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74" r:id="rId14"/>
    <p:sldId id="268" r:id="rId15"/>
    <p:sldId id="270" r:id="rId16"/>
    <p:sldId id="272" r:id="rId17"/>
    <p:sldId id="275" r:id="rId18"/>
    <p:sldId id="273" r:id="rId19"/>
    <p:sldId id="271" r:id="rId20"/>
    <p:sldId id="269" r:id="rId21"/>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4" d="100"/>
          <a:sy n="84" d="100"/>
        </p:scale>
        <p:origin x="-1402" y="-6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C8F6BEA7-5328-4D30-B4DE-4C0328D383CC}" type="datetimeFigureOut">
              <a:rPr lang="es-AR" smtClean="0"/>
              <a:pPr/>
              <a:t>06/07/2022</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E4DA533C-4FBB-4638-8621-DEEC12CB16D3}" type="slidenum">
              <a:rPr lang="es-AR" smtClean="0"/>
              <a:pPr/>
              <a:t>‹Nº›</a:t>
            </a:fld>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C8F6BEA7-5328-4D30-B4DE-4C0328D383CC}" type="datetimeFigureOut">
              <a:rPr lang="es-AR" smtClean="0"/>
              <a:pPr/>
              <a:t>06/07/2022</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E4DA533C-4FBB-4638-8621-DEEC12CB16D3}" type="slidenum">
              <a:rPr lang="es-AR" smtClean="0"/>
              <a:pPr/>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C8F6BEA7-5328-4D30-B4DE-4C0328D383CC}" type="datetimeFigureOut">
              <a:rPr lang="es-AR" smtClean="0"/>
              <a:pPr/>
              <a:t>06/07/2022</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E4DA533C-4FBB-4638-8621-DEEC12CB16D3}" type="slidenum">
              <a:rPr lang="es-AR" smtClean="0"/>
              <a:pPr/>
              <a:t>‹Nº›</a:t>
            </a:fld>
            <a:endParaRPr lang="es-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C8F6BEA7-5328-4D30-B4DE-4C0328D383CC}" type="datetimeFigureOut">
              <a:rPr lang="es-AR" smtClean="0"/>
              <a:pPr/>
              <a:t>06/07/2022</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E4DA533C-4FBB-4638-8621-DEEC12CB16D3}" type="slidenum">
              <a:rPr lang="es-AR" smtClean="0"/>
              <a:pPr/>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C8F6BEA7-5328-4D30-B4DE-4C0328D383CC}" type="datetimeFigureOut">
              <a:rPr lang="es-AR" smtClean="0"/>
              <a:pPr/>
              <a:t>06/07/2022</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E4DA533C-4FBB-4638-8621-DEEC12CB16D3}" type="slidenum">
              <a:rPr lang="es-AR" smtClean="0"/>
              <a:pPr/>
              <a:t>‹Nº›</a:t>
            </a:fld>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C8F6BEA7-5328-4D30-B4DE-4C0328D383CC}" type="datetimeFigureOut">
              <a:rPr lang="es-AR" smtClean="0"/>
              <a:pPr/>
              <a:t>06/07/2022</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E4DA533C-4FBB-4638-8621-DEEC12CB16D3}" type="slidenum">
              <a:rPr lang="es-AR" smtClean="0"/>
              <a:pPr/>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8F6BEA7-5328-4D30-B4DE-4C0328D383CC}" type="datetimeFigureOut">
              <a:rPr lang="es-AR" smtClean="0"/>
              <a:pPr/>
              <a:t>06/07/2022</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E4DA533C-4FBB-4638-8621-DEEC12CB16D3}" type="slidenum">
              <a:rPr lang="es-AR" smtClean="0"/>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8F6BEA7-5328-4D30-B4DE-4C0328D383CC}" type="datetimeFigureOut">
              <a:rPr lang="es-AR" smtClean="0"/>
              <a:pPr/>
              <a:t>06/07/2022</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E4DA533C-4FBB-4638-8621-DEEC12CB16D3}" type="slidenum">
              <a:rPr lang="es-AR" smtClean="0"/>
              <a:pPr/>
              <a:t>‹Nº›</a:t>
            </a:fld>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8F6BEA7-5328-4D30-B4DE-4C0328D383CC}" type="datetimeFigureOut">
              <a:rPr lang="es-AR" smtClean="0"/>
              <a:pPr/>
              <a:t>06/07/2022</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E4DA533C-4FBB-4638-8621-DEEC12CB16D3}" type="slidenum">
              <a:rPr lang="es-AR" smtClean="0"/>
              <a:pPr/>
              <a:t>‹Nº›</a:t>
            </a:fld>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C8F6BEA7-5328-4D30-B4DE-4C0328D383CC}" type="datetimeFigureOut">
              <a:rPr lang="es-AR" smtClean="0"/>
              <a:pPr/>
              <a:t>06/07/2022</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E4DA533C-4FBB-4638-8621-DEEC12CB16D3}" type="slidenum">
              <a:rPr lang="es-AR" smtClean="0"/>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C8F6BEA7-5328-4D30-B4DE-4C0328D383CC}" type="datetimeFigureOut">
              <a:rPr lang="es-AR" smtClean="0"/>
              <a:pPr/>
              <a:t>06/07/2022</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E4DA533C-4FBB-4638-8621-DEEC12CB16D3}" type="slidenum">
              <a:rPr lang="es-AR" smtClean="0"/>
              <a:pPr/>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F6BEA7-5328-4D30-B4DE-4C0328D383CC}" type="datetimeFigureOut">
              <a:rPr lang="es-AR" smtClean="0"/>
              <a:pPr/>
              <a:t>06/07/2022</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DA533C-4FBB-4638-8621-DEEC12CB16D3}" type="slidenum">
              <a:rPr lang="es-AR" smtClean="0"/>
              <a:pPr/>
              <a:t>‹Nº›</a:t>
            </a:fld>
            <a:endParaRPr lang="es-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14348" y="928670"/>
            <a:ext cx="7772400" cy="1470025"/>
          </a:xfrm>
        </p:spPr>
        <p:txBody>
          <a:bodyPr>
            <a:normAutofit/>
          </a:bodyPr>
          <a:lstStyle/>
          <a:p>
            <a:r>
              <a:rPr lang="es-AR" dirty="0" smtClean="0"/>
              <a:t>LA FORMACIÓN HISTÓRICA DEL ESTADO ARGENTINO</a:t>
            </a:r>
            <a:endParaRPr lang="es-AR" dirty="0"/>
          </a:p>
        </p:txBody>
      </p:sp>
      <p:sp>
        <p:nvSpPr>
          <p:cNvPr id="3" name="2 Subtítulo"/>
          <p:cNvSpPr>
            <a:spLocks noGrp="1"/>
          </p:cNvSpPr>
          <p:nvPr>
            <p:ph type="subTitle" idx="1"/>
          </p:nvPr>
        </p:nvSpPr>
        <p:spPr>
          <a:xfrm>
            <a:off x="1428728" y="3071810"/>
            <a:ext cx="6400800" cy="1752600"/>
          </a:xfrm>
        </p:spPr>
        <p:txBody>
          <a:bodyPr>
            <a:noAutofit/>
          </a:bodyPr>
          <a:lstStyle/>
          <a:p>
            <a:r>
              <a:rPr lang="es-AR" sz="4400" dirty="0" smtClean="0">
                <a:solidFill>
                  <a:schemeClr val="tx1"/>
                </a:solidFill>
              </a:rPr>
              <a:t>EL PROCESO DE CONSTRUCCIÓN SOCIAL Y LA EMERGENCIA DEL APARATO ESTATAL</a:t>
            </a:r>
            <a:endParaRPr lang="es-AR" sz="4400"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u="sng" dirty="0" smtClean="0"/>
              <a:t>APROXIMACIONES A LA NOCIÓN DE ESTADO</a:t>
            </a:r>
            <a:endParaRPr lang="es-AR" u="sng" dirty="0"/>
          </a:p>
        </p:txBody>
      </p:sp>
      <p:sp>
        <p:nvSpPr>
          <p:cNvPr id="3" name="2 Marcador de contenido"/>
          <p:cNvSpPr>
            <a:spLocks noGrp="1"/>
          </p:cNvSpPr>
          <p:nvPr>
            <p:ph idx="1"/>
          </p:nvPr>
        </p:nvSpPr>
        <p:spPr/>
        <p:txBody>
          <a:bodyPr>
            <a:normAutofit lnSpcReduction="10000"/>
          </a:bodyPr>
          <a:lstStyle/>
          <a:p>
            <a:r>
              <a:rPr lang="es-AR" dirty="0" smtClean="0"/>
              <a:t>UNA VISIÓN PREMODERNA: LE MAÎTRE (1682)</a:t>
            </a:r>
          </a:p>
          <a:p>
            <a:r>
              <a:rPr lang="es-AR" dirty="0" smtClean="0"/>
              <a:t>VISIÓN CONTRACTUALISTA – S. XVII – XVIII</a:t>
            </a:r>
          </a:p>
          <a:p>
            <a:r>
              <a:rPr lang="es-AR" dirty="0" smtClean="0"/>
              <a:t>KARL MARX</a:t>
            </a:r>
          </a:p>
          <a:p>
            <a:r>
              <a:rPr lang="es-AR" dirty="0" smtClean="0"/>
              <a:t>MAX WEBER</a:t>
            </a:r>
          </a:p>
          <a:p>
            <a:r>
              <a:rPr lang="es-AR" dirty="0" smtClean="0"/>
              <a:t>CARL SCHMITT</a:t>
            </a:r>
          </a:p>
          <a:p>
            <a:r>
              <a:rPr lang="es-AR" dirty="0" smtClean="0"/>
              <a:t>BIOPOLÍTICA – MICHEL FOUCAULT</a:t>
            </a:r>
          </a:p>
          <a:p>
            <a:endParaRPr lang="es-AR" dirty="0" smtClean="0"/>
          </a:p>
          <a:p>
            <a:r>
              <a:rPr lang="es-AR" dirty="0" smtClean="0"/>
              <a:t>TEORÍA Y HERRAMIENTA: OSCAR OSZLAK </a:t>
            </a:r>
            <a:endParaRPr lang="es-A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3200" u="sng" dirty="0" smtClean="0"/>
              <a:t>LA CONSTRUCCIÓN DE UNA TEORÍA LOCAL – LA FORMACIÓN DEL ESTADO ARGENTINO </a:t>
            </a:r>
            <a:endParaRPr lang="es-AR" sz="3200" u="sng" dirty="0"/>
          </a:p>
        </p:txBody>
      </p:sp>
      <p:sp>
        <p:nvSpPr>
          <p:cNvPr id="3" name="2 Marcador de contenido"/>
          <p:cNvSpPr>
            <a:spLocks noGrp="1"/>
          </p:cNvSpPr>
          <p:nvPr>
            <p:ph idx="1"/>
          </p:nvPr>
        </p:nvSpPr>
        <p:spPr/>
        <p:txBody>
          <a:bodyPr/>
          <a:lstStyle/>
          <a:p>
            <a:r>
              <a:rPr lang="es-AR" dirty="0" smtClean="0"/>
              <a:t>LA NECESIDAD DE UNA TEORÍA PARA UN PENSAMIENTO LOCAL</a:t>
            </a:r>
          </a:p>
          <a:p>
            <a:r>
              <a:rPr lang="es-AR" dirty="0" smtClean="0"/>
              <a:t>EL ESTADO-NACIÓN EN FORMACIÓN</a:t>
            </a:r>
          </a:p>
          <a:p>
            <a:r>
              <a:rPr lang="es-AR" dirty="0" smtClean="0"/>
              <a:t>ESTADO MODERNO – ECONOMÍA CAPITALISTA</a:t>
            </a:r>
          </a:p>
          <a:p>
            <a:r>
              <a:rPr lang="es-AR" dirty="0" smtClean="0"/>
              <a:t>CONCEPTO DE “ESTATIDAD” COMO CONDICIÓN DE SER ESTADO - CAPACIDADES</a:t>
            </a:r>
          </a:p>
          <a:p>
            <a:r>
              <a:rPr lang="es-AR" dirty="0" smtClean="0"/>
              <a:t>MODALIDADES DE PENETRACIÓN ESTATAL</a:t>
            </a:r>
            <a:endParaRPr lang="es-A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ESTATIDAD</a:t>
            </a:r>
            <a:endParaRPr lang="es-AR" dirty="0"/>
          </a:p>
        </p:txBody>
      </p:sp>
      <p:sp>
        <p:nvSpPr>
          <p:cNvPr id="3" name="2 Marcador de contenido"/>
          <p:cNvSpPr>
            <a:spLocks noGrp="1"/>
          </p:cNvSpPr>
          <p:nvPr>
            <p:ph idx="1"/>
          </p:nvPr>
        </p:nvSpPr>
        <p:spPr>
          <a:xfrm>
            <a:off x="428596" y="1285860"/>
            <a:ext cx="8229600" cy="4525963"/>
          </a:xfrm>
        </p:spPr>
        <p:txBody>
          <a:bodyPr>
            <a:noAutofit/>
          </a:bodyPr>
          <a:lstStyle/>
          <a:p>
            <a:pPr algn="just"/>
            <a:r>
              <a:rPr lang="es-AR" sz="2000" dirty="0" smtClean="0"/>
              <a:t>1) capacidad de externalizar su poder, obteniendo reconocimiento como unidad soberana dentro de un sistema de relaciones interestatales;</a:t>
            </a:r>
          </a:p>
          <a:p>
            <a:pPr algn="just"/>
            <a:r>
              <a:rPr lang="es-AR" sz="2000" dirty="0" smtClean="0"/>
              <a:t> 2) capacidad de institucionalizar su autoridad, imponiendo una estructura de relaciones de poder que garantice su monopolio sobre los medios organizados de coerción; </a:t>
            </a:r>
          </a:p>
          <a:p>
            <a:pPr algn="just"/>
            <a:r>
              <a:rPr lang="es-AR" sz="2000" dirty="0" smtClean="0"/>
              <a:t>3) capacidad de diferenciar su control, a través de la creación de un conjunto funcionalmente diferenciado de instituciones públicas con reconocida legitimidad para extraer establemente recursos de la sociedad civil, con cierto grado de profesionalización de sus funcionarios y cierta medida de control centralizado sobre sus variadas actividades; </a:t>
            </a:r>
          </a:p>
          <a:p>
            <a:pPr algn="just"/>
            <a:r>
              <a:rPr lang="es-AR" sz="2000" dirty="0" smtClean="0"/>
              <a:t>4) capacidad de internalizar una identidad colectiva, mediante la emisión de símbolos que refuerzan sentimientos de pertenencia y solidaridad social y permiten, en consecuencia, el control ideológico como mecanismo de dominación</a:t>
            </a:r>
            <a:endParaRPr lang="es-AR"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MODALIDADES DE PENETRACIÓN ESTATAL</a:t>
            </a:r>
            <a:endParaRPr lang="es-AR" dirty="0"/>
          </a:p>
        </p:txBody>
      </p:sp>
      <p:sp>
        <p:nvSpPr>
          <p:cNvPr id="3" name="2 Marcador de contenido"/>
          <p:cNvSpPr>
            <a:spLocks noGrp="1"/>
          </p:cNvSpPr>
          <p:nvPr>
            <p:ph idx="1"/>
          </p:nvPr>
        </p:nvSpPr>
        <p:spPr/>
        <p:txBody>
          <a:bodyPr>
            <a:normAutofit fontScale="92500"/>
          </a:bodyPr>
          <a:lstStyle/>
          <a:p>
            <a:r>
              <a:rPr lang="es-AR" dirty="0" smtClean="0"/>
              <a:t>MODALIDAD </a:t>
            </a:r>
            <a:r>
              <a:rPr lang="es-AR" u="sng" dirty="0" smtClean="0"/>
              <a:t>REPRESIVA</a:t>
            </a:r>
            <a:r>
              <a:rPr lang="es-AR" dirty="0" smtClean="0"/>
              <a:t>  - CLÁSICO MONOPOLIO DE LA FUERZA </a:t>
            </a:r>
          </a:p>
          <a:p>
            <a:r>
              <a:rPr lang="es-AR" dirty="0" smtClean="0"/>
              <a:t>MODALIDAD </a:t>
            </a:r>
            <a:r>
              <a:rPr lang="es-AR" u="sng" dirty="0" smtClean="0"/>
              <a:t>COOPTATIVA</a:t>
            </a:r>
            <a:r>
              <a:rPr lang="es-AR" dirty="0" smtClean="0"/>
              <a:t> – APOYOS/ALIANZAS ESTRATEGICAS CON ÉLITES DE PODER LOCALES</a:t>
            </a:r>
          </a:p>
          <a:p>
            <a:r>
              <a:rPr lang="es-AR" dirty="0" smtClean="0"/>
              <a:t>MODALIDAD </a:t>
            </a:r>
            <a:r>
              <a:rPr lang="es-AR" u="sng" dirty="0" smtClean="0"/>
              <a:t>MATERIAL</a:t>
            </a:r>
            <a:r>
              <a:rPr lang="es-AR" dirty="0" smtClean="0"/>
              <a:t> – OBRAS, SERVICIOS Y REGULACIONES – PROGRESO ECONÓMICO</a:t>
            </a:r>
          </a:p>
          <a:p>
            <a:r>
              <a:rPr lang="es-AR" dirty="0" smtClean="0"/>
              <a:t>MODALIDAD </a:t>
            </a:r>
            <a:r>
              <a:rPr lang="es-AR" u="sng" dirty="0" smtClean="0"/>
              <a:t>IDEOLÓGICA</a:t>
            </a:r>
            <a:r>
              <a:rPr lang="es-AR" dirty="0" smtClean="0"/>
              <a:t> – CREACIÓN Y DIFUSIÓN DE VALORES/SÍMBOLOS – SENTIMIENTO DE NACIONALIDAD/PERTENENCIA</a:t>
            </a:r>
            <a:endParaRPr lang="es-A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3000" u="sng" dirty="0" smtClean="0"/>
              <a:t>CRONOLOGÍA DE HECHOS HISTÓRICOS RELEVANTES HACIA LA EXISTENCIA FORMAL</a:t>
            </a:r>
            <a:endParaRPr lang="es-AR" sz="3000" u="sng" dirty="0"/>
          </a:p>
        </p:txBody>
      </p:sp>
      <p:sp>
        <p:nvSpPr>
          <p:cNvPr id="3" name="2 Marcador de contenido"/>
          <p:cNvSpPr>
            <a:spLocks noGrp="1"/>
          </p:cNvSpPr>
          <p:nvPr>
            <p:ph idx="1"/>
          </p:nvPr>
        </p:nvSpPr>
        <p:spPr/>
        <p:txBody>
          <a:bodyPr>
            <a:normAutofit fontScale="85000" lnSpcReduction="20000"/>
          </a:bodyPr>
          <a:lstStyle/>
          <a:p>
            <a:r>
              <a:rPr lang="es-AR" dirty="0" smtClean="0"/>
              <a:t>1806/7 – 1810 – 1816 – INVASIONES INGLESAS - REVOLUCIÓN DE MAYO – INDEPENDENCIA</a:t>
            </a:r>
          </a:p>
          <a:p>
            <a:r>
              <a:rPr lang="es-AR" dirty="0" smtClean="0"/>
              <a:t>1819-20 – FRACASO UNITARIO - BATALLA DE CEPEDA</a:t>
            </a:r>
          </a:p>
          <a:p>
            <a:r>
              <a:rPr lang="es-AR" dirty="0" smtClean="0"/>
              <a:t>1826-1827 – NUEVO INTENTO UNITARIO FALLIDO</a:t>
            </a:r>
          </a:p>
          <a:p>
            <a:r>
              <a:rPr lang="es-AR" dirty="0" smtClean="0"/>
              <a:t>1829-1831 – ENFRENTAMIENTOS UNITARIOS-FEDERALES</a:t>
            </a:r>
          </a:p>
          <a:p>
            <a:r>
              <a:rPr lang="es-AR" dirty="0" smtClean="0"/>
              <a:t>1831 – PACTO FEDERAL</a:t>
            </a:r>
          </a:p>
          <a:p>
            <a:r>
              <a:rPr lang="es-AR" dirty="0" smtClean="0"/>
              <a:t>1852 – BATALLA DE CASEROS</a:t>
            </a:r>
          </a:p>
          <a:p>
            <a:r>
              <a:rPr lang="es-AR" dirty="0" smtClean="0"/>
              <a:t>1853 – CONSTITUCIÓN NACIONAL</a:t>
            </a:r>
          </a:p>
          <a:p>
            <a:r>
              <a:rPr lang="es-AR" dirty="0" smtClean="0"/>
              <a:t>1860/1862 – INCORPORACIÓN + HEGEMONÍA PROV. BSAS – CEPEDA-PAVON.</a:t>
            </a:r>
          </a:p>
          <a:p>
            <a:endParaRPr lang="es-AR" dirty="0" smtClean="0"/>
          </a:p>
          <a:p>
            <a:endParaRPr lang="es-A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96908"/>
          </a:xfrm>
        </p:spPr>
        <p:txBody>
          <a:bodyPr>
            <a:normAutofit/>
          </a:bodyPr>
          <a:lstStyle/>
          <a:p>
            <a:r>
              <a:rPr lang="es-AR" sz="3700" u="sng" dirty="0" smtClean="0"/>
              <a:t>INICIO FORMACIÓN ESTATAL MODERNA</a:t>
            </a:r>
            <a:endParaRPr lang="es-AR" sz="3700" u="sng" dirty="0"/>
          </a:p>
        </p:txBody>
      </p:sp>
      <p:sp>
        <p:nvSpPr>
          <p:cNvPr id="3" name="2 Marcador de contenido"/>
          <p:cNvSpPr>
            <a:spLocks noGrp="1"/>
          </p:cNvSpPr>
          <p:nvPr>
            <p:ph idx="1"/>
          </p:nvPr>
        </p:nvSpPr>
        <p:spPr>
          <a:xfrm>
            <a:off x="500034" y="1142984"/>
            <a:ext cx="8229600" cy="5143536"/>
          </a:xfrm>
        </p:spPr>
        <p:txBody>
          <a:bodyPr>
            <a:normAutofit fontScale="92500" lnSpcReduction="10000"/>
          </a:bodyPr>
          <a:lstStyle/>
          <a:p>
            <a:r>
              <a:rPr lang="es-AR" dirty="0" smtClean="0"/>
              <a:t>1862-1868 – GOBIERNO DE MITRE</a:t>
            </a:r>
          </a:p>
          <a:p>
            <a:pPr lvl="1"/>
            <a:r>
              <a:rPr lang="es-AR" dirty="0" smtClean="0"/>
              <a:t>PRIMER EJÉRCITO NACIONAL</a:t>
            </a:r>
          </a:p>
          <a:p>
            <a:pPr lvl="1"/>
            <a:r>
              <a:rPr lang="es-AR" dirty="0" smtClean="0"/>
              <a:t>GOBIERNO FEDERAL CON ÓRGANOS FEDERALES</a:t>
            </a:r>
          </a:p>
          <a:p>
            <a:pPr lvl="1"/>
            <a:r>
              <a:rPr lang="es-AR" dirty="0" smtClean="0"/>
              <a:t>INTERVENCIONES FEDERALES PARA SOFOCAR DISIDENCIAS Y SEDICIONES</a:t>
            </a:r>
          </a:p>
          <a:p>
            <a:pPr lvl="1"/>
            <a:r>
              <a:rPr lang="es-AR" dirty="0" smtClean="0"/>
              <a:t>ALIANZAS ESTRATÉGICAS CON CAUDILLOS Y PODERES LOCALES</a:t>
            </a:r>
          </a:p>
          <a:p>
            <a:pPr lvl="1"/>
            <a:r>
              <a:rPr lang="es-AR" dirty="0" smtClean="0"/>
              <a:t>CREACIÓN DE UN SISTEMA DE JUSTICIA NACIONAL, TESORO NACIONAL, FISCAL, OFICINA DE ADUANAS, BUROCRACIA NACIONAL</a:t>
            </a:r>
          </a:p>
          <a:p>
            <a:pPr lvl="1"/>
            <a:r>
              <a:rPr lang="es-AR" dirty="0" smtClean="0"/>
              <a:t>HISTORIA ARGENTINA – PRÓCERES – VALORES NACIONALES</a:t>
            </a:r>
          </a:p>
          <a:p>
            <a:pPr lvl="1">
              <a:buNone/>
            </a:pPr>
            <a:endParaRPr lang="es-AR" dirty="0" smtClean="0"/>
          </a:p>
          <a:p>
            <a:pPr lvl="1">
              <a:buNone/>
            </a:pPr>
            <a:endParaRPr lang="es-AR" dirty="0" smtClean="0"/>
          </a:p>
          <a:p>
            <a:pPr lvl="1"/>
            <a:endParaRPr lang="es-AR" dirty="0" smtClean="0"/>
          </a:p>
          <a:p>
            <a:endParaRPr lang="es-A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u="sng" dirty="0" smtClean="0"/>
              <a:t>1868-1880 – EL DESPEGUE</a:t>
            </a:r>
            <a:endParaRPr lang="es-AR" u="sng" dirty="0"/>
          </a:p>
        </p:txBody>
      </p:sp>
      <p:sp>
        <p:nvSpPr>
          <p:cNvPr id="3" name="2 Marcador de contenido"/>
          <p:cNvSpPr>
            <a:spLocks noGrp="1"/>
          </p:cNvSpPr>
          <p:nvPr>
            <p:ph idx="1"/>
          </p:nvPr>
        </p:nvSpPr>
        <p:spPr/>
        <p:txBody>
          <a:bodyPr>
            <a:normAutofit/>
          </a:bodyPr>
          <a:lstStyle/>
          <a:p>
            <a:r>
              <a:rPr lang="es-AR" b="1" dirty="0"/>
              <a:t>Presidentes de la </a:t>
            </a:r>
            <a:r>
              <a:rPr lang="es-AR" b="1" dirty="0" smtClean="0"/>
              <a:t>Nación (FEDERAL)</a:t>
            </a:r>
            <a:endParaRPr lang="es-AR" dirty="0"/>
          </a:p>
          <a:p>
            <a:r>
              <a:rPr lang="es-AR" dirty="0"/>
              <a:t>1862 – 1868   Bartolomé Mitre (BS AS</a:t>
            </a:r>
            <a:r>
              <a:rPr lang="es-AR" dirty="0" smtClean="0"/>
              <a:t>)</a:t>
            </a:r>
          </a:p>
          <a:p>
            <a:pPr>
              <a:buNone/>
            </a:pPr>
            <a:endParaRPr lang="es-AR" dirty="0"/>
          </a:p>
          <a:p>
            <a:r>
              <a:rPr lang="es-AR" dirty="0"/>
              <a:t>1868 – 1874 </a:t>
            </a:r>
            <a:r>
              <a:rPr lang="es-AR" dirty="0" smtClean="0"/>
              <a:t>- D. F</a:t>
            </a:r>
            <a:r>
              <a:rPr lang="es-AR" dirty="0"/>
              <a:t>. Sarmiento (SAN </a:t>
            </a:r>
            <a:r>
              <a:rPr lang="es-AR" dirty="0" smtClean="0"/>
              <a:t>JUAN)</a:t>
            </a:r>
          </a:p>
          <a:p>
            <a:r>
              <a:rPr lang="es-AR" dirty="0" smtClean="0"/>
              <a:t>1874 </a:t>
            </a:r>
            <a:r>
              <a:rPr lang="es-AR" dirty="0"/>
              <a:t>– 1880 </a:t>
            </a:r>
            <a:r>
              <a:rPr lang="es-AR" dirty="0" smtClean="0"/>
              <a:t>- Nicolás </a:t>
            </a:r>
            <a:r>
              <a:rPr lang="es-AR" dirty="0"/>
              <a:t>Avellaneda (</a:t>
            </a:r>
            <a:r>
              <a:rPr lang="es-AR" dirty="0" smtClean="0"/>
              <a:t>TUCUMÁN)</a:t>
            </a:r>
          </a:p>
          <a:p>
            <a:r>
              <a:rPr lang="es-AR" dirty="0" smtClean="0"/>
              <a:t>1880 </a:t>
            </a:r>
            <a:r>
              <a:rPr lang="es-AR" dirty="0"/>
              <a:t>– 1886 </a:t>
            </a:r>
            <a:r>
              <a:rPr lang="es-AR" dirty="0" smtClean="0"/>
              <a:t>- Julio A. </a:t>
            </a:r>
            <a:r>
              <a:rPr lang="es-AR" dirty="0"/>
              <a:t>Roca (</a:t>
            </a:r>
            <a:r>
              <a:rPr lang="es-AR" dirty="0" smtClean="0"/>
              <a:t>TUCUMÁN)</a:t>
            </a:r>
          </a:p>
          <a:p>
            <a:r>
              <a:rPr lang="es-AR" dirty="0" smtClean="0"/>
              <a:t>1886 </a:t>
            </a:r>
            <a:r>
              <a:rPr lang="es-AR" dirty="0"/>
              <a:t>– 1890 </a:t>
            </a:r>
            <a:r>
              <a:rPr lang="es-AR" dirty="0" smtClean="0"/>
              <a:t>- M. </a:t>
            </a:r>
            <a:r>
              <a:rPr lang="es-AR" dirty="0"/>
              <a:t>Juárez </a:t>
            </a:r>
            <a:r>
              <a:rPr lang="es-AR" dirty="0" err="1" smtClean="0"/>
              <a:t>Celman</a:t>
            </a:r>
            <a:r>
              <a:rPr lang="es-AR" dirty="0" smtClean="0"/>
              <a:t> (CÓRDOBA)</a:t>
            </a:r>
            <a:endParaRPr lang="es-A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CAPITAL FEDERAL</a:t>
            </a:r>
            <a:endParaRPr lang="es-AR" dirty="0"/>
          </a:p>
        </p:txBody>
      </p:sp>
      <p:sp>
        <p:nvSpPr>
          <p:cNvPr id="3" name="2 Marcador de contenido"/>
          <p:cNvSpPr>
            <a:spLocks noGrp="1"/>
          </p:cNvSpPr>
          <p:nvPr>
            <p:ph idx="1"/>
          </p:nvPr>
        </p:nvSpPr>
        <p:spPr/>
        <p:txBody>
          <a:bodyPr>
            <a:normAutofit fontScale="85000" lnSpcReduction="10000"/>
          </a:bodyPr>
          <a:lstStyle/>
          <a:p>
            <a:pPr algn="just"/>
            <a:r>
              <a:rPr lang="es-AR" dirty="0" smtClean="0"/>
              <a:t>Conquista </a:t>
            </a:r>
            <a:r>
              <a:rPr lang="es-AR" dirty="0"/>
              <a:t>militar de Buenos Aires por parte del ejército </a:t>
            </a:r>
            <a:r>
              <a:rPr lang="es-AR" dirty="0" smtClean="0"/>
              <a:t>federal (Gob. de J. A. Roca). </a:t>
            </a:r>
          </a:p>
          <a:p>
            <a:pPr algn="just"/>
            <a:r>
              <a:rPr lang="es-AR" dirty="0" smtClean="0"/>
              <a:t>El Gob. de </a:t>
            </a:r>
            <a:r>
              <a:rPr lang="es-AR" dirty="0"/>
              <a:t>la </a:t>
            </a:r>
            <a:r>
              <a:rPr lang="es-AR" dirty="0" err="1" smtClean="0"/>
              <a:t>Pcia</a:t>
            </a:r>
            <a:r>
              <a:rPr lang="es-AR" dirty="0" smtClean="0"/>
              <a:t> (Carlos Tejedor) - y su cuerpo administrativo- fueron obligados a establecerse en La Plata, a 70Kms del nuevo distrito federal </a:t>
            </a:r>
          </a:p>
          <a:p>
            <a:pPr algn="just"/>
            <a:r>
              <a:rPr lang="es-AR" dirty="0" smtClean="0"/>
              <a:t>La </a:t>
            </a:r>
            <a:r>
              <a:rPr lang="es-AR" dirty="0"/>
              <a:t>ciudad de Buenos </a:t>
            </a:r>
            <a:r>
              <a:rPr lang="es-AR" dirty="0" smtClean="0"/>
              <a:t>Aires,  junto </a:t>
            </a:r>
            <a:r>
              <a:rPr lang="es-AR" dirty="0"/>
              <a:t>con su puerto, sus rentas aduaneras, su infraestructura administrativa, su legado cultural y su bienestar </a:t>
            </a:r>
            <a:r>
              <a:rPr lang="es-AR" dirty="0" smtClean="0"/>
              <a:t>económico se convierten en distrito </a:t>
            </a:r>
            <a:r>
              <a:rPr lang="es-AR" dirty="0"/>
              <a:t>federal controlado por el gobierno nacional y oficialmente declarado patrimonio de la Nación Argentina.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ELEMENTOS MATERIALES</a:t>
            </a:r>
            <a:endParaRPr lang="es-AR" dirty="0"/>
          </a:p>
        </p:txBody>
      </p:sp>
      <p:sp>
        <p:nvSpPr>
          <p:cNvPr id="3" name="2 Marcador de contenido"/>
          <p:cNvSpPr>
            <a:spLocks noGrp="1"/>
          </p:cNvSpPr>
          <p:nvPr>
            <p:ph idx="1"/>
          </p:nvPr>
        </p:nvSpPr>
        <p:spPr/>
        <p:txBody>
          <a:bodyPr>
            <a:normAutofit fontScale="92500" lnSpcReduction="10000"/>
          </a:bodyPr>
          <a:lstStyle/>
          <a:p>
            <a:r>
              <a:rPr lang="es-AR" dirty="0" smtClean="0"/>
              <a:t>POBLACIÓN – CENSO</a:t>
            </a:r>
          </a:p>
          <a:p>
            <a:pPr lvl="1"/>
            <a:r>
              <a:rPr lang="es-AR" dirty="0"/>
              <a:t>1869 – 1,7 M</a:t>
            </a:r>
          </a:p>
          <a:p>
            <a:pPr lvl="1"/>
            <a:r>
              <a:rPr lang="es-AR" dirty="0"/>
              <a:t>1895 – 3,9 M</a:t>
            </a:r>
          </a:p>
          <a:p>
            <a:pPr lvl="1"/>
            <a:r>
              <a:rPr lang="es-AR" dirty="0"/>
              <a:t>1914 – 7,8 </a:t>
            </a:r>
            <a:r>
              <a:rPr lang="es-AR" dirty="0" smtClean="0"/>
              <a:t>M</a:t>
            </a:r>
          </a:p>
          <a:p>
            <a:r>
              <a:rPr lang="es-AR" dirty="0" smtClean="0"/>
              <a:t>EL CENSO COMO IDEA – CONCEPTO “POBLACIÓN”</a:t>
            </a:r>
          </a:p>
          <a:p>
            <a:r>
              <a:rPr lang="es-AR" dirty="0" smtClean="0"/>
              <a:t>LA IMPORTANCIA DE PERTENECER</a:t>
            </a:r>
          </a:p>
          <a:p>
            <a:r>
              <a:rPr lang="es-AR" dirty="0" smtClean="0"/>
              <a:t>FOMENTO INMIGRACIÓN – 1874 – N. AVELLANEDA</a:t>
            </a:r>
            <a:endParaRPr lang="es-A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APARATO ADMINISTRATIVO</a:t>
            </a:r>
            <a:endParaRPr lang="es-AR" dirty="0"/>
          </a:p>
        </p:txBody>
      </p:sp>
      <p:sp>
        <p:nvSpPr>
          <p:cNvPr id="3" name="2 Marcador de contenido"/>
          <p:cNvSpPr>
            <a:spLocks noGrp="1"/>
          </p:cNvSpPr>
          <p:nvPr>
            <p:ph idx="1"/>
          </p:nvPr>
        </p:nvSpPr>
        <p:spPr>
          <a:xfrm>
            <a:off x="457200" y="1214422"/>
            <a:ext cx="8229600" cy="4911741"/>
          </a:xfrm>
        </p:spPr>
        <p:txBody>
          <a:bodyPr>
            <a:normAutofit fontScale="92500" lnSpcReduction="20000"/>
          </a:bodyPr>
          <a:lstStyle/>
          <a:p>
            <a:r>
              <a:rPr lang="es-AR" dirty="0" smtClean="0"/>
              <a:t>ENTRE 1876 y 1890     160%</a:t>
            </a:r>
          </a:p>
          <a:p>
            <a:r>
              <a:rPr lang="es-AR" dirty="0" smtClean="0"/>
              <a:t>MONEDA-PAPEL CIRCULANTE en 1881/3 – PESO NACIONAL – CONVERTIVILIDAD – MONOPOLIO DE LA EMISIÓN.</a:t>
            </a:r>
          </a:p>
          <a:p>
            <a:r>
              <a:rPr lang="es-AR" dirty="0" smtClean="0"/>
              <a:t>BANCO NACIONAL (1854, entre otros varios)</a:t>
            </a:r>
          </a:p>
          <a:p>
            <a:r>
              <a:rPr lang="es-AR" dirty="0" smtClean="0"/>
              <a:t>CÓD. CIVIL/COMERCIAL (1871)</a:t>
            </a:r>
          </a:p>
          <a:p>
            <a:r>
              <a:rPr lang="es-AR" dirty="0" smtClean="0"/>
              <a:t>REGISTRO CIVIL (1884)</a:t>
            </a:r>
          </a:p>
          <a:p>
            <a:r>
              <a:rPr lang="es-AR" dirty="0" smtClean="0"/>
              <a:t>MATRIMONIO CIVIL (1888)</a:t>
            </a:r>
          </a:p>
          <a:p>
            <a:r>
              <a:rPr lang="es-AR" dirty="0" smtClean="0"/>
              <a:t>CEMENTERIOS (1881)</a:t>
            </a:r>
          </a:p>
          <a:p>
            <a:r>
              <a:rPr lang="es-AR" dirty="0" smtClean="0"/>
              <a:t>SERVICIO MILITAR OBLIGATORIO (1901) – PROFESIONALIZACIÓN</a:t>
            </a:r>
          </a:p>
          <a:p>
            <a:endParaRPr lang="es-AR" dirty="0"/>
          </a:p>
        </p:txBody>
      </p:sp>
      <p:cxnSp>
        <p:nvCxnSpPr>
          <p:cNvPr id="5" name="4 Conector recto de flecha"/>
          <p:cNvCxnSpPr/>
          <p:nvPr/>
        </p:nvCxnSpPr>
        <p:spPr>
          <a:xfrm rot="5400000" flipH="1" flipV="1">
            <a:off x="3965571" y="1392223"/>
            <a:ext cx="21431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00042"/>
            <a:ext cx="8229600" cy="5626121"/>
          </a:xfrm>
        </p:spPr>
        <p:txBody>
          <a:bodyPr/>
          <a:lstStyle/>
          <a:p>
            <a:r>
              <a:rPr lang="es-AR" dirty="0" smtClean="0"/>
              <a:t>CONTROL DE LA SALUD PÚBLICA</a:t>
            </a:r>
          </a:p>
          <a:p>
            <a:r>
              <a:rPr lang="es-AR" dirty="0" smtClean="0"/>
              <a:t>EDUCACIÓN LAICA, GRATUITA, OBLIGATORIA (1884)</a:t>
            </a:r>
          </a:p>
          <a:p>
            <a:r>
              <a:rPr lang="es-AR" dirty="0" smtClean="0"/>
              <a:t>LEY DE ADUANAS (1873-1876)</a:t>
            </a:r>
          </a:p>
          <a:p>
            <a:r>
              <a:rPr lang="es-AR" dirty="0" smtClean="0"/>
              <a:t>COMUNICACIONES:</a:t>
            </a:r>
          </a:p>
          <a:p>
            <a:pPr lvl="1"/>
            <a:r>
              <a:rPr lang="es-AR" dirty="0" smtClean="0"/>
              <a:t>TRENES (DESDE 1857)</a:t>
            </a:r>
          </a:p>
          <a:p>
            <a:pPr lvl="1"/>
            <a:r>
              <a:rPr lang="es-AR" dirty="0" smtClean="0"/>
              <a:t>TELÉGRAFO (1869)</a:t>
            </a:r>
          </a:p>
          <a:p>
            <a:pPr lvl="1"/>
            <a:r>
              <a:rPr lang="es-AR" dirty="0" smtClean="0"/>
              <a:t>ENERGÍAS</a:t>
            </a:r>
          </a:p>
          <a:p>
            <a:pPr lvl="1"/>
            <a:r>
              <a:rPr lang="es-AR" dirty="0" smtClean="0"/>
              <a:t>PUENTES</a:t>
            </a:r>
          </a:p>
          <a:p>
            <a:pPr lvl="1"/>
            <a:r>
              <a:rPr lang="es-AR" dirty="0" smtClean="0"/>
              <a:t>CAMINOS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00042"/>
            <a:ext cx="8229600" cy="5626121"/>
          </a:xfrm>
        </p:spPr>
        <p:txBody>
          <a:bodyPr>
            <a:normAutofit lnSpcReduction="10000"/>
          </a:bodyPr>
          <a:lstStyle/>
          <a:p>
            <a:pPr algn="ctr">
              <a:buNone/>
            </a:pPr>
            <a:r>
              <a:rPr lang="es-AR" dirty="0" smtClean="0"/>
              <a:t>TODAS LAS FUNCIONES QUE AHORA DESARROLLA EL ESTADO NACIONAL ANTES ERAN LLEVADAS ADELANTE POR LA IGLESIA, POR LAS ADMINISTRACIONES PROVINCIALES, POR LOS PARTICULARES, POR OTRAS ENTIDADES INTERMEDIAS.</a:t>
            </a:r>
          </a:p>
          <a:p>
            <a:pPr algn="ctr">
              <a:buNone/>
            </a:pPr>
            <a:endParaRPr lang="es-AR" dirty="0" smtClean="0"/>
          </a:p>
          <a:p>
            <a:pPr algn="ctr">
              <a:buNone/>
            </a:pPr>
            <a:r>
              <a:rPr lang="es-AR" dirty="0" smtClean="0"/>
              <a:t>EL ESTADO SE APROPIA Ó, TAMBIÉN, LA SOCIEDAD PROBLEMATIZA PÚBLICAMENTE Y POLITIZA. TODO ES ESTATAL (C. SCHMITT, LA POLITICA)</a:t>
            </a:r>
            <a:endParaRPr lang="es-A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96908"/>
          </a:xfrm>
        </p:spPr>
        <p:txBody>
          <a:bodyPr/>
          <a:lstStyle/>
          <a:p>
            <a:r>
              <a:rPr lang="es-AR" dirty="0" smtClean="0"/>
              <a:t>TERRITORIO	</a:t>
            </a:r>
            <a:endParaRPr lang="es-AR" dirty="0"/>
          </a:p>
        </p:txBody>
      </p:sp>
      <p:sp>
        <p:nvSpPr>
          <p:cNvPr id="3" name="2 Marcador de contenido"/>
          <p:cNvSpPr>
            <a:spLocks noGrp="1"/>
          </p:cNvSpPr>
          <p:nvPr>
            <p:ph idx="1"/>
          </p:nvPr>
        </p:nvSpPr>
        <p:spPr>
          <a:xfrm>
            <a:off x="457200" y="1071546"/>
            <a:ext cx="8229600" cy="5054617"/>
          </a:xfrm>
        </p:spPr>
        <p:txBody>
          <a:bodyPr>
            <a:normAutofit lnSpcReduction="10000"/>
          </a:bodyPr>
          <a:lstStyle/>
          <a:p>
            <a:r>
              <a:rPr lang="es-AR" dirty="0" smtClean="0"/>
              <a:t>APROPIACIÓN DE LA TIERRA</a:t>
            </a:r>
          </a:p>
          <a:p>
            <a:pPr lvl="1"/>
            <a:r>
              <a:rPr lang="es-AR" dirty="0" smtClean="0"/>
              <a:t>LEY DE ENFITEUSIS (RIVADAVIA 1826)</a:t>
            </a:r>
          </a:p>
          <a:p>
            <a:pPr lvl="1"/>
            <a:r>
              <a:rPr lang="es-AR" dirty="0" smtClean="0"/>
              <a:t>CAMPAÑAS DE AMPLIACIÓN CON J. M. DE ROSAS</a:t>
            </a:r>
          </a:p>
          <a:p>
            <a:pPr lvl="1"/>
            <a:r>
              <a:rPr lang="es-AR" dirty="0" smtClean="0"/>
              <a:t>J. A. ROCA: “CONQUISTA DEL DESIERTO” – 1878.</a:t>
            </a:r>
          </a:p>
          <a:p>
            <a:pPr lvl="1"/>
            <a:r>
              <a:rPr lang="es-AR" dirty="0" smtClean="0"/>
              <a:t>FIN AL PROBLEMA DEL “INDIO”, CAUDILLISMO, MONTONERAS</a:t>
            </a:r>
          </a:p>
          <a:p>
            <a:r>
              <a:rPr lang="es-AR" dirty="0" smtClean="0"/>
              <a:t>LIMITES EXTERNOS ESTABLECIDOS</a:t>
            </a:r>
          </a:p>
          <a:p>
            <a:pPr lvl="1"/>
            <a:r>
              <a:rPr lang="es-AR" dirty="0" smtClean="0"/>
              <a:t>CHILE (1881)</a:t>
            </a:r>
          </a:p>
          <a:p>
            <a:pPr lvl="1"/>
            <a:r>
              <a:rPr lang="es-AR" dirty="0" smtClean="0"/>
              <a:t>BRASIL (1884/5)</a:t>
            </a:r>
          </a:p>
          <a:p>
            <a:pPr lvl="1"/>
            <a:r>
              <a:rPr lang="es-AR" dirty="0" smtClean="0"/>
              <a:t>INCORPORACIÓN DE CHACO Y FORMOSA</a:t>
            </a:r>
          </a:p>
          <a:p>
            <a:pPr lvl="1"/>
            <a:endParaRPr lang="es-AR" dirty="0" smtClean="0"/>
          </a:p>
          <a:p>
            <a:pPr lvl="1">
              <a:buFont typeface="Wingdings" pitchFamily="2" charset="2"/>
              <a:buChar char="§"/>
            </a:pPr>
            <a:endParaRPr lang="es-A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MODELO ECONÓMICO EN EXPANSIÓN</a:t>
            </a:r>
            <a:endParaRPr lang="es-AR" dirty="0"/>
          </a:p>
        </p:txBody>
      </p:sp>
      <p:sp>
        <p:nvSpPr>
          <p:cNvPr id="3" name="2 Marcador de contenido"/>
          <p:cNvSpPr>
            <a:spLocks noGrp="1"/>
          </p:cNvSpPr>
          <p:nvPr>
            <p:ph idx="1"/>
          </p:nvPr>
        </p:nvSpPr>
        <p:spPr/>
        <p:txBody>
          <a:bodyPr/>
          <a:lstStyle/>
          <a:p>
            <a:r>
              <a:rPr lang="es-AR" dirty="0" smtClean="0"/>
              <a:t>INTEGRACIÓN INTERNACIONAL</a:t>
            </a:r>
          </a:p>
          <a:p>
            <a:r>
              <a:rPr lang="es-AR" dirty="0" smtClean="0"/>
              <a:t>CAPITALES Y CRÉDITOS BRITANICO PARA EXPANSIÓN Y DESARROLLO</a:t>
            </a:r>
          </a:p>
          <a:p>
            <a:r>
              <a:rPr lang="es-AR" dirty="0" smtClean="0"/>
              <a:t>TODOS LOS ELEMENTOS MATERIALES ANTES MENCIONADOS FAVORECEN LA EXPANSIÓN Y EL DESARROLLO ECONÓMICO, EL INTERCAMBIO, LAS INDUSTRIAS, EL COMERCIO, LA PRODUCCIÓN.</a:t>
            </a:r>
          </a:p>
          <a:p>
            <a:endParaRPr lang="es-A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SITUACIÓN ECONÓMICA</a:t>
            </a:r>
            <a:endParaRPr lang="es-AR" dirty="0"/>
          </a:p>
        </p:txBody>
      </p:sp>
      <p:sp>
        <p:nvSpPr>
          <p:cNvPr id="3" name="2 Marcador de contenido"/>
          <p:cNvSpPr>
            <a:spLocks noGrp="1"/>
          </p:cNvSpPr>
          <p:nvPr>
            <p:ph idx="1"/>
          </p:nvPr>
        </p:nvSpPr>
        <p:spPr/>
        <p:txBody>
          <a:bodyPr>
            <a:normAutofit fontScale="92500" lnSpcReduction="20000"/>
          </a:bodyPr>
          <a:lstStyle/>
          <a:p>
            <a:r>
              <a:rPr lang="es-AR" dirty="0" smtClean="0"/>
              <a:t>HASTA 1880 LAS CONDICIONES COMERCIALES PARA LA IMPORTACIÓN / EXPORTACIÓN SON DIFÍCILES</a:t>
            </a:r>
          </a:p>
          <a:p>
            <a:r>
              <a:rPr lang="es-AR" dirty="0" smtClean="0"/>
              <a:t>1850-1880 – LANAS / CUEROS / CARNES – BS.AS Y LITORAL</a:t>
            </a:r>
          </a:p>
          <a:p>
            <a:r>
              <a:rPr lang="es-AR" dirty="0" smtClean="0"/>
              <a:t>DESARROLLO INDUSTRIAL EN LAS PROVINCIAS MEDITERRÁNEAS</a:t>
            </a:r>
          </a:p>
          <a:p>
            <a:r>
              <a:rPr lang="es-AR" dirty="0" smtClean="0"/>
              <a:t>DESDE 1880 EN ADELANTE: AUMENTO CONSIDERABLE DE EXPORTACIONES E IMPORTACIONES</a:t>
            </a:r>
          </a:p>
          <a:p>
            <a:r>
              <a:rPr lang="es-AR" dirty="0" smtClean="0"/>
              <a:t>MAE – 1880/1916 - CEREALES</a:t>
            </a:r>
            <a:endParaRPr lang="es-A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t>TEJIDO SOCIAL - ESTADO</a:t>
            </a:r>
            <a:endParaRPr lang="es-AR" dirty="0"/>
          </a:p>
        </p:txBody>
      </p:sp>
      <p:sp>
        <p:nvSpPr>
          <p:cNvPr id="3" name="2 Marcador de contenido"/>
          <p:cNvSpPr>
            <a:spLocks noGrp="1"/>
          </p:cNvSpPr>
          <p:nvPr>
            <p:ph idx="1"/>
          </p:nvPr>
        </p:nvSpPr>
        <p:spPr/>
        <p:txBody>
          <a:bodyPr/>
          <a:lstStyle/>
          <a:p>
            <a:r>
              <a:rPr lang="es-AR" dirty="0" smtClean="0"/>
              <a:t>FAMILIAS – LAZOS DE PARENTEZCO </a:t>
            </a:r>
          </a:p>
          <a:p>
            <a:r>
              <a:rPr lang="es-AR" dirty="0" smtClean="0"/>
              <a:t>PERTENENCIA SOCIAL</a:t>
            </a:r>
          </a:p>
          <a:p>
            <a:r>
              <a:rPr lang="es-AR" dirty="0" smtClean="0"/>
              <a:t>EMPRESAS – FUNCIONARIADO</a:t>
            </a:r>
          </a:p>
          <a:p>
            <a:r>
              <a:rPr lang="es-AR" dirty="0" smtClean="0"/>
              <a:t>CONTRATISTAS</a:t>
            </a:r>
          </a:p>
          <a:p>
            <a:r>
              <a:rPr lang="es-AR" dirty="0" smtClean="0"/>
              <a:t>ASCENSO – CARGOS PÚBLICOS</a:t>
            </a:r>
          </a:p>
          <a:p>
            <a:r>
              <a:rPr lang="es-AR" dirty="0" smtClean="0"/>
              <a:t>PRESTIGIO – REPUTACIÓN</a:t>
            </a:r>
          </a:p>
          <a:p>
            <a:r>
              <a:rPr lang="es-AR" dirty="0" smtClean="0"/>
              <a:t>JERARQUIZACIÓN</a:t>
            </a:r>
          </a:p>
          <a:p>
            <a:endParaRPr lang="es-A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LA ACTIVIDAD POLÍTICA</a:t>
            </a:r>
            <a:endParaRPr lang="es-AR" dirty="0"/>
          </a:p>
        </p:txBody>
      </p:sp>
      <p:sp>
        <p:nvSpPr>
          <p:cNvPr id="3" name="2 Marcador de contenido"/>
          <p:cNvSpPr>
            <a:spLocks noGrp="1"/>
          </p:cNvSpPr>
          <p:nvPr>
            <p:ph idx="1"/>
          </p:nvPr>
        </p:nvSpPr>
        <p:spPr/>
        <p:txBody>
          <a:bodyPr>
            <a:normAutofit lnSpcReduction="10000"/>
          </a:bodyPr>
          <a:lstStyle/>
          <a:p>
            <a:r>
              <a:rPr lang="es-AR" dirty="0" smtClean="0"/>
              <a:t>PAN – 1880 – CONTROL PROVINCIAL</a:t>
            </a:r>
          </a:p>
          <a:p>
            <a:r>
              <a:rPr lang="es-AR" dirty="0" smtClean="0"/>
              <a:t>FRAUDE</a:t>
            </a:r>
          </a:p>
          <a:p>
            <a:r>
              <a:rPr lang="es-AR" dirty="0" smtClean="0"/>
              <a:t>INMIGRANTES – NO PARTICIPAN AL PRINCIPIO</a:t>
            </a:r>
          </a:p>
          <a:p>
            <a:r>
              <a:rPr lang="es-AR" dirty="0" smtClean="0"/>
              <a:t>SIN PROBLEMA DE REPRESENTACIÓN</a:t>
            </a:r>
          </a:p>
          <a:p>
            <a:r>
              <a:rPr lang="es-AR" dirty="0" smtClean="0"/>
              <a:t>CLUBES POLÍTICOS</a:t>
            </a:r>
          </a:p>
          <a:p>
            <a:r>
              <a:rPr lang="es-AR" dirty="0" smtClean="0"/>
              <a:t>1890 – UNIÓN CIVICA</a:t>
            </a:r>
          </a:p>
          <a:p>
            <a:r>
              <a:rPr lang="es-AR" dirty="0" smtClean="0"/>
              <a:t>IDEOLOGÍAS EUROPERAS, URBANISMO, PRESIÓN POLÍTICO-SOCIAL</a:t>
            </a:r>
            <a:endParaRPr lang="es-A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00042"/>
            <a:ext cx="8229600" cy="5626121"/>
          </a:xfrm>
        </p:spPr>
        <p:txBody>
          <a:bodyPr>
            <a:normAutofit/>
          </a:bodyPr>
          <a:lstStyle/>
          <a:p>
            <a:r>
              <a:rPr lang="es-AR" u="sng" dirty="0" smtClean="0"/>
              <a:t>WEBER</a:t>
            </a:r>
            <a:r>
              <a:rPr lang="es-AR" dirty="0" smtClean="0"/>
              <a:t>: EL ESTADO MODERNO, TÉCNICO, BUROCRÁTICO Y LA ECONOMÍA CAPITALISTA SON ELEMENTOS DISTINTOS PERO MUTUAMENTE DEPENDIENTES</a:t>
            </a:r>
          </a:p>
          <a:p>
            <a:r>
              <a:rPr lang="es-AR" u="sng" dirty="0" smtClean="0"/>
              <a:t>OSZLAK</a:t>
            </a:r>
            <a:r>
              <a:rPr lang="es-AR" dirty="0" smtClean="0"/>
              <a:t>: ORDEN Y PROGRESO SEGÚN M. FRIGERIO: LAS CONDICIONES MATERIALES CAPITALISTAS Y EL ESTADO MODERNO DESARROLLADO</a:t>
            </a:r>
          </a:p>
          <a:p>
            <a:r>
              <a:rPr lang="es-AR" u="sng" dirty="0" smtClean="0"/>
              <a:t>FOUCAULT</a:t>
            </a:r>
            <a:r>
              <a:rPr lang="es-AR" dirty="0" smtClean="0"/>
              <a:t>: BIOPOLÍTICA, INDISPENSABLE PARA EL DESARROLLO DEL CAPITALISMO</a:t>
            </a:r>
            <a:endParaRPr lang="es-A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BIBLIOGRAFÍA UTILIZADA</a:t>
            </a:r>
            <a:endParaRPr lang="es-AR" dirty="0"/>
          </a:p>
        </p:txBody>
      </p:sp>
      <p:sp>
        <p:nvSpPr>
          <p:cNvPr id="3" name="2 Marcador de contenido"/>
          <p:cNvSpPr>
            <a:spLocks noGrp="1"/>
          </p:cNvSpPr>
          <p:nvPr>
            <p:ph idx="1"/>
          </p:nvPr>
        </p:nvSpPr>
        <p:spPr/>
        <p:txBody>
          <a:bodyPr>
            <a:normAutofit fontScale="77500" lnSpcReduction="20000"/>
          </a:bodyPr>
          <a:lstStyle/>
          <a:p>
            <a:r>
              <a:rPr lang="es-AR" dirty="0" smtClean="0"/>
              <a:t>TODOS LOS TEÓRICOS MENCIONADOS EN LA PRIMERA DIAPOSITIVA</a:t>
            </a:r>
          </a:p>
          <a:p>
            <a:r>
              <a:rPr lang="es-AR" dirty="0" smtClean="0"/>
              <a:t>OSCAR OSZLAK – LA FORMACIÓN DEL ESTADO ARGENTINO</a:t>
            </a:r>
          </a:p>
          <a:p>
            <a:r>
              <a:rPr lang="es-AR" dirty="0" smtClean="0"/>
              <a:t>NATALIO BOTANA – EL ORDEN CONSERVADOR</a:t>
            </a:r>
          </a:p>
          <a:p>
            <a:r>
              <a:rPr lang="es-AR" dirty="0" smtClean="0"/>
              <a:t>MARIO RAPOPORT – HIST. ECO., POL Y SOCIAL DE LA ARGENTINA</a:t>
            </a:r>
          </a:p>
          <a:p>
            <a:r>
              <a:rPr lang="es-AR" dirty="0" smtClean="0"/>
              <a:t>HERNÁN BRIENZA – LA ARGENTINA IMAGINADA</a:t>
            </a:r>
          </a:p>
          <a:p>
            <a:r>
              <a:rPr lang="es-AR" dirty="0" smtClean="0"/>
              <a:t>JORGE ABELARDO RAMOS – REVOLUCIÓN Y CONTRA REVOLUCIÓN EN LA ARGENTINA</a:t>
            </a:r>
          </a:p>
          <a:p>
            <a:r>
              <a:rPr lang="es-AR" dirty="0" smtClean="0"/>
              <a:t>GIBSON Y FALLETI – LA UNIDAD A PALOS. CONFLICTO REGIONAL Y LOS ORÍGENES DEL FEDERALISMO ARGENTINO</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257</TotalTime>
  <Words>1020</Words>
  <Application>Microsoft Office PowerPoint</Application>
  <PresentationFormat>Presentación en pantalla (4:3)</PresentationFormat>
  <Paragraphs>134</Paragraphs>
  <Slides>20</Slides>
  <Notes>0</Notes>
  <HiddenSlides>0</HiddenSlides>
  <MMClips>0</MMClips>
  <ScaleCrop>false</ScaleCrop>
  <HeadingPairs>
    <vt:vector size="4" baseType="variant">
      <vt:variant>
        <vt:lpstr>Tema</vt:lpstr>
      </vt:variant>
      <vt:variant>
        <vt:i4>1</vt:i4>
      </vt:variant>
      <vt:variant>
        <vt:lpstr>Títulos de diapositiva</vt:lpstr>
      </vt:variant>
      <vt:variant>
        <vt:i4>20</vt:i4>
      </vt:variant>
    </vt:vector>
  </HeadingPairs>
  <TitlesOfParts>
    <vt:vector size="21" baseType="lpstr">
      <vt:lpstr>Tema de Office</vt:lpstr>
      <vt:lpstr>LA FORMACIÓN HISTÓRICA DEL ESTADO ARGENTINO</vt:lpstr>
      <vt:lpstr>APROXIMACIONES A LA NOCIÓN DE ESTADO</vt:lpstr>
      <vt:lpstr>LA CONSTRUCCIÓN DE UNA TEORÍA LOCAL – LA FORMACIÓN DEL ESTADO ARGENTINO </vt:lpstr>
      <vt:lpstr>ESTATIDAD</vt:lpstr>
      <vt:lpstr>MODALIDADES DE PENETRACIÓN ESTATAL</vt:lpstr>
      <vt:lpstr>CRONOLOGÍA DE HECHOS HISTÓRICOS RELEVANTES HACIA LA EXISTENCIA FORMAL</vt:lpstr>
      <vt:lpstr>INICIO FORMACIÓN ESTATAL MODERNA</vt:lpstr>
      <vt:lpstr>1868-1880 – EL DESPEGUE</vt:lpstr>
      <vt:lpstr>CAPITAL FEDERAL</vt:lpstr>
      <vt:lpstr>ELEMENTOS MATERIALES</vt:lpstr>
      <vt:lpstr>APARATO ADMINISTRATIVO</vt:lpstr>
      <vt:lpstr>Diapositiva 12</vt:lpstr>
      <vt:lpstr>Diapositiva 13</vt:lpstr>
      <vt:lpstr>TERRITORIO </vt:lpstr>
      <vt:lpstr>MODELO ECONÓMICO EN EXPANSIÓN</vt:lpstr>
      <vt:lpstr>SITUACIÓN ECONÓMICA</vt:lpstr>
      <vt:lpstr>TEJIDO SOCIAL - ESTADO</vt:lpstr>
      <vt:lpstr>LA ACTIVIDAD POLÍTICA</vt:lpstr>
      <vt:lpstr>Diapositiva 19</vt:lpstr>
      <vt:lpstr>BIBLIOGRAFÍA UTILIZADA</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FORMACIÓN HISTÓRICA DEL ESTADO ARGENTINO</dc:title>
  <dc:creator>eze</dc:creator>
  <cp:lastModifiedBy>ezeprin</cp:lastModifiedBy>
  <cp:revision>21</cp:revision>
  <dcterms:created xsi:type="dcterms:W3CDTF">2022-07-05T21:51:16Z</dcterms:created>
  <dcterms:modified xsi:type="dcterms:W3CDTF">2022-07-06T16:10:26Z</dcterms:modified>
</cp:coreProperties>
</file>