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cundo de la Fuente" userId="152e2b3f00fedd1b" providerId="LiveId" clId="{D447DE5A-4BBE-4B21-91A9-24ADD4C9E6F4}"/>
    <pc:docChg chg="custSel addSld modSld">
      <pc:chgData name="Facundo de la Fuente" userId="152e2b3f00fedd1b" providerId="LiveId" clId="{D447DE5A-4BBE-4B21-91A9-24ADD4C9E6F4}" dt="2024-11-11T21:30:03.136" v="3392" actId="20577"/>
      <pc:docMkLst>
        <pc:docMk/>
      </pc:docMkLst>
      <pc:sldChg chg="modSp mod">
        <pc:chgData name="Facundo de la Fuente" userId="152e2b3f00fedd1b" providerId="LiveId" clId="{D447DE5A-4BBE-4B21-91A9-24ADD4C9E6F4}" dt="2024-11-11T19:10:01.117" v="3391" actId="1076"/>
        <pc:sldMkLst>
          <pc:docMk/>
          <pc:sldMk cId="3410042195" sldId="256"/>
        </pc:sldMkLst>
        <pc:spChg chg="mod">
          <ac:chgData name="Facundo de la Fuente" userId="152e2b3f00fedd1b" providerId="LiveId" clId="{D447DE5A-4BBE-4B21-91A9-24ADD4C9E6F4}" dt="2024-11-11T19:09:57.134" v="3390" actId="1076"/>
          <ac:spMkLst>
            <pc:docMk/>
            <pc:sldMk cId="3410042195" sldId="256"/>
            <ac:spMk id="2" creationId="{14D99E5E-DF08-E43B-3E8B-57060606D556}"/>
          </ac:spMkLst>
        </pc:spChg>
        <pc:spChg chg="mod">
          <ac:chgData name="Facundo de la Fuente" userId="152e2b3f00fedd1b" providerId="LiveId" clId="{D447DE5A-4BBE-4B21-91A9-24ADD4C9E6F4}" dt="2024-11-11T19:10:01.117" v="3391" actId="1076"/>
          <ac:spMkLst>
            <pc:docMk/>
            <pc:sldMk cId="3410042195" sldId="256"/>
            <ac:spMk id="3" creationId="{BC0243D6-0EE5-D0EF-9701-907CE5AA4ACC}"/>
          </ac:spMkLst>
        </pc:spChg>
      </pc:sldChg>
      <pc:sldChg chg="modSp mod">
        <pc:chgData name="Facundo de la Fuente" userId="152e2b3f00fedd1b" providerId="LiveId" clId="{D447DE5A-4BBE-4B21-91A9-24ADD4C9E6F4}" dt="2024-11-11T18:21:27.410" v="543" actId="20577"/>
        <pc:sldMkLst>
          <pc:docMk/>
          <pc:sldMk cId="2238657606" sldId="258"/>
        </pc:sldMkLst>
        <pc:spChg chg="mod">
          <ac:chgData name="Facundo de la Fuente" userId="152e2b3f00fedd1b" providerId="LiveId" clId="{D447DE5A-4BBE-4B21-91A9-24ADD4C9E6F4}" dt="2024-11-11T18:21:27.410" v="543" actId="20577"/>
          <ac:spMkLst>
            <pc:docMk/>
            <pc:sldMk cId="2238657606" sldId="258"/>
            <ac:spMk id="3" creationId="{D57F25B4-1511-DE85-DEEA-238A29C07195}"/>
          </ac:spMkLst>
        </pc:spChg>
      </pc:sldChg>
      <pc:sldChg chg="modSp new mod">
        <pc:chgData name="Facundo de la Fuente" userId="152e2b3f00fedd1b" providerId="LiveId" clId="{D447DE5A-4BBE-4B21-91A9-24ADD4C9E6F4}" dt="2024-11-11T18:24:17.731" v="738" actId="12"/>
        <pc:sldMkLst>
          <pc:docMk/>
          <pc:sldMk cId="2186773886" sldId="259"/>
        </pc:sldMkLst>
        <pc:spChg chg="mod">
          <ac:chgData name="Facundo de la Fuente" userId="152e2b3f00fedd1b" providerId="LiveId" clId="{D447DE5A-4BBE-4B21-91A9-24ADD4C9E6F4}" dt="2024-11-11T18:15:19.403" v="3" actId="122"/>
          <ac:spMkLst>
            <pc:docMk/>
            <pc:sldMk cId="2186773886" sldId="259"/>
            <ac:spMk id="2" creationId="{D8CB9BD2-ABE4-4B53-766A-FAAD82995565}"/>
          </ac:spMkLst>
        </pc:spChg>
        <pc:spChg chg="mod">
          <ac:chgData name="Facundo de la Fuente" userId="152e2b3f00fedd1b" providerId="LiveId" clId="{D447DE5A-4BBE-4B21-91A9-24ADD4C9E6F4}" dt="2024-11-11T18:24:17.731" v="738" actId="12"/>
          <ac:spMkLst>
            <pc:docMk/>
            <pc:sldMk cId="2186773886" sldId="259"/>
            <ac:spMk id="3" creationId="{E8DA4653-D7EF-8622-72A0-DF8BFCB4B4B4}"/>
          </ac:spMkLst>
        </pc:spChg>
      </pc:sldChg>
      <pc:sldChg chg="modSp new mod">
        <pc:chgData name="Facundo de la Fuente" userId="152e2b3f00fedd1b" providerId="LiveId" clId="{D447DE5A-4BBE-4B21-91A9-24ADD4C9E6F4}" dt="2024-11-11T21:30:03.136" v="3392" actId="20577"/>
        <pc:sldMkLst>
          <pc:docMk/>
          <pc:sldMk cId="3861133746" sldId="260"/>
        </pc:sldMkLst>
        <pc:spChg chg="mod">
          <ac:chgData name="Facundo de la Fuente" userId="152e2b3f00fedd1b" providerId="LiveId" clId="{D447DE5A-4BBE-4B21-91A9-24ADD4C9E6F4}" dt="2024-11-11T18:27:22.634" v="759" actId="122"/>
          <ac:spMkLst>
            <pc:docMk/>
            <pc:sldMk cId="3861133746" sldId="260"/>
            <ac:spMk id="2" creationId="{959C2ECF-F6A0-B6D4-E3FA-3DA07BF7114E}"/>
          </ac:spMkLst>
        </pc:spChg>
        <pc:spChg chg="mod">
          <ac:chgData name="Facundo de la Fuente" userId="152e2b3f00fedd1b" providerId="LiveId" clId="{D447DE5A-4BBE-4B21-91A9-24ADD4C9E6F4}" dt="2024-11-11T21:30:03.136" v="3392" actId="20577"/>
          <ac:spMkLst>
            <pc:docMk/>
            <pc:sldMk cId="3861133746" sldId="260"/>
            <ac:spMk id="3" creationId="{FB40D62E-869E-458C-DF91-B602B7ED3EA4}"/>
          </ac:spMkLst>
        </pc:spChg>
      </pc:sldChg>
      <pc:sldChg chg="modSp new mod">
        <pc:chgData name="Facundo de la Fuente" userId="152e2b3f00fedd1b" providerId="LiveId" clId="{D447DE5A-4BBE-4B21-91A9-24ADD4C9E6F4}" dt="2024-11-11T18:43:52.959" v="2393" actId="27636"/>
        <pc:sldMkLst>
          <pc:docMk/>
          <pc:sldMk cId="2127893461" sldId="261"/>
        </pc:sldMkLst>
        <pc:spChg chg="mod">
          <ac:chgData name="Facundo de la Fuente" userId="152e2b3f00fedd1b" providerId="LiveId" clId="{D447DE5A-4BBE-4B21-91A9-24ADD4C9E6F4}" dt="2024-11-11T18:37:47.670" v="1785" actId="255"/>
          <ac:spMkLst>
            <pc:docMk/>
            <pc:sldMk cId="2127893461" sldId="261"/>
            <ac:spMk id="2" creationId="{295D11D7-AAE3-693A-145E-DBF4BE34F7B1}"/>
          </ac:spMkLst>
        </pc:spChg>
        <pc:spChg chg="mod">
          <ac:chgData name="Facundo de la Fuente" userId="152e2b3f00fedd1b" providerId="LiveId" clId="{D447DE5A-4BBE-4B21-91A9-24ADD4C9E6F4}" dt="2024-11-11T18:43:52.959" v="2393" actId="27636"/>
          <ac:spMkLst>
            <pc:docMk/>
            <pc:sldMk cId="2127893461" sldId="261"/>
            <ac:spMk id="3" creationId="{0247BE80-0CAC-D8E6-B73C-BC6F6AE2F7DF}"/>
          </ac:spMkLst>
        </pc:spChg>
      </pc:sldChg>
      <pc:sldChg chg="modSp new mod">
        <pc:chgData name="Facundo de la Fuente" userId="152e2b3f00fedd1b" providerId="LiveId" clId="{D447DE5A-4BBE-4B21-91A9-24ADD4C9E6F4}" dt="2024-11-11T18:48:10.377" v="2570" actId="255"/>
        <pc:sldMkLst>
          <pc:docMk/>
          <pc:sldMk cId="501725143" sldId="262"/>
        </pc:sldMkLst>
        <pc:spChg chg="mod">
          <ac:chgData name="Facundo de la Fuente" userId="152e2b3f00fedd1b" providerId="LiveId" clId="{D447DE5A-4BBE-4B21-91A9-24ADD4C9E6F4}" dt="2024-11-11T18:44:57.027" v="2397" actId="122"/>
          <ac:spMkLst>
            <pc:docMk/>
            <pc:sldMk cId="501725143" sldId="262"/>
            <ac:spMk id="2" creationId="{E051D894-4798-58D1-EBEC-268A7DEF64C5}"/>
          </ac:spMkLst>
        </pc:spChg>
        <pc:spChg chg="mod">
          <ac:chgData name="Facundo de la Fuente" userId="152e2b3f00fedd1b" providerId="LiveId" clId="{D447DE5A-4BBE-4B21-91A9-24ADD4C9E6F4}" dt="2024-11-11T18:48:10.377" v="2570" actId="255"/>
          <ac:spMkLst>
            <pc:docMk/>
            <pc:sldMk cId="501725143" sldId="262"/>
            <ac:spMk id="3" creationId="{B2CF9F7F-9BA2-64B5-E7E8-519D4A6EC008}"/>
          </ac:spMkLst>
        </pc:spChg>
      </pc:sldChg>
      <pc:sldChg chg="modSp new mod">
        <pc:chgData name="Facundo de la Fuente" userId="152e2b3f00fedd1b" providerId="LiveId" clId="{D447DE5A-4BBE-4B21-91A9-24ADD4C9E6F4}" dt="2024-11-11T18:51:45.839" v="2972" actId="113"/>
        <pc:sldMkLst>
          <pc:docMk/>
          <pc:sldMk cId="3529041567" sldId="263"/>
        </pc:sldMkLst>
        <pc:spChg chg="mod">
          <ac:chgData name="Facundo de la Fuente" userId="152e2b3f00fedd1b" providerId="LiveId" clId="{D447DE5A-4BBE-4B21-91A9-24ADD4C9E6F4}" dt="2024-11-11T18:48:33.021" v="2574" actId="255"/>
          <ac:spMkLst>
            <pc:docMk/>
            <pc:sldMk cId="3529041567" sldId="263"/>
            <ac:spMk id="2" creationId="{A745B4DE-8902-E714-44AC-47BFBBC7DDE9}"/>
          </ac:spMkLst>
        </pc:spChg>
        <pc:spChg chg="mod">
          <ac:chgData name="Facundo de la Fuente" userId="152e2b3f00fedd1b" providerId="LiveId" clId="{D447DE5A-4BBE-4B21-91A9-24ADD4C9E6F4}" dt="2024-11-11T18:51:45.839" v="2972" actId="113"/>
          <ac:spMkLst>
            <pc:docMk/>
            <pc:sldMk cId="3529041567" sldId="263"/>
            <ac:spMk id="3" creationId="{70824CAA-4C98-D32D-F408-78E08686768D}"/>
          </ac:spMkLst>
        </pc:spChg>
      </pc:sldChg>
      <pc:sldChg chg="modSp new mod">
        <pc:chgData name="Facundo de la Fuente" userId="152e2b3f00fedd1b" providerId="LiveId" clId="{D447DE5A-4BBE-4B21-91A9-24ADD4C9E6F4}" dt="2024-11-11T19:04:01.808" v="3197" actId="20577"/>
        <pc:sldMkLst>
          <pc:docMk/>
          <pc:sldMk cId="2809998597" sldId="264"/>
        </pc:sldMkLst>
        <pc:spChg chg="mod">
          <ac:chgData name="Facundo de la Fuente" userId="152e2b3f00fedd1b" providerId="LiveId" clId="{D447DE5A-4BBE-4B21-91A9-24ADD4C9E6F4}" dt="2024-11-11T18:57:53.049" v="2997" actId="255"/>
          <ac:spMkLst>
            <pc:docMk/>
            <pc:sldMk cId="2809998597" sldId="264"/>
            <ac:spMk id="2" creationId="{9D649FE3-DC72-36B9-BB07-44CEB89211D5}"/>
          </ac:spMkLst>
        </pc:spChg>
        <pc:spChg chg="mod">
          <ac:chgData name="Facundo de la Fuente" userId="152e2b3f00fedd1b" providerId="LiveId" clId="{D447DE5A-4BBE-4B21-91A9-24ADD4C9E6F4}" dt="2024-11-11T19:04:01.808" v="3197" actId="20577"/>
          <ac:spMkLst>
            <pc:docMk/>
            <pc:sldMk cId="2809998597" sldId="264"/>
            <ac:spMk id="3" creationId="{CF5FFFEA-6C41-085F-E0DC-F7A91E66C2DE}"/>
          </ac:spMkLst>
        </pc:spChg>
      </pc:sldChg>
      <pc:sldChg chg="modSp add mod">
        <pc:chgData name="Facundo de la Fuente" userId="152e2b3f00fedd1b" providerId="LiveId" clId="{D447DE5A-4BBE-4B21-91A9-24ADD4C9E6F4}" dt="2024-11-11T19:08:56.432" v="3310" actId="2711"/>
        <pc:sldMkLst>
          <pc:docMk/>
          <pc:sldMk cId="1458161573" sldId="265"/>
        </pc:sldMkLst>
        <pc:spChg chg="mod">
          <ac:chgData name="Facundo de la Fuente" userId="152e2b3f00fedd1b" providerId="LiveId" clId="{D447DE5A-4BBE-4B21-91A9-24ADD4C9E6F4}" dt="2024-11-11T19:04:29.695" v="3211" actId="20577"/>
          <ac:spMkLst>
            <pc:docMk/>
            <pc:sldMk cId="1458161573" sldId="265"/>
            <ac:spMk id="2" creationId="{9877CA97-575C-9F9A-5584-37F88738B5C3}"/>
          </ac:spMkLst>
        </pc:spChg>
        <pc:spChg chg="mod">
          <ac:chgData name="Facundo de la Fuente" userId="152e2b3f00fedd1b" providerId="LiveId" clId="{D447DE5A-4BBE-4B21-91A9-24ADD4C9E6F4}" dt="2024-11-11T19:08:56.432" v="3310" actId="2711"/>
          <ac:spMkLst>
            <pc:docMk/>
            <pc:sldMk cId="1458161573" sldId="265"/>
            <ac:spMk id="3" creationId="{E66921F3-2251-BFDE-EA8D-246AA57999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99E5E-DF08-E43B-3E8B-57060606D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9607" y="1166219"/>
            <a:ext cx="8915399" cy="2262781"/>
          </a:xfrm>
        </p:spPr>
        <p:txBody>
          <a:bodyPr/>
          <a:lstStyle/>
          <a:p>
            <a:pPr algn="ctr"/>
            <a:r>
              <a:rPr lang="es-AR" b="1" dirty="0"/>
              <a:t>Federalismo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0243D6-0EE5-D0EF-9701-907CE5AA4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4674" y="3429000"/>
            <a:ext cx="8915399" cy="1126283"/>
          </a:xfrm>
        </p:spPr>
        <p:txBody>
          <a:bodyPr/>
          <a:lstStyle/>
          <a:p>
            <a:pPr algn="ctr"/>
            <a:r>
              <a:rPr lang="es-AR" b="1" dirty="0"/>
              <a:t>Características y tipos. El caso argentino.</a:t>
            </a:r>
          </a:p>
        </p:txBody>
      </p:sp>
    </p:spTree>
    <p:extLst>
      <p:ext uri="{BB962C8B-B14F-4D97-AF65-F5344CB8AC3E}">
        <p14:creationId xmlns:p14="http://schemas.microsoft.com/office/powerpoint/2010/main" val="3410042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34E0D-3C95-DC78-BAB3-10F72EEB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Distribución territorial del poder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C629C4-0973-715E-7233-BB8ED8A69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222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2400" b="1" dirty="0"/>
              <a:t>Gobiernos unitarios: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000" dirty="0"/>
              <a:t>El poder local/regional es controlado por el gobierno central.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000" dirty="0"/>
              <a:t>Limitación de la capacidad de decisión de los gobiernos locales. </a:t>
            </a: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</a:rPr>
              <a:t>Estos últimos son meros ejecutores de las decisiones del gobierno central.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400" b="1" dirty="0"/>
              <a:t>Gobiernos federales: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000" dirty="0"/>
              <a:t>Delegación de facultades el gobierno central hacia los gobiernos locales.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2000" b="1" dirty="0">
                <a:solidFill>
                  <a:schemeClr val="accent2">
                    <a:lumMod val="75000"/>
                  </a:schemeClr>
                </a:solidFill>
              </a:rPr>
              <a:t>Implica una soberanía compartida de poder. </a:t>
            </a:r>
            <a:r>
              <a:rPr lang="es-AR" sz="2000" dirty="0"/>
              <a:t>Los PE, PL y PJ están también presentes a nivel local.</a:t>
            </a:r>
          </a:p>
          <a:p>
            <a:pPr>
              <a:buFont typeface="Wingdings" panose="05000000000000000000" pitchFamily="2" charset="2"/>
              <a:buChar char="v"/>
            </a:pP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81588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AEE1C-A2B3-CAA0-C32B-43B34434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Federalismo: características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7F25B4-1511-DE85-DEEA-238A29C07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0723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2000" b="1" dirty="0"/>
              <a:t>División constitucional del poder </a:t>
            </a:r>
            <a:r>
              <a:rPr lang="es-AR" sz="2000" dirty="0"/>
              <a:t>entre un gobierno central y una serie de gobiernos locales (característica principal).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Gobierno central: competencia en temas vinculados a cuestiones más amplias (defensa, comercio exterior, RRII, moneda, crédito, etc.)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Gobiernos locales: se concentran en temas económicos a escala regional (comercio local, obra pública, educación, etc.).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Ambos suelen compartir jurisdicciones comunes.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dirty="0"/>
          </a:p>
          <a:p>
            <a:pPr>
              <a:buFont typeface="Wingdings" panose="05000000000000000000" pitchFamily="2" charset="2"/>
              <a:buChar char="Ø"/>
            </a:pPr>
            <a:r>
              <a:rPr lang="es-AR" sz="2000" b="1" dirty="0"/>
              <a:t>Constitución escrita </a:t>
            </a:r>
            <a:r>
              <a:rPr lang="es-AR" sz="2000" dirty="0"/>
              <a:t>en la que estipula con claridad las áreas de competencia de cada gobierno.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Derecho de las unidades constitutivas de participar en el proceso de reforma de la CN y de tener una Constitución propia. </a:t>
            </a:r>
          </a:p>
        </p:txBody>
      </p:sp>
    </p:spTree>
    <p:extLst>
      <p:ext uri="{BB962C8B-B14F-4D97-AF65-F5344CB8AC3E}">
        <p14:creationId xmlns:p14="http://schemas.microsoft.com/office/powerpoint/2010/main" val="2238657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B9BD2-ABE4-4B53-766A-FAAD8299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Federalismo: características</a:t>
            </a:r>
            <a:endParaRPr lang="es-AR" sz="4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DA4653-D7EF-8622-72A0-DF8BFCB4B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2000" b="1" dirty="0"/>
              <a:t>Bicameralismo: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La Cámara Alta como ámbito de cooperación entre el gobierno central y los gobiernos locales.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Para ser un actor político decisivo debe tener dos condiciones: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/>
              <a:t>Tener poderes legislativos significativos.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/>
              <a:t>Tener una mayoría política diferente a la de la Cámara Baja.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b="1" dirty="0">
                <a:solidFill>
                  <a:schemeClr val="accent2">
                    <a:lumMod val="75000"/>
                  </a:schemeClr>
                </a:solidFill>
              </a:rPr>
              <a:t>Bicameralismo simétrico.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000" b="1" dirty="0">
                <a:solidFill>
                  <a:schemeClr val="accent1"/>
                </a:solidFill>
              </a:rPr>
              <a:t>Representación política desproporcionada (sobrerrepresentación).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>
                <a:solidFill>
                  <a:schemeClr val="accent1"/>
                </a:solidFill>
              </a:rPr>
              <a:t>Representación equitativa de las provincias sin importar su cantidad de población.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000" b="1" dirty="0">
                <a:solidFill>
                  <a:schemeClr val="accent1"/>
                </a:solidFill>
              </a:rPr>
              <a:t>Gobierno descentralizado.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s-AR" sz="1800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es-AR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7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C2ECF-F6A0-B6D4-E3FA-3DA07BF7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Gobierno dividido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40D62E-869E-458C-DF91-B602B7ED3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0704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AR" sz="2000" b="1" dirty="0"/>
              <a:t>División horizontal: </a:t>
            </a:r>
            <a:r>
              <a:rPr lang="es-AR" sz="2000" dirty="0"/>
              <a:t>el partido del presidente no controla el Parlamento.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000" b="1" dirty="0"/>
              <a:t>División vertical: </a:t>
            </a:r>
            <a:r>
              <a:rPr lang="es-AR" sz="2000" dirty="0"/>
              <a:t>El partido que ocupa el gobierno central no controla la mayoría de los gobiernos locales.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dirty="0"/>
              <a:t>Este escenario genera una menor gobernabilidad, pero una mayor utilidad social: los “perdedores” nacionales pueden al mismo tiempo ser “ganadores” locales. No hay perdedores totales.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sz="2000" b="1" u="sng" dirty="0"/>
              <a:t>Instituciones: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b="1" dirty="0"/>
              <a:t>Voto dividido: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/>
              <a:t>Existe una combinación de diferentes reglas electorales.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/>
              <a:t>Se generan oportunidades para que el votante elija diferentes opciones de acuerdo con el cargo y para dividir el poder entre varios partidos.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/>
              <a:t>Esto último se potencia con </a:t>
            </a:r>
            <a:r>
              <a:rPr lang="es-AR" sz="1600" b="1" dirty="0">
                <a:solidFill>
                  <a:schemeClr val="accent2">
                    <a:lumMod val="75000"/>
                  </a:schemeClr>
                </a:solidFill>
              </a:rPr>
              <a:t>elecciones no concurrentes.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b="1" dirty="0">
                <a:solidFill>
                  <a:schemeClr val="accent1"/>
                </a:solidFill>
              </a:rPr>
              <a:t>Nro. de Unidades regionales: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>
                <a:solidFill>
                  <a:schemeClr val="accent1"/>
                </a:solidFill>
              </a:rPr>
              <a:t>Cuantas más unidades regionales haya, mejor será para un Estado federal. Si hay pocas unidades, una puede pretender absorber  a las demás y desatar la secesión. 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s-AR" sz="1600" b="1" dirty="0">
              <a:solidFill>
                <a:schemeClr val="accent1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endParaRPr lang="es-AR" sz="1600" b="1" dirty="0"/>
          </a:p>
        </p:txBody>
      </p:sp>
    </p:spTree>
    <p:extLst>
      <p:ext uri="{BB962C8B-B14F-4D97-AF65-F5344CB8AC3E}">
        <p14:creationId xmlns:p14="http://schemas.microsoft.com/office/powerpoint/2010/main" val="386113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11D7-AAE3-693A-145E-DBF4BE34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Tipos de Federalismo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47BE80-0CAC-D8E6-B73C-BC6F6AE2F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070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b="1" dirty="0"/>
              <a:t>De acuerdo a su origen…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</a:rPr>
              <a:t>Coming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</a:rPr>
              <a:t>Together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”: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/>
              <a:t>Acuerdo voluntario donde unidades relativamente autónomas reúnen sus soberanías ante amenazas externas, pero retienen sus identidades individuales.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/>
              <a:t>Estados Unidos.</a:t>
            </a:r>
          </a:p>
          <a:p>
            <a:pPr indent="-285750">
              <a:buFont typeface="Wingdings" panose="05000000000000000000" pitchFamily="2" charset="2"/>
              <a:buChar char="Ø"/>
            </a:pPr>
            <a:r>
              <a:rPr lang="es-AR" dirty="0"/>
              <a:t> 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“Holding 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</a:rPr>
              <a:t>Together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”: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>
                <a:solidFill>
                  <a:schemeClr val="accent1"/>
                </a:solidFill>
              </a:rPr>
              <a:t>Un sistema unitario que inicia un proceso de devolución de poder como una manera de mantener unido al país en el marco de una democracia multicultural.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>
                <a:solidFill>
                  <a:schemeClr val="accent1"/>
                </a:solidFill>
              </a:rPr>
              <a:t>España y Bélgica.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</a:rPr>
              <a:t>Putting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AR" b="1" dirty="0" err="1">
                <a:solidFill>
                  <a:schemeClr val="accent2">
                    <a:lumMod val="75000"/>
                  </a:schemeClr>
                </a:solidFill>
              </a:rPr>
              <a:t>Together</a:t>
            </a:r>
            <a:r>
              <a:rPr lang="es-AR" b="1" dirty="0">
                <a:solidFill>
                  <a:schemeClr val="accent2">
                    <a:lumMod val="75000"/>
                  </a:schemeClr>
                </a:solidFill>
              </a:rPr>
              <a:t>”: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>
                <a:solidFill>
                  <a:schemeClr val="accent1"/>
                </a:solidFill>
              </a:rPr>
              <a:t>Formación no voluntaria y no democrática de la federación.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dirty="0">
                <a:solidFill>
                  <a:schemeClr val="accent1"/>
                </a:solidFill>
              </a:rPr>
              <a:t>URSS.</a:t>
            </a:r>
          </a:p>
          <a:p>
            <a:pPr>
              <a:buFont typeface="Wingdings" panose="05000000000000000000" pitchFamily="2" charset="2"/>
              <a:buChar char="Ø"/>
            </a:pPr>
            <a:endParaRPr lang="es-A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9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51D894-4798-58D1-EBEC-268A7DEF6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Tipos de Federalismo</a:t>
            </a:r>
            <a:endParaRPr lang="es-AR" sz="4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CF9F7F-9BA2-64B5-E7E8-519D4A6EC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b="1" dirty="0"/>
              <a:t>De acuerdo con la división de poder entre gobierno central y gobierno locales…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b="1" dirty="0">
                <a:solidFill>
                  <a:schemeClr val="accent2">
                    <a:lumMod val="75000"/>
                  </a:schemeClr>
                </a:solidFill>
              </a:rPr>
              <a:t>División legislativa: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s-A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mplica que los gobiernos subnacionales son responsables por la elaboración de políticas públicas.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A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Hay una división de aéreas de competencia entre el gobierno central y los gobiernos regionales.</a:t>
            </a:r>
          </a:p>
          <a:p>
            <a:pPr marL="800100" lvl="1">
              <a:buFont typeface="Wingdings" panose="05000000000000000000" pitchFamily="2" charset="2"/>
              <a:buChar char="v"/>
            </a:pPr>
            <a:r>
              <a:rPr lang="es-AR" sz="1800" b="1" dirty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División administrativa: </a:t>
            </a:r>
          </a:p>
          <a:p>
            <a:pPr marL="1257300" lvl="2" indent="-285750">
              <a:buFont typeface="Wingdings" panose="05000000000000000000" pitchFamily="2" charset="2"/>
              <a:buChar char="§"/>
            </a:pPr>
            <a:r>
              <a:rPr lang="es-AR" sz="1600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s-A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mplica que los gobiernos subnacionales no tienen potestad para legislar en asuntos referidos al diseño de la política sino solo a su implementación y administración.</a:t>
            </a:r>
            <a:endParaRPr lang="es-AR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725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45B4DE-8902-E714-44AC-47BFBBC7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Tipos de Federalismo</a:t>
            </a:r>
            <a:endParaRPr lang="es-AR" sz="4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824CAA-4C98-D32D-F408-78E086867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b="1" dirty="0"/>
              <a:t>De acuerdo con el tipo de división entre gobierno subnacionales…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AR" sz="1800" b="1" dirty="0">
                <a:solidFill>
                  <a:schemeClr val="accent2">
                    <a:lumMod val="75000"/>
                  </a:schemeClr>
                </a:solidFill>
              </a:rPr>
              <a:t>Federalismos simétricos o asimétricos: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AR" sz="1600" dirty="0"/>
              <a:t>Basado en el grado de heterogeneidad entre los distintos gobiernos subnacionales.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AR" sz="1600" dirty="0"/>
              <a:t>La asimetría puede ser política (diferencias culturales, económicas, demográficas, etc.) y constitucional (asignación desigual de poderes a cada gobierno local por parte de la CN.).</a:t>
            </a:r>
          </a:p>
          <a:p>
            <a:pPr marL="0" indent="0">
              <a:buNone/>
            </a:pPr>
            <a:r>
              <a:rPr lang="es-AR" sz="1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9041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49FE3-DC72-36B9-BB07-44CEB892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/>
              <a:t>Federalismo argentino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5FFFEA-6C41-085F-E0DC-F7A91E66C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620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AR" dirty="0"/>
              <a:t>Es preexistente a la Nación.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 dirty="0"/>
              <a:t>Establece una división entre 23 provincias y la Ciudad Autónoma de Buenos Aires.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AR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 CN de 1853 (Alberdi) planteó un </a:t>
            </a:r>
            <a:r>
              <a:rPr lang="es-AR" sz="1800" b="1" kern="100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orden federal centralizado</a:t>
            </a:r>
            <a:r>
              <a:rPr lang="es-AR" sz="1800" kern="100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donde primaba más la Nación por sobre las provincias. El gobierno central controlaba más recursos (Aduana) y se fortalecía la figura presidencial.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AR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 gobierno central definía los límites a la autonomía de las provincias. “Las provincias conservan todo el poder no delegado por esta CN al gobierno federal (art. 121), tienen sus propias instituciones locales (art. 122) y cada una sanciona su propia constitución (art. 123).</a:t>
            </a:r>
          </a:p>
          <a:p>
            <a:pPr>
              <a:buFont typeface="Wingdings" panose="05000000000000000000" pitchFamily="2" charset="2"/>
              <a:buChar char="Ø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09998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54BD-717E-F5A0-77EA-E1C6FC66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7CA97-575C-9F9A-5584-37F88738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sz="4400" b="1" dirty="0"/>
              <a:t>Federalismo argentino: actualidad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6921F3-2251-BFDE-EA8D-246AA5799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6207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AR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Marcado centralismo económico y federalismo político:</a:t>
            </a:r>
          </a:p>
          <a:p>
            <a:pPr lvl="1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s-A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Erosión de las economías provincias por el traspaso en los 90 de facultades que antes dependían del gobierno nacional sin el traspaso correspondiente de recursos.</a:t>
            </a:r>
          </a:p>
          <a:p>
            <a:pPr lvl="2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AR" sz="1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 primero reforzó el centralismo económico pero una descentralización de la administración de servicios como salud o educación. </a:t>
            </a:r>
            <a:r>
              <a:rPr lang="es-AR" sz="1900" b="1" kern="100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centraliza la recaudación, pero se descentraliza el gasto.</a:t>
            </a:r>
            <a:endParaRPr lang="es-AR" sz="19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A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Intensificación en los intercambios entre gobernadores y Ejecutivo </a:t>
            </a:r>
            <a:r>
              <a:rPr lang="es-AR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A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acional en la toma de decisiones nacionales.</a:t>
            </a:r>
          </a:p>
          <a:p>
            <a:pPr lvl="2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AR" sz="19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segundo término, los gobernadores provinciales, valiéndose de su peso en el Senado, tienen un poder de negociación importante para  aprobar o rechazar iniciativas del Poder Ejecutivo. Las provincias más pequeñas gracias a su sobrerrepresentación cuentan con aun más poder negociador.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s-AR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s-AR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5816157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893</Words>
  <Application>Microsoft Office PowerPoint</Application>
  <PresentationFormat>Panorámica</PresentationFormat>
  <Paragraphs>74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Wingdings 3</vt:lpstr>
      <vt:lpstr>Espiral</vt:lpstr>
      <vt:lpstr>Federalismo</vt:lpstr>
      <vt:lpstr>Distribución territorial del poder</vt:lpstr>
      <vt:lpstr>Federalismo: características</vt:lpstr>
      <vt:lpstr>Federalismo: características</vt:lpstr>
      <vt:lpstr>Gobierno dividido</vt:lpstr>
      <vt:lpstr>Tipos de Federalismo</vt:lpstr>
      <vt:lpstr>Tipos de Federalismo</vt:lpstr>
      <vt:lpstr>Tipos de Federalismo</vt:lpstr>
      <vt:lpstr>Federalismo argentino</vt:lpstr>
      <vt:lpstr>Federalismo argentino: actualidad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Facundo de la Fuente</dc:creator>
  <cp:lastModifiedBy>Facundo de la Fuente</cp:lastModifiedBy>
  <cp:revision>1</cp:revision>
  <dcterms:created xsi:type="dcterms:W3CDTF">2024-11-11T17:59:11Z</dcterms:created>
  <dcterms:modified xsi:type="dcterms:W3CDTF">2024-11-11T21:30:13Z</dcterms:modified>
</cp:coreProperties>
</file>