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65" r:id="rId2"/>
    <p:sldId id="273" r:id="rId3"/>
    <p:sldId id="270" r:id="rId4"/>
    <p:sldId id="275" r:id="rId5"/>
    <p:sldId id="274" r:id="rId6"/>
    <p:sldId id="268" r:id="rId7"/>
    <p:sldId id="269" r:id="rId8"/>
    <p:sldId id="282" r:id="rId9"/>
    <p:sldId id="279" r:id="rId10"/>
    <p:sldId id="281" r:id="rId11"/>
    <p:sldId id="271" r:id="rId12"/>
    <p:sldId id="280" r:id="rId13"/>
    <p:sldId id="272" r:id="rId14"/>
    <p:sldId id="277" r:id="rId15"/>
    <p:sldId id="278" r:id="rId1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FE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9E147B-E42D-48EA-AFCF-111775841925}" type="datetimeFigureOut">
              <a:rPr lang="es-AR" smtClean="0"/>
              <a:t>28/1/2022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518C7B-C2C6-483B-AAEC-E17C5DBDF70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58778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518C7B-C2C6-483B-AAEC-E17C5DBDF70A}" type="slidenum">
              <a:rPr lang="es-AR" smtClean="0"/>
              <a:t>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57676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518C7B-C2C6-483B-AAEC-E17C5DBDF70A}" type="slidenum">
              <a:rPr lang="es-AR" smtClean="0"/>
              <a:t>11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60976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6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28/01/2022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5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6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28/01/2022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2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1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5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28/01/2022</a:t>
            </a:fld>
            <a:endParaRPr lang="es-E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28/01/2022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28/01/2022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28/01/2022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28/01/2022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1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28/01/2022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5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28/01/2022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5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28/01/2022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28/01/2022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28/01/2022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9"/>
            <a:ext cx="34817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12968" cy="6480720"/>
          </a:xfrm>
        </p:spPr>
        <p:txBody>
          <a:bodyPr>
            <a:noAutofit/>
          </a:bodyPr>
          <a:lstStyle/>
          <a:p>
            <a:r>
              <a:rPr lang="es-AR" sz="20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Conceptos clave</a:t>
            </a:r>
            <a:br>
              <a:rPr lang="es-AR" sz="20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AR" sz="20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-Poder (Weber)</a:t>
            </a:r>
            <a:r>
              <a:rPr lang="es-A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es-A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probabilidad de imponer la propia voluntad, dentro de una relación social, aún contra toda resistencia y cualquiera sea el fundamento de esa probabilidad. </a:t>
            </a:r>
            <a:br>
              <a:rPr lang="es-A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A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A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-Dominación(Weber)</a:t>
            </a:r>
            <a:r>
              <a:rPr lang="es-A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Probabilidad de encontrar obediencia.</a:t>
            </a:r>
            <a:r>
              <a:rPr lang="es-A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s-A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A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-Legitimidad(Weber)</a:t>
            </a:r>
            <a:r>
              <a:rPr lang="es-A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Es la creencia de la población sujeta a un orden (político) en la validez de dicho orden. La pretensión por parte de los dominadores de obtener obediencia</a:t>
            </a:r>
            <a:br>
              <a:rPr lang="es-A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</a:br>
            <a:br>
              <a:rPr lang="es-A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</a:br>
            <a:br>
              <a:rPr lang="es-A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-Soberanía </a:t>
            </a:r>
            <a:r>
              <a:rPr lang="es-A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En Latín proviene de la palabra “</a:t>
            </a:r>
            <a:r>
              <a:rPr lang="es-AR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super</a:t>
            </a:r>
            <a:r>
              <a:rPr lang="es-A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s-AR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oimna</a:t>
            </a:r>
            <a:r>
              <a:rPr lang="es-A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” que significa “sobre todo” o “poder supremo”. En Teoría Política designa la autoridad suprema que posee el poder ultimo inapelable sobre algún sistema de gobernabilidad</a:t>
            </a:r>
            <a:r>
              <a:rPr lang="es-AR" sz="2000" dirty="0">
                <a:solidFill>
                  <a:schemeClr val="bg1"/>
                </a:solidFill>
                <a:sym typeface="Wingdings" panose="05000000000000000000" pitchFamily="2" charset="2"/>
              </a:rPr>
              <a:t>.</a:t>
            </a:r>
            <a:br>
              <a:rPr lang="es-AR" sz="2000" dirty="0">
                <a:solidFill>
                  <a:schemeClr val="bg1"/>
                </a:solidFill>
                <a:sym typeface="Wingdings" panose="05000000000000000000" pitchFamily="2" charset="2"/>
              </a:rPr>
            </a:br>
            <a:br>
              <a:rPr lang="es-AR" sz="2000" b="0" dirty="0">
                <a:solidFill>
                  <a:schemeClr val="bg1"/>
                </a:solidFill>
                <a:sym typeface="Wingdings" panose="05000000000000000000" pitchFamily="2" charset="2"/>
              </a:rPr>
            </a:br>
            <a:endParaRPr lang="es-AR" sz="20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01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696303" y="188640"/>
            <a:ext cx="7200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dirty="0">
                <a:latin typeface="Arial" panose="020B0604020202020204" pitchFamily="34" charset="0"/>
                <a:cs typeface="Arial" panose="020B0604020202020204" pitchFamily="34" charset="0"/>
              </a:rPr>
              <a:t>Organización Republicana y  Federal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Conforme con la separación de poderes horizontal (a nivel federal) y vertical (a nivel Provincial/Local)</a:t>
            </a:r>
          </a:p>
          <a:p>
            <a:pPr algn="ctr"/>
            <a:r>
              <a:rPr lang="es-AR" sz="1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Artículos 5-121-122-123</a:t>
            </a:r>
            <a:endParaRPr lang="es-A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684872" y="2594648"/>
            <a:ext cx="2213133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dirty="0"/>
              <a:t>Poder Ejecutivo Nacional</a:t>
            </a:r>
          </a:p>
          <a:p>
            <a:pPr algn="ctr"/>
            <a:r>
              <a:rPr lang="es-AR" sz="1400" dirty="0"/>
              <a:t>99 </a:t>
            </a:r>
            <a:r>
              <a:rPr lang="es-AR" sz="1400" dirty="0" err="1"/>
              <a:t>inc</a:t>
            </a:r>
            <a:r>
              <a:rPr lang="es-AR" sz="1400" dirty="0"/>
              <a:t> 2 y 3</a:t>
            </a:r>
          </a:p>
        </p:txBody>
      </p:sp>
      <p:sp>
        <p:nvSpPr>
          <p:cNvPr id="8" name="7 Rectángulo"/>
          <p:cNvSpPr/>
          <p:nvPr/>
        </p:nvSpPr>
        <p:spPr>
          <a:xfrm>
            <a:off x="565024" y="1528593"/>
            <a:ext cx="7463359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/>
              <a:t>Constitución Nacional</a:t>
            </a:r>
          </a:p>
        </p:txBody>
      </p:sp>
      <p:sp>
        <p:nvSpPr>
          <p:cNvPr id="9" name="8 Rectángulo"/>
          <p:cNvSpPr/>
          <p:nvPr/>
        </p:nvSpPr>
        <p:spPr>
          <a:xfrm>
            <a:off x="3190136" y="2557553"/>
            <a:ext cx="2213133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dirty="0"/>
              <a:t>Poder Legislativo Nacional</a:t>
            </a:r>
          </a:p>
          <a:p>
            <a:pPr algn="ctr"/>
            <a:r>
              <a:rPr lang="es-AR" sz="1400" dirty="0"/>
              <a:t>77 </a:t>
            </a:r>
            <a:r>
              <a:rPr lang="es-AR" sz="1400" dirty="0" err="1"/>
              <a:t>inc</a:t>
            </a:r>
            <a:r>
              <a:rPr lang="es-AR" sz="1400" dirty="0"/>
              <a:t> 22 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5671235" y="2524306"/>
            <a:ext cx="2213133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dirty="0"/>
              <a:t>Poder Judicial Nacional</a:t>
            </a:r>
          </a:p>
          <a:p>
            <a:pPr algn="ctr"/>
            <a:endParaRPr lang="es-AR" sz="1400" dirty="0"/>
          </a:p>
        </p:txBody>
      </p:sp>
      <p:sp>
        <p:nvSpPr>
          <p:cNvPr id="29" name="28 Rectángulo"/>
          <p:cNvSpPr/>
          <p:nvPr/>
        </p:nvSpPr>
        <p:spPr>
          <a:xfrm>
            <a:off x="565024" y="4502322"/>
            <a:ext cx="1899630" cy="4116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dirty="0">
                <a:latin typeface="Arial" panose="020B0604020202020204" pitchFamily="34" charset="0"/>
                <a:cs typeface="Arial" panose="020B0604020202020204" pitchFamily="34" charset="0"/>
              </a:rPr>
              <a:t>Poder Ejecutivo Provincial</a:t>
            </a:r>
          </a:p>
        </p:txBody>
      </p:sp>
      <p:sp>
        <p:nvSpPr>
          <p:cNvPr id="30" name="29 Rectángulo"/>
          <p:cNvSpPr/>
          <p:nvPr/>
        </p:nvSpPr>
        <p:spPr>
          <a:xfrm>
            <a:off x="565024" y="3664031"/>
            <a:ext cx="4275895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b="1" dirty="0">
                <a:latin typeface="Arial" panose="020B0604020202020204" pitchFamily="34" charset="0"/>
                <a:cs typeface="Arial" panose="020B0604020202020204" pitchFamily="34" charset="0"/>
              </a:rPr>
              <a:t>Constitución Provincial</a:t>
            </a:r>
          </a:p>
        </p:txBody>
      </p:sp>
      <p:sp>
        <p:nvSpPr>
          <p:cNvPr id="31" name="30 Rectángulo"/>
          <p:cNvSpPr/>
          <p:nvPr/>
        </p:nvSpPr>
        <p:spPr>
          <a:xfrm>
            <a:off x="2627784" y="4489510"/>
            <a:ext cx="2213134" cy="4116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dirty="0">
                <a:latin typeface="Arial" panose="020B0604020202020204" pitchFamily="34" charset="0"/>
                <a:cs typeface="Arial" panose="020B0604020202020204" pitchFamily="34" charset="0"/>
              </a:rPr>
              <a:t>Poder Legislativo Provincial</a:t>
            </a:r>
          </a:p>
        </p:txBody>
      </p:sp>
      <p:sp>
        <p:nvSpPr>
          <p:cNvPr id="32" name="31 Rectángulo"/>
          <p:cNvSpPr/>
          <p:nvPr/>
        </p:nvSpPr>
        <p:spPr>
          <a:xfrm>
            <a:off x="1115616" y="5128389"/>
            <a:ext cx="2213134" cy="4116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dirty="0">
                <a:latin typeface="Arial" panose="020B0604020202020204" pitchFamily="34" charset="0"/>
                <a:cs typeface="Arial" panose="020B0604020202020204" pitchFamily="34" charset="0"/>
              </a:rPr>
              <a:t>Poder Judicial Provincial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395536" y="3573016"/>
            <a:ext cx="4536504" cy="20882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3" name="32 Rectángulo"/>
          <p:cNvSpPr/>
          <p:nvPr/>
        </p:nvSpPr>
        <p:spPr>
          <a:xfrm>
            <a:off x="5256663" y="4497380"/>
            <a:ext cx="1826647" cy="4116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dirty="0">
                <a:latin typeface="Arial" panose="020B0604020202020204" pitchFamily="34" charset="0"/>
                <a:cs typeface="Arial" panose="020B0604020202020204" pitchFamily="34" charset="0"/>
              </a:rPr>
              <a:t>Poder Ejecutivo Provincial</a:t>
            </a:r>
          </a:p>
        </p:txBody>
      </p:sp>
      <p:sp>
        <p:nvSpPr>
          <p:cNvPr id="34" name="33 Rectángulo"/>
          <p:cNvSpPr/>
          <p:nvPr/>
        </p:nvSpPr>
        <p:spPr>
          <a:xfrm>
            <a:off x="5114799" y="3665520"/>
            <a:ext cx="3573438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b="1" dirty="0">
                <a:latin typeface="Arial" panose="020B0604020202020204" pitchFamily="34" charset="0"/>
                <a:cs typeface="Arial" panose="020B0604020202020204" pitchFamily="34" charset="0"/>
              </a:rPr>
              <a:t>Constitución Provincial</a:t>
            </a:r>
          </a:p>
        </p:txBody>
      </p:sp>
      <p:sp>
        <p:nvSpPr>
          <p:cNvPr id="35" name="34 Rectángulo"/>
          <p:cNvSpPr/>
          <p:nvPr/>
        </p:nvSpPr>
        <p:spPr>
          <a:xfrm>
            <a:off x="7195318" y="4524072"/>
            <a:ext cx="1403569" cy="4116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dirty="0">
                <a:latin typeface="Arial" panose="020B0604020202020204" pitchFamily="34" charset="0"/>
                <a:cs typeface="Arial" panose="020B0604020202020204" pitchFamily="34" charset="0"/>
              </a:rPr>
              <a:t>Poder Legislativo Provincial</a:t>
            </a:r>
          </a:p>
        </p:txBody>
      </p:sp>
      <p:sp>
        <p:nvSpPr>
          <p:cNvPr id="36" name="35 Rectángulo"/>
          <p:cNvSpPr/>
          <p:nvPr/>
        </p:nvSpPr>
        <p:spPr>
          <a:xfrm>
            <a:off x="5976743" y="5123447"/>
            <a:ext cx="2213134" cy="4116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dirty="0">
                <a:latin typeface="Arial" panose="020B0604020202020204" pitchFamily="34" charset="0"/>
                <a:cs typeface="Arial" panose="020B0604020202020204" pitchFamily="34" charset="0"/>
              </a:rPr>
              <a:t>Poder Judicial Provincial</a:t>
            </a:r>
          </a:p>
        </p:txBody>
      </p:sp>
      <p:sp>
        <p:nvSpPr>
          <p:cNvPr id="37" name="36 Rectángulo"/>
          <p:cNvSpPr/>
          <p:nvPr/>
        </p:nvSpPr>
        <p:spPr>
          <a:xfrm>
            <a:off x="5011602" y="3579024"/>
            <a:ext cx="3779833" cy="20882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12 Rectángulo"/>
          <p:cNvSpPr/>
          <p:nvPr/>
        </p:nvSpPr>
        <p:spPr>
          <a:xfrm>
            <a:off x="251520" y="1265858"/>
            <a:ext cx="8640960" cy="482743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31500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12968" cy="6480720"/>
          </a:xfrm>
        </p:spPr>
        <p:txBody>
          <a:bodyPr>
            <a:noAutofit/>
          </a:bodyPr>
          <a:lstStyle/>
          <a:p>
            <a:br>
              <a:rPr lang="es-AR" sz="20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AR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AR" sz="2000" b="0" dirty="0">
                <a:solidFill>
                  <a:schemeClr val="bg1"/>
                </a:solidFill>
                <a:sym typeface="Wingdings" panose="05000000000000000000" pitchFamily="2" charset="2"/>
              </a:rPr>
            </a:br>
            <a:endParaRPr lang="es-AR" sz="2000" b="0" dirty="0">
              <a:solidFill>
                <a:schemeClr val="bg1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95536" y="260648"/>
            <a:ext cx="8208912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Republicana</a:t>
            </a:r>
            <a:r>
              <a:rPr lang="es-AR" sz="16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Deriva del </a:t>
            </a:r>
            <a:r>
              <a:rPr lang="es-ES" sz="1600" dirty="0" err="1">
                <a:latin typeface="Arial" panose="020B0604020202020204" pitchFamily="34" charset="0"/>
                <a:cs typeface="Arial" panose="020B0604020202020204" pitchFamily="34" charset="0"/>
              </a:rPr>
              <a:t>latin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 "RES PUBLICA“ que  significa cosa publica, la cosa del pueblo.</a:t>
            </a: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El constitucionalista argentino Aristóbulo del Valle entendía al sistema Republicano como  "una sociedad organizada en base a la igualdad de todos los hombres, cuyo gobierno es simple agente del pueblo, elegido por el pueblo de tiempo en tiempo y responsable ante el pueblo por su administración"</a:t>
            </a: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Característica de la Republica</a:t>
            </a:r>
          </a:p>
          <a:p>
            <a:endParaRPr lang="es-AR" sz="16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) Soberanía del Pueblo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: La soberanía es ejercida por el pueblo a través del sufragio. De esta forma el pueblo expresa su voluntad y constituye su gobierno.</a:t>
            </a: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2) </a:t>
            </a: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Igualdad ante la ley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: Las leyes son aplicables de igual forma para todos los habitantes, cualquiera sea su raza, sexo, religión etc.</a:t>
            </a: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3) </a:t>
            </a: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Elección popular de los gobernantes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: Los integrantes del gobierno son elegidos por le pueblo a través del voto popular.</a:t>
            </a: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4) Periodicidad en el ejercicio del poder: No existe ningún cargo perpetuo en el gobierno. Todos los cargos son desempeñados durante un lapso determinado.</a:t>
            </a: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5) Responsabilidad de los gobernantes: Los gobernantes son responsables ante los ciudadanos por los actos de gobierno que realicen. Deben ajustar sus conductas a las leyes, y de no hacerlo pueden ser sancionados.</a:t>
            </a: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6) Publicidad de los actos de gobierno: Los gobernantes deben informar al pueblo sobre los actos que realicen desempeñando las funciones de gobierno.</a:t>
            </a: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7) </a:t>
            </a: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División de poderes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: Consiste en distribuir el poder del estado en diferentes órganos. (Ejecutivo, legislativo y Judicial). De esta forma se evita la concentración de poder en un solo órgano</a:t>
            </a: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43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467544" y="620688"/>
            <a:ext cx="8424936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Forma Federal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Un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país adopta la forma federal cuando esta compuesto por entidades autónomas – Estados Federales -  independientes unas de las otras, pero que delegan ciertas facultades al Estado Federal.  Articulo 5- 121-122 CN</a:t>
            </a:r>
          </a:p>
          <a:p>
            <a:endParaRPr lang="es-ES" sz="1600" dirty="0"/>
          </a:p>
          <a:p>
            <a:endParaRPr lang="es-ES" sz="1600" dirty="0"/>
          </a:p>
          <a:p>
            <a:r>
              <a:rPr lang="es-ES" b="1" u="sng" dirty="0">
                <a:latin typeface="Arial" panose="020B0604020202020204" pitchFamily="34" charset="0"/>
                <a:cs typeface="Arial" panose="020B0604020202020204" pitchFamily="34" charset="0"/>
              </a:rPr>
              <a:t>Atribuciones de las Estados Federales o Provincias en Argentina</a:t>
            </a:r>
            <a:r>
              <a:rPr lang="es-ES" sz="1600" b="1" dirty="0"/>
              <a:t>:</a:t>
            </a:r>
            <a:br>
              <a:rPr lang="es-ES" sz="1600" dirty="0"/>
            </a:br>
            <a:endParaRPr lang="es-AR" sz="1600" dirty="0"/>
          </a:p>
          <a:p>
            <a:pPr marL="342900" indent="-342900">
              <a:buAutoNum type="alphaLcParenR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Dictar su propia Constitución</a:t>
            </a:r>
          </a:p>
          <a:p>
            <a:pPr marL="342900" indent="-342900">
              <a:buAutoNum type="alphaLcParenR"/>
            </a:pP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b) Organizar sus tres poderes (Legislativo, ejecutivo y Judicial)</a:t>
            </a: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c) Recaudar impuestos</a:t>
            </a:r>
          </a:p>
          <a:p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d) Efectuar sus propias inversiones</a:t>
            </a:r>
          </a:p>
          <a:p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e) Administrar servicios públicos provinciales como la educación y salud publica</a:t>
            </a: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AR" sz="1600" dirty="0"/>
          </a:p>
        </p:txBody>
      </p:sp>
    </p:spTree>
    <p:extLst>
      <p:ext uri="{BB962C8B-B14F-4D97-AF65-F5344CB8AC3E}">
        <p14:creationId xmlns:p14="http://schemas.microsoft.com/office/powerpoint/2010/main" val="761852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797152"/>
            <a:ext cx="8496944" cy="1800200"/>
          </a:xfrm>
        </p:spPr>
        <p:txBody>
          <a:bodyPr>
            <a:noAutofit/>
          </a:bodyPr>
          <a:lstStyle/>
          <a:p>
            <a:br>
              <a:rPr lang="es-AR" sz="20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AR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AR" sz="2000" b="0" dirty="0">
                <a:solidFill>
                  <a:schemeClr val="bg1"/>
                </a:solidFill>
                <a:sym typeface="Wingdings" panose="05000000000000000000" pitchFamily="2" charset="2"/>
              </a:rPr>
            </a:br>
            <a:endParaRPr lang="es-AR" sz="2000" b="0" dirty="0">
              <a:solidFill>
                <a:schemeClr val="bg1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67544" y="620689"/>
            <a:ext cx="8352928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u="sng" dirty="0">
                <a:latin typeface="Arial" panose="020B0604020202020204" pitchFamily="34" charset="0"/>
                <a:cs typeface="Arial" panose="020B0604020202020204" pitchFamily="34" charset="0"/>
              </a:rPr>
              <a:t>¿Qué es una </a:t>
            </a:r>
            <a:r>
              <a:rPr lang="es-AR" sz="2000" u="sng" dirty="0" err="1">
                <a:latin typeface="Arial" panose="020B0604020202020204" pitchFamily="34" charset="0"/>
                <a:cs typeface="Arial" panose="020B0604020202020204" pitchFamily="34" charset="0"/>
              </a:rPr>
              <a:t>constitucion</a:t>
            </a:r>
            <a:r>
              <a:rPr lang="es-AR" sz="2000" u="sng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es-AR" sz="20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“Una sociedad en la que la garantía de los derechos no esta asegurada y la separación de poderes no esta definitivamente determinada no tiene una constitución”, Art 16 Declaración Francesa de Derechos de 1789</a:t>
            </a:r>
            <a:endParaRPr lang="es-AR" sz="16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Constitución proviene del </a:t>
            </a:r>
            <a:r>
              <a:rPr lang="es-AR" sz="1600" dirty="0" err="1">
                <a:latin typeface="Arial" panose="020B0604020202020204" pitchFamily="34" charset="0"/>
                <a:cs typeface="Arial" panose="020B0604020202020204" pitchFamily="34" charset="0"/>
              </a:rPr>
              <a:t>latin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s-AR" sz="1600" dirty="0" err="1">
                <a:latin typeface="Arial" panose="020B0604020202020204" pitchFamily="34" charset="0"/>
                <a:cs typeface="Arial" panose="020B0604020202020204" pitchFamily="34" charset="0"/>
              </a:rPr>
              <a:t>constituto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”, sustantivo del verbo “</a:t>
            </a:r>
            <a:r>
              <a:rPr lang="es-AR" sz="1600" dirty="0" err="1">
                <a:latin typeface="Arial" panose="020B0604020202020204" pitchFamily="34" charset="0"/>
                <a:cs typeface="Arial" panose="020B0604020202020204" pitchFamily="34" charset="0"/>
              </a:rPr>
              <a:t>constituere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”, es decir, </a:t>
            </a:r>
            <a:r>
              <a:rPr lang="es-AR" sz="1600" b="1" dirty="0">
                <a:latin typeface="Arial" panose="020B0604020202020204" pitchFamily="34" charset="0"/>
                <a:cs typeface="Arial" panose="020B0604020202020204" pitchFamily="34" charset="0"/>
              </a:rPr>
              <a:t>fundar-instituir-constituir.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Herramienta que limita el poder </a:t>
            </a:r>
            <a:r>
              <a:rPr lang="es-AR" sz="1600" b="1" dirty="0">
                <a:latin typeface="Arial" panose="020B0604020202020204" pitchFamily="34" charset="0"/>
                <a:cs typeface="Arial" panose="020B0604020202020204" pitchFamily="34" charset="0"/>
              </a:rPr>
              <a:t>organizándolo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 de una determinada manera</a:t>
            </a:r>
            <a:endParaRPr lang="es-A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AR" sz="16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Como principio de organización del poder y garantía de  derechos individuales  (y colectivos) </a:t>
            </a:r>
          </a:p>
          <a:p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1)  Soberanía popular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Articulo 37</a:t>
            </a:r>
          </a:p>
          <a:p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2)  Igualdad ante la Ley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Articulo 16</a:t>
            </a:r>
          </a:p>
          <a:p>
            <a:endParaRPr lang="es-AR" sz="16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3)  Elección popular  Articulo 1 y 37	</a:t>
            </a: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4)  Derechos de propiedad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Artículos 14 y 17 CN</a:t>
            </a:r>
          </a:p>
          <a:p>
            <a:endParaRPr lang="es-AR" sz="16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5)  Derechos de libertad de expresión  Articulo 32 CN</a:t>
            </a: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arenR" startAt="6"/>
            </a:pP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División de Poderes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Articulo 1 y 5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2738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12968" cy="6480720"/>
          </a:xfrm>
        </p:spPr>
        <p:txBody>
          <a:bodyPr>
            <a:noAutofit/>
          </a:bodyPr>
          <a:lstStyle/>
          <a:p>
            <a:br>
              <a:rPr lang="es-AR" sz="20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AR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AR" sz="2000" b="0" dirty="0">
                <a:solidFill>
                  <a:schemeClr val="bg1"/>
                </a:solidFill>
                <a:sym typeface="Wingdings" panose="05000000000000000000" pitchFamily="2" charset="2"/>
              </a:rPr>
            </a:br>
            <a:endParaRPr lang="es-AR" sz="2000" b="0" dirty="0">
              <a:solidFill>
                <a:schemeClr val="bg1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67544" y="620688"/>
            <a:ext cx="7920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Constitucionalismo</a:t>
            </a:r>
            <a:r>
              <a:rPr lang="es-AR" sz="2000" b="1" dirty="0"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Proceso histórico que organiza y limita el poder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467544" y="1340768"/>
            <a:ext cx="79208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Poder Constituyente</a:t>
            </a:r>
            <a:r>
              <a:rPr lang="es-AR" sz="2000" b="1" dirty="0"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Proceso fundacional de la organización del poder</a:t>
            </a:r>
          </a:p>
          <a:p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Casos de estudio:    Asamblea Constituyente Francia-1789</a:t>
            </a:r>
          </a:p>
          <a:p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		Convención de Filadelfia EEUU-1787</a:t>
            </a:r>
          </a:p>
          <a:p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		Congreso General Constituyente Argentina-1853</a:t>
            </a:r>
          </a:p>
          <a:p>
            <a:r>
              <a:rPr lang="es-AR" sz="1600" b="1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539552" y="3212976"/>
            <a:ext cx="79208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Constitución: </a:t>
            </a:r>
            <a:r>
              <a:rPr lang="es-AR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En su definición formal/escrita/codificada conforme a una Ley Suprema producto de un poder constituyente</a:t>
            </a:r>
            <a:endParaRPr lang="es-AR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539552" y="4437112"/>
            <a:ext cx="7920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Supremacía Constitucional:</a:t>
            </a: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  Supone un orden jerárquico de las normas derivadas de la constitución.  Consecuentemente, primero está la Constitución y después las leyes. </a:t>
            </a:r>
            <a:endParaRPr lang="es-AR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54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12968" cy="6480720"/>
          </a:xfrm>
        </p:spPr>
        <p:txBody>
          <a:bodyPr>
            <a:noAutofit/>
          </a:bodyPr>
          <a:lstStyle/>
          <a:p>
            <a:br>
              <a:rPr lang="es-AR" sz="20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AR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AR" sz="2000" b="0" dirty="0">
                <a:solidFill>
                  <a:schemeClr val="bg1"/>
                </a:solidFill>
                <a:sym typeface="Wingdings" panose="05000000000000000000" pitchFamily="2" charset="2"/>
              </a:rPr>
            </a:br>
            <a:endParaRPr lang="es-AR" sz="2000" b="0" dirty="0">
              <a:solidFill>
                <a:schemeClr val="bg1"/>
              </a:solidFill>
            </a:endParaRPr>
          </a:p>
        </p:txBody>
      </p:sp>
      <p:cxnSp>
        <p:nvCxnSpPr>
          <p:cNvPr id="7" name="6 Conector recto"/>
          <p:cNvCxnSpPr/>
          <p:nvPr/>
        </p:nvCxnSpPr>
        <p:spPr>
          <a:xfrm>
            <a:off x="2091690" y="6381329"/>
            <a:ext cx="5112568" cy="0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 flipV="1">
            <a:off x="1331640" y="332656"/>
            <a:ext cx="3384376" cy="4392488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flipH="1" flipV="1">
            <a:off x="4788024" y="332656"/>
            <a:ext cx="3168352" cy="4392488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2" name="31 Conector recto"/>
          <p:cNvCxnSpPr/>
          <p:nvPr/>
        </p:nvCxnSpPr>
        <p:spPr>
          <a:xfrm>
            <a:off x="3635896" y="1772816"/>
            <a:ext cx="2232248" cy="0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5" name="34 Conector recto"/>
          <p:cNvCxnSpPr/>
          <p:nvPr/>
        </p:nvCxnSpPr>
        <p:spPr>
          <a:xfrm>
            <a:off x="2627784" y="3068960"/>
            <a:ext cx="4176464" cy="0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1" name="40 Conector recto"/>
          <p:cNvCxnSpPr/>
          <p:nvPr/>
        </p:nvCxnSpPr>
        <p:spPr>
          <a:xfrm>
            <a:off x="1331640" y="4725144"/>
            <a:ext cx="6624736" cy="0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3" name="42 CuadroTexto"/>
          <p:cNvSpPr txBox="1"/>
          <p:nvPr/>
        </p:nvSpPr>
        <p:spPr>
          <a:xfrm>
            <a:off x="2123728" y="889394"/>
            <a:ext cx="5912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b="1" dirty="0">
                <a:latin typeface="Arial" panose="020B0604020202020204" pitchFamily="34" charset="0"/>
                <a:cs typeface="Arial" panose="020B0604020202020204" pitchFamily="34" charset="0"/>
              </a:rPr>
              <a:t>Bloque Constitucional</a:t>
            </a:r>
            <a:r>
              <a:rPr lang="es-AR" sz="1600" dirty="0"/>
              <a:t>: Constitución + Tratados Internacionales DDHH con Jerarquía Constitucional. Artículos 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31- 75 </a:t>
            </a:r>
            <a:r>
              <a:rPr lang="es-AR" sz="1600" dirty="0" err="1">
                <a:latin typeface="Arial" panose="020B0604020202020204" pitchFamily="34" charset="0"/>
                <a:cs typeface="Arial" panose="020B0604020202020204" pitchFamily="34" charset="0"/>
              </a:rPr>
              <a:t>inc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 22</a:t>
            </a:r>
            <a:endParaRPr lang="es-AR" sz="1600" dirty="0"/>
          </a:p>
        </p:txBody>
      </p:sp>
      <p:sp>
        <p:nvSpPr>
          <p:cNvPr id="44" name="43 CuadroTexto"/>
          <p:cNvSpPr txBox="1"/>
          <p:nvPr/>
        </p:nvSpPr>
        <p:spPr>
          <a:xfrm>
            <a:off x="1331640" y="2132856"/>
            <a:ext cx="6840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b="1" dirty="0">
                <a:latin typeface="Arial" panose="020B0604020202020204" pitchFamily="34" charset="0"/>
                <a:cs typeface="Arial" panose="020B0604020202020204" pitchFamily="34" charset="0"/>
              </a:rPr>
              <a:t>Bloque Federal: 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Tratados Internacionales no incluidos en el 75 </a:t>
            </a:r>
            <a:r>
              <a:rPr lang="es-AR" sz="1600" dirty="0" err="1">
                <a:latin typeface="Arial" panose="020B0604020202020204" pitchFamily="34" charset="0"/>
                <a:cs typeface="Arial" panose="020B0604020202020204" pitchFamily="34" charset="0"/>
              </a:rPr>
              <a:t>inc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 24 + Leyes del Congreso Nacional + Códigos de Fondo + Decretos del</a:t>
            </a:r>
          </a:p>
          <a:p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Poder Ejecutivo Nacional  </a:t>
            </a:r>
            <a:r>
              <a:rPr lang="es-AR" sz="1400" dirty="0">
                <a:latin typeface="Arial" panose="020B0604020202020204" pitchFamily="34" charset="0"/>
                <a:cs typeface="Arial" panose="020B0604020202020204" pitchFamily="34" charset="0"/>
              </a:rPr>
              <a:t>Articulo 76 y 99.3</a:t>
            </a:r>
            <a:endParaRPr lang="es-AR" sz="1400" dirty="0"/>
          </a:p>
        </p:txBody>
      </p:sp>
      <p:sp>
        <p:nvSpPr>
          <p:cNvPr id="45" name="44 CuadroTexto"/>
          <p:cNvSpPr txBox="1"/>
          <p:nvPr/>
        </p:nvSpPr>
        <p:spPr>
          <a:xfrm>
            <a:off x="2395741" y="3145419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Reglamentos del Poder Ejecutivo Nacional </a:t>
            </a:r>
          </a:p>
          <a:p>
            <a:pPr algn="ctr"/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es-AR" sz="1400" dirty="0">
                <a:latin typeface="Arial" panose="020B0604020202020204" pitchFamily="34" charset="0"/>
                <a:cs typeface="Arial" panose="020B0604020202020204" pitchFamily="34" charset="0"/>
              </a:rPr>
              <a:t>Articulo 99 </a:t>
            </a:r>
            <a:r>
              <a:rPr lang="es-AR" sz="1400" dirty="0" err="1">
                <a:latin typeface="Arial" panose="020B0604020202020204" pitchFamily="34" charset="0"/>
                <a:cs typeface="Arial" panose="020B0604020202020204" pitchFamily="34" charset="0"/>
              </a:rPr>
              <a:t>inc</a:t>
            </a:r>
            <a:r>
              <a:rPr lang="es-AR" sz="1400" dirty="0">
                <a:latin typeface="Arial" panose="020B0604020202020204" pitchFamily="34" charset="0"/>
                <a:cs typeface="Arial" panose="020B0604020202020204" pitchFamily="34" charset="0"/>
              </a:rPr>
              <a:t>  2</a:t>
            </a:r>
            <a:endParaRPr lang="es-AR" sz="1400" dirty="0"/>
          </a:p>
        </p:txBody>
      </p:sp>
      <p:sp>
        <p:nvSpPr>
          <p:cNvPr id="46" name="45 CuadroTexto"/>
          <p:cNvSpPr txBox="1"/>
          <p:nvPr/>
        </p:nvSpPr>
        <p:spPr>
          <a:xfrm>
            <a:off x="1983678" y="5877273"/>
            <a:ext cx="49685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b="1" dirty="0">
                <a:latin typeface="Arial" panose="020B0604020202020204" pitchFamily="34" charset="0"/>
                <a:cs typeface="Arial" panose="020B0604020202020204" pitchFamily="34" charset="0"/>
              </a:rPr>
              <a:t>Leyes Provinciales  y Decretos del Ejecutivo Provincial  </a:t>
            </a:r>
            <a:endParaRPr lang="es-AR" sz="1200" dirty="0"/>
          </a:p>
        </p:txBody>
      </p:sp>
      <p:cxnSp>
        <p:nvCxnSpPr>
          <p:cNvPr id="48" name="47 Conector recto"/>
          <p:cNvCxnSpPr/>
          <p:nvPr/>
        </p:nvCxnSpPr>
        <p:spPr>
          <a:xfrm>
            <a:off x="2051720" y="3789040"/>
            <a:ext cx="5256584" cy="0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2" name="51 Conector recto"/>
          <p:cNvCxnSpPr/>
          <p:nvPr/>
        </p:nvCxnSpPr>
        <p:spPr>
          <a:xfrm flipV="1">
            <a:off x="2091690" y="4725145"/>
            <a:ext cx="2268252" cy="1656185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3" name="52 CuadroTexto"/>
          <p:cNvSpPr txBox="1"/>
          <p:nvPr/>
        </p:nvSpPr>
        <p:spPr>
          <a:xfrm>
            <a:off x="3199820" y="5184549"/>
            <a:ext cx="26683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b="1" dirty="0">
                <a:latin typeface="Arial" panose="020B0604020202020204" pitchFamily="34" charset="0"/>
                <a:cs typeface="Arial" panose="020B0604020202020204" pitchFamily="34" charset="0"/>
              </a:rPr>
              <a:t>Constituciones Provinciales</a:t>
            </a:r>
            <a:endParaRPr lang="es-AR" sz="1200" dirty="0"/>
          </a:p>
        </p:txBody>
      </p:sp>
      <p:sp>
        <p:nvSpPr>
          <p:cNvPr id="56" name="55 CuadroTexto"/>
          <p:cNvSpPr txBox="1"/>
          <p:nvPr/>
        </p:nvSpPr>
        <p:spPr>
          <a:xfrm>
            <a:off x="2091690" y="4059816"/>
            <a:ext cx="49285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reglamentaciones de ministerios</a:t>
            </a:r>
          </a:p>
        </p:txBody>
      </p:sp>
      <p:cxnSp>
        <p:nvCxnSpPr>
          <p:cNvPr id="66" name="65 Conector recto"/>
          <p:cNvCxnSpPr/>
          <p:nvPr/>
        </p:nvCxnSpPr>
        <p:spPr>
          <a:xfrm>
            <a:off x="4359942" y="4725145"/>
            <a:ext cx="2844316" cy="1656184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5" name="74 Conector recto"/>
          <p:cNvCxnSpPr/>
          <p:nvPr/>
        </p:nvCxnSpPr>
        <p:spPr>
          <a:xfrm>
            <a:off x="2955786" y="5733257"/>
            <a:ext cx="3064306" cy="0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6672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28CFE6-881A-459A-812F-74BB91EBD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ECE3B36-DC56-4212-848D-D1462FC3FE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0482A47-2C63-4DBF-9D3C-D8F4DEB164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500" t="11963" r="20864" b="6580"/>
          <a:stretch/>
        </p:blipFill>
        <p:spPr>
          <a:xfrm>
            <a:off x="105914" y="-8765"/>
            <a:ext cx="8932172" cy="674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247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D5FC39-A31F-4CE6-B3A7-23C05170D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CASO Y LEGITIMACIÓN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5D684CA-79F7-40B8-80FF-3A4C02E5C1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/>
              <a:t>El artículo 116 de la Constitución Nacional dice que la Corte Suprema y los tribunales inferiores de la Nación conocen y deciden causas. </a:t>
            </a:r>
          </a:p>
          <a:p>
            <a:r>
              <a:rPr lang="es-AR" dirty="0"/>
              <a:t>Los jueces no opinan, DECIDEN---- Fallo THOMAS Y CFK</a:t>
            </a:r>
          </a:p>
          <a:p>
            <a:r>
              <a:rPr lang="es-AR" dirty="0"/>
              <a:t>Debe existir una controversia, un daño vigente y actual</a:t>
            </a:r>
          </a:p>
          <a:p>
            <a:r>
              <a:rPr lang="es-AR" dirty="0"/>
              <a:t>Concepto de LEGITIMACIÓN – LEGITIMACIÓN ACTIVA</a:t>
            </a:r>
          </a:p>
          <a:p>
            <a:r>
              <a:rPr lang="es-AR" dirty="0"/>
              <a:t>Quién es quien en un proceso</a:t>
            </a:r>
          </a:p>
          <a:p>
            <a:r>
              <a:rPr lang="es-AR" dirty="0"/>
              <a:t>Nunca el poder judicial procede de oficio</a:t>
            </a:r>
          </a:p>
          <a:p>
            <a:r>
              <a:rPr lang="es-AR" dirty="0"/>
              <a:t>Caso Marbury ejemplifica la necesidad de caso judicial con daño vigente</a:t>
            </a:r>
          </a:p>
          <a:p>
            <a:endParaRPr lang="es-AR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826472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557288-7256-4D01-BCC2-7179F9417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4664"/>
            <a:ext cx="8075240" cy="1012974"/>
          </a:xfrm>
        </p:spPr>
        <p:txBody>
          <a:bodyPr>
            <a:noAutofit/>
          </a:bodyPr>
          <a:lstStyle/>
          <a:p>
            <a:br>
              <a:rPr lang="es-AR" sz="26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600" b="1">
                <a:latin typeface="Arial" panose="020B0604020202020204" pitchFamily="34" charset="0"/>
                <a:cs typeface="Arial" panose="020B0604020202020204" pitchFamily="34" charset="0"/>
              </a:rPr>
              <a:t>CONTROL DE CONSTITUCIONALIDAD</a:t>
            </a:r>
            <a:br>
              <a:rPr lang="es-AR" sz="2600" b="1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AR" sz="26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2922C34-CDC2-4AD5-95D9-2990EC70FF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AR" dirty="0"/>
              <a:t>Control de Constitucionalidad como la facultad de comparar una norma dictada por el poder político (ejecutivo-legislativo) con normas de jerarquía superior, para hacer prevalecer la supremacía constitucional</a:t>
            </a:r>
          </a:p>
          <a:p>
            <a:r>
              <a:rPr lang="es-AR" dirty="0"/>
              <a:t>La Justicia se arroga esta facultad desde el </a:t>
            </a:r>
            <a:r>
              <a:rPr lang="es-AR" dirty="0" err="1"/>
              <a:t>leading</a:t>
            </a:r>
            <a:r>
              <a:rPr lang="es-AR" dirty="0"/>
              <a:t> case Marbury</a:t>
            </a:r>
          </a:p>
          <a:p>
            <a:r>
              <a:rPr lang="es-AR" dirty="0"/>
              <a:t>El control de constitucionalidad consiste en la revisión de la adecuación de las normas dictadas por las autoridades constituidas de un Estado con los requisitos establecidos en su Carta Magna.</a:t>
            </a:r>
          </a:p>
          <a:p>
            <a:endParaRPr lang="es-AR" dirty="0"/>
          </a:p>
          <a:p>
            <a:r>
              <a:rPr lang="es-AR" dirty="0"/>
              <a:t>“El control de constitucionalidad es velar/controlar la supremacía constitucional. Lo ejerce en Argentina el Poder Judicial” ,JK</a:t>
            </a:r>
          </a:p>
          <a:p>
            <a:endParaRPr lang="es-AR" dirty="0"/>
          </a:p>
          <a:p>
            <a:endParaRPr lang="es-AR" dirty="0"/>
          </a:p>
          <a:p>
            <a:endParaRPr lang="es-AR" dirty="0"/>
          </a:p>
        </p:txBody>
      </p:sp>
      <p:sp>
        <p:nvSpPr>
          <p:cNvPr id="5" name="14 CuadroTexto">
            <a:extLst>
              <a:ext uri="{FF2B5EF4-FFF2-40B4-BE49-F238E27FC236}">
                <a16:creationId xmlns:a16="http://schemas.microsoft.com/office/drawing/2014/main" id="{3AB6C1A0-6147-4293-9BA3-38A0305973E6}"/>
              </a:ext>
            </a:extLst>
          </p:cNvPr>
          <p:cNvSpPr txBox="1"/>
          <p:nvPr/>
        </p:nvSpPr>
        <p:spPr>
          <a:xfrm>
            <a:off x="827584" y="5555780"/>
            <a:ext cx="8208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AR" dirty="0"/>
          </a:p>
          <a:p>
            <a:r>
              <a:rPr lang="es-AR" sz="1400" b="1" dirty="0">
                <a:latin typeface="Arial" panose="020B0604020202020204" pitchFamily="34" charset="0"/>
                <a:cs typeface="Arial" panose="020B0604020202020204" pitchFamily="34" charset="0"/>
              </a:rPr>
              <a:t>Lectura  </a:t>
            </a:r>
            <a:r>
              <a:rPr lang="es-AR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Thea</a:t>
            </a:r>
            <a:r>
              <a:rPr lang="es-AR" sz="1400" b="1" dirty="0">
                <a:latin typeface="Arial" panose="020B0604020202020204" pitchFamily="34" charset="0"/>
                <a:cs typeface="Arial" panose="020B0604020202020204" pitchFamily="34" charset="0"/>
              </a:rPr>
              <a:t> Capitulo 2 </a:t>
            </a:r>
            <a:r>
              <a:rPr lang="es-AR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pag</a:t>
            </a:r>
            <a:r>
              <a:rPr lang="es-AR" sz="1400" b="1" dirty="0">
                <a:latin typeface="Arial" panose="020B0604020202020204" pitchFamily="34" charset="0"/>
                <a:cs typeface="Arial" panose="020B0604020202020204" pitchFamily="34" charset="0"/>
              </a:rPr>
              <a:t>. 139-149 y </a:t>
            </a:r>
            <a:r>
              <a:rPr lang="es-AR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Bidart</a:t>
            </a:r>
            <a:r>
              <a:rPr lang="es-AR" sz="1400" b="1" dirty="0">
                <a:latin typeface="Arial" panose="020B0604020202020204" pitchFamily="34" charset="0"/>
                <a:cs typeface="Arial" panose="020B0604020202020204" pitchFamily="34" charset="0"/>
              </a:rPr>
              <a:t> Campos </a:t>
            </a:r>
            <a:r>
              <a:rPr lang="es-AR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pag</a:t>
            </a:r>
            <a:r>
              <a:rPr lang="es-AR" sz="1400" b="1" dirty="0">
                <a:latin typeface="Arial" panose="020B0604020202020204" pitchFamily="34" charset="0"/>
                <a:cs typeface="Arial" panose="020B0604020202020204" pitchFamily="34" charset="0"/>
              </a:rPr>
              <a:t> 90</a:t>
            </a:r>
          </a:p>
        </p:txBody>
      </p:sp>
    </p:spTree>
    <p:extLst>
      <p:ext uri="{BB962C8B-B14F-4D97-AF65-F5344CB8AC3E}">
        <p14:creationId xmlns:p14="http://schemas.microsoft.com/office/powerpoint/2010/main" val="2179745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2036514" y="1222092"/>
            <a:ext cx="0" cy="720080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6 Rectángulo"/>
          <p:cNvSpPr/>
          <p:nvPr/>
        </p:nvSpPr>
        <p:spPr>
          <a:xfrm>
            <a:off x="380734" y="432906"/>
            <a:ext cx="26863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400" b="1" dirty="0">
                <a:latin typeface="Arial" panose="020B0604020202020204" pitchFamily="34" charset="0"/>
                <a:cs typeface="Arial" panose="020B0604020202020204" pitchFamily="34" charset="0"/>
              </a:rPr>
              <a:t>Órgano que ejerce el control </a:t>
            </a:r>
          </a:p>
        </p:txBody>
      </p:sp>
      <p:cxnSp>
        <p:nvCxnSpPr>
          <p:cNvPr id="10" name="9 Conector recto"/>
          <p:cNvCxnSpPr/>
          <p:nvPr/>
        </p:nvCxnSpPr>
        <p:spPr>
          <a:xfrm>
            <a:off x="885723" y="1196752"/>
            <a:ext cx="1150751" cy="0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11 Conector recto"/>
          <p:cNvCxnSpPr/>
          <p:nvPr/>
        </p:nvCxnSpPr>
        <p:spPr>
          <a:xfrm flipV="1">
            <a:off x="1400207" y="740683"/>
            <a:ext cx="0" cy="360040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>
            <a:off x="885723" y="1196752"/>
            <a:ext cx="0" cy="720080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20 Conector recto"/>
          <p:cNvCxnSpPr/>
          <p:nvPr/>
        </p:nvCxnSpPr>
        <p:spPr>
          <a:xfrm>
            <a:off x="6393970" y="1222092"/>
            <a:ext cx="0" cy="720080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21 Conector recto"/>
          <p:cNvCxnSpPr/>
          <p:nvPr/>
        </p:nvCxnSpPr>
        <p:spPr>
          <a:xfrm>
            <a:off x="5112376" y="1213351"/>
            <a:ext cx="1150751" cy="0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" name="22 Conector recto"/>
          <p:cNvCxnSpPr/>
          <p:nvPr/>
        </p:nvCxnSpPr>
        <p:spPr>
          <a:xfrm flipV="1">
            <a:off x="5563824" y="920703"/>
            <a:ext cx="0" cy="360040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5004048" y="1196752"/>
            <a:ext cx="0" cy="720080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2" name="31 Rectángulo"/>
          <p:cNvSpPr/>
          <p:nvPr/>
        </p:nvSpPr>
        <p:spPr>
          <a:xfrm>
            <a:off x="641643" y="2033250"/>
            <a:ext cx="8194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400" b="1" dirty="0">
                <a:latin typeface="Arial" panose="020B0604020202020204" pitchFamily="34" charset="0"/>
                <a:cs typeface="Arial" panose="020B0604020202020204" pitchFamily="34" charset="0"/>
              </a:rPr>
              <a:t>político</a:t>
            </a:r>
          </a:p>
        </p:txBody>
      </p:sp>
      <p:sp>
        <p:nvSpPr>
          <p:cNvPr id="33" name="32 Rectángulo"/>
          <p:cNvSpPr/>
          <p:nvPr/>
        </p:nvSpPr>
        <p:spPr>
          <a:xfrm>
            <a:off x="1771320" y="2093255"/>
            <a:ext cx="8002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400" b="1" dirty="0">
                <a:latin typeface="Arial" panose="020B0604020202020204" pitchFamily="34" charset="0"/>
                <a:cs typeface="Arial" panose="020B0604020202020204" pitchFamily="34" charset="0"/>
              </a:rPr>
              <a:t>judicial</a:t>
            </a:r>
          </a:p>
        </p:txBody>
      </p:sp>
      <p:sp>
        <p:nvSpPr>
          <p:cNvPr id="37" name="36 Rectángulo"/>
          <p:cNvSpPr/>
          <p:nvPr/>
        </p:nvSpPr>
        <p:spPr>
          <a:xfrm>
            <a:off x="4289014" y="2010272"/>
            <a:ext cx="12570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400" b="1" dirty="0">
                <a:latin typeface="Arial" panose="020B0604020202020204" pitchFamily="34" charset="0"/>
                <a:cs typeface="Arial" panose="020B0604020202020204" pitchFamily="34" charset="0"/>
              </a:rPr>
              <a:t>concentrado</a:t>
            </a:r>
          </a:p>
        </p:txBody>
      </p:sp>
      <p:sp>
        <p:nvSpPr>
          <p:cNvPr id="38" name="37 Rectángulo"/>
          <p:cNvSpPr/>
          <p:nvPr/>
        </p:nvSpPr>
        <p:spPr>
          <a:xfrm>
            <a:off x="5897722" y="2091549"/>
            <a:ext cx="7200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400" b="1" dirty="0">
                <a:latin typeface="Arial" panose="020B0604020202020204" pitchFamily="34" charset="0"/>
                <a:cs typeface="Arial" panose="020B0604020202020204" pitchFamily="34" charset="0"/>
              </a:rPr>
              <a:t>difuso</a:t>
            </a:r>
          </a:p>
        </p:txBody>
      </p:sp>
      <p:sp>
        <p:nvSpPr>
          <p:cNvPr id="39" name="38 Rectángulo"/>
          <p:cNvSpPr/>
          <p:nvPr/>
        </p:nvSpPr>
        <p:spPr>
          <a:xfrm>
            <a:off x="4289014" y="613367"/>
            <a:ext cx="29322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200" b="1" dirty="0">
                <a:latin typeface="Arial" panose="020B0604020202020204" pitchFamily="34" charset="0"/>
                <a:cs typeface="Arial" panose="020B0604020202020204" pitchFamily="34" charset="0"/>
              </a:rPr>
              <a:t>Dispersión/Concentración del órgano</a:t>
            </a:r>
          </a:p>
        </p:txBody>
      </p:sp>
      <p:cxnSp>
        <p:nvCxnSpPr>
          <p:cNvPr id="40" name="39 Conector recto"/>
          <p:cNvCxnSpPr/>
          <p:nvPr/>
        </p:nvCxnSpPr>
        <p:spPr>
          <a:xfrm>
            <a:off x="1905318" y="4760503"/>
            <a:ext cx="0" cy="180020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9" name="48 Conector recto"/>
          <p:cNvCxnSpPr/>
          <p:nvPr/>
        </p:nvCxnSpPr>
        <p:spPr>
          <a:xfrm flipH="1">
            <a:off x="2583360" y="3421195"/>
            <a:ext cx="2" cy="822895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0" name="49 Conector recto"/>
          <p:cNvCxnSpPr/>
          <p:nvPr/>
        </p:nvCxnSpPr>
        <p:spPr>
          <a:xfrm>
            <a:off x="1329942" y="3679339"/>
            <a:ext cx="1150751" cy="0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1" name="50 Conector recto"/>
          <p:cNvCxnSpPr/>
          <p:nvPr/>
        </p:nvCxnSpPr>
        <p:spPr>
          <a:xfrm flipV="1">
            <a:off x="2017093" y="3299608"/>
            <a:ext cx="0" cy="360040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2" name="51 Conector recto"/>
          <p:cNvCxnSpPr>
            <a:cxnSpLocks/>
          </p:cNvCxnSpPr>
          <p:nvPr/>
        </p:nvCxnSpPr>
        <p:spPr>
          <a:xfrm flipH="1">
            <a:off x="1062954" y="3679339"/>
            <a:ext cx="10260" cy="520079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3" name="52 Rectángulo"/>
          <p:cNvSpPr/>
          <p:nvPr/>
        </p:nvSpPr>
        <p:spPr>
          <a:xfrm>
            <a:off x="567780" y="4259825"/>
            <a:ext cx="19607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200" b="1" dirty="0">
                <a:latin typeface="Arial" panose="020B0604020202020204" pitchFamily="34" charset="0"/>
                <a:cs typeface="Arial" panose="020B0604020202020204" pitchFamily="34" charset="0"/>
              </a:rPr>
              <a:t>Control previo / a</a:t>
            </a:r>
            <a:r>
              <a:rPr lang="es-AR" sz="1400" b="1" dirty="0">
                <a:latin typeface="Arial" panose="020B0604020202020204" pitchFamily="34" charset="0"/>
                <a:cs typeface="Arial" panose="020B0604020202020204" pitchFamily="34" charset="0"/>
              </a:rPr>
              <a:t> priori</a:t>
            </a:r>
          </a:p>
        </p:txBody>
      </p:sp>
      <p:sp>
        <p:nvSpPr>
          <p:cNvPr id="54" name="53 Rectángulo"/>
          <p:cNvSpPr/>
          <p:nvPr/>
        </p:nvSpPr>
        <p:spPr>
          <a:xfrm>
            <a:off x="2516357" y="4204971"/>
            <a:ext cx="28905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400" b="1" dirty="0">
                <a:latin typeface="Arial" panose="020B0604020202020204" pitchFamily="34" charset="0"/>
                <a:cs typeface="Arial" panose="020B0604020202020204" pitchFamily="34" charset="0"/>
              </a:rPr>
              <a:t>Control a posteriori / Reparador</a:t>
            </a:r>
          </a:p>
        </p:txBody>
      </p:sp>
      <p:cxnSp>
        <p:nvCxnSpPr>
          <p:cNvPr id="65" name="64 Conector recto"/>
          <p:cNvCxnSpPr/>
          <p:nvPr/>
        </p:nvCxnSpPr>
        <p:spPr>
          <a:xfrm>
            <a:off x="5112376" y="5542946"/>
            <a:ext cx="0" cy="368219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6" name="65 Conector recto"/>
          <p:cNvCxnSpPr/>
          <p:nvPr/>
        </p:nvCxnSpPr>
        <p:spPr>
          <a:xfrm>
            <a:off x="3961625" y="5509053"/>
            <a:ext cx="1150751" cy="0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7" name="66 Conector recto"/>
          <p:cNvCxnSpPr/>
          <p:nvPr/>
        </p:nvCxnSpPr>
        <p:spPr>
          <a:xfrm flipV="1">
            <a:off x="4507442" y="5371105"/>
            <a:ext cx="0" cy="137952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8" name="67 Conector recto"/>
          <p:cNvCxnSpPr/>
          <p:nvPr/>
        </p:nvCxnSpPr>
        <p:spPr>
          <a:xfrm>
            <a:off x="3961625" y="5509053"/>
            <a:ext cx="0" cy="402112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9" name="78 Rectángulo"/>
          <p:cNvSpPr/>
          <p:nvPr/>
        </p:nvSpPr>
        <p:spPr>
          <a:xfrm>
            <a:off x="3344734" y="5936855"/>
            <a:ext cx="11592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400" b="1" dirty="0">
                <a:latin typeface="Arial" panose="020B0604020202020204" pitchFamily="34" charset="0"/>
                <a:cs typeface="Arial" panose="020B0604020202020204" pitchFamily="34" charset="0"/>
              </a:rPr>
              <a:t>inter partes</a:t>
            </a:r>
          </a:p>
        </p:txBody>
      </p:sp>
      <p:sp>
        <p:nvSpPr>
          <p:cNvPr id="78" name="77 CuadroTexto"/>
          <p:cNvSpPr txBox="1"/>
          <p:nvPr/>
        </p:nvSpPr>
        <p:spPr>
          <a:xfrm>
            <a:off x="3205859" y="5141194"/>
            <a:ext cx="26622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b="1" dirty="0">
                <a:latin typeface="Arial" panose="020B0604020202020204" pitchFamily="34" charset="0"/>
                <a:cs typeface="Arial" panose="020B0604020202020204" pitchFamily="34" charset="0"/>
              </a:rPr>
              <a:t>EFECTOS DE LAS DECISIONES</a:t>
            </a:r>
          </a:p>
        </p:txBody>
      </p:sp>
      <p:sp>
        <p:nvSpPr>
          <p:cNvPr id="83" name="82 Rectángulo"/>
          <p:cNvSpPr/>
          <p:nvPr/>
        </p:nvSpPr>
        <p:spPr>
          <a:xfrm>
            <a:off x="5514707" y="3499349"/>
            <a:ext cx="271588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1400" b="1" dirty="0">
                <a:latin typeface="Arial" panose="020B0604020202020204" pitchFamily="34" charset="0"/>
                <a:cs typeface="Arial" panose="020B0604020202020204" pitchFamily="34" charset="0"/>
              </a:rPr>
              <a:t>Restringida</a:t>
            </a:r>
          </a:p>
          <a:p>
            <a:r>
              <a:rPr lang="es-AR" sz="1200" dirty="0">
                <a:latin typeface="Arial" panose="020B0604020202020204" pitchFamily="34" charset="0"/>
                <a:cs typeface="Arial" panose="020B0604020202020204" pitchFamily="34" charset="0"/>
              </a:rPr>
              <a:t>Queda delimitada a ciertos funcionarios </a:t>
            </a:r>
          </a:p>
        </p:txBody>
      </p:sp>
      <p:cxnSp>
        <p:nvCxnSpPr>
          <p:cNvPr id="84" name="83 Conector recto"/>
          <p:cNvCxnSpPr/>
          <p:nvPr/>
        </p:nvCxnSpPr>
        <p:spPr>
          <a:xfrm flipH="1">
            <a:off x="7472420" y="3286985"/>
            <a:ext cx="5236" cy="837471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5" name="84 Conector recto"/>
          <p:cNvCxnSpPr/>
          <p:nvPr/>
        </p:nvCxnSpPr>
        <p:spPr>
          <a:xfrm>
            <a:off x="6117823" y="3258022"/>
            <a:ext cx="1150751" cy="0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6" name="85 Conector recto"/>
          <p:cNvCxnSpPr/>
          <p:nvPr/>
        </p:nvCxnSpPr>
        <p:spPr>
          <a:xfrm flipV="1">
            <a:off x="6729279" y="3096646"/>
            <a:ext cx="0" cy="164032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7" name="86 Conector recto"/>
          <p:cNvCxnSpPr/>
          <p:nvPr/>
        </p:nvCxnSpPr>
        <p:spPr>
          <a:xfrm>
            <a:off x="6125902" y="3404783"/>
            <a:ext cx="0" cy="346851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2" name="81 CuadroTexto"/>
          <p:cNvSpPr txBox="1"/>
          <p:nvPr/>
        </p:nvSpPr>
        <p:spPr>
          <a:xfrm>
            <a:off x="5406892" y="2676346"/>
            <a:ext cx="34314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b="1" dirty="0">
                <a:latin typeface="Arial" panose="020B0604020202020204" pitchFamily="34" charset="0"/>
                <a:cs typeface="Arial" panose="020B0604020202020204" pitchFamily="34" charset="0"/>
              </a:rPr>
              <a:t>GRADO DE LEGITIMACIÓN EN EL ACCESO</a:t>
            </a:r>
          </a:p>
          <a:p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¿Quien pone en movimiento al control constitucional?</a:t>
            </a:r>
          </a:p>
        </p:txBody>
      </p:sp>
      <p:sp>
        <p:nvSpPr>
          <p:cNvPr id="106" name="105 Rectángulo"/>
          <p:cNvSpPr/>
          <p:nvPr/>
        </p:nvSpPr>
        <p:spPr>
          <a:xfrm>
            <a:off x="4590460" y="5936856"/>
            <a:ext cx="11897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400" b="1" dirty="0">
                <a:latin typeface="Arial" panose="020B0604020202020204" pitchFamily="34" charset="0"/>
                <a:cs typeface="Arial" panose="020B0604020202020204" pitchFamily="34" charset="0"/>
              </a:rPr>
              <a:t>erga omnes</a:t>
            </a:r>
          </a:p>
        </p:txBody>
      </p:sp>
      <p:sp>
        <p:nvSpPr>
          <p:cNvPr id="107" name="106 Rectángulo"/>
          <p:cNvSpPr/>
          <p:nvPr/>
        </p:nvSpPr>
        <p:spPr>
          <a:xfrm flipH="1">
            <a:off x="6253464" y="4301210"/>
            <a:ext cx="289053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4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Amplia</a:t>
            </a:r>
          </a:p>
          <a:p>
            <a:r>
              <a:rPr lang="es-AR" sz="1200" dirty="0">
                <a:latin typeface="Arial" panose="020B0604020202020204" pitchFamily="34" charset="0"/>
                <a:cs typeface="Arial" panose="020B0604020202020204" pitchFamily="34" charset="0"/>
              </a:rPr>
              <a:t>                  Individuo afectado</a:t>
            </a:r>
          </a:p>
        </p:txBody>
      </p:sp>
      <p:sp>
        <p:nvSpPr>
          <p:cNvPr id="120" name="119 Rectángulo"/>
          <p:cNvSpPr/>
          <p:nvPr/>
        </p:nvSpPr>
        <p:spPr>
          <a:xfrm>
            <a:off x="1051370" y="2870885"/>
            <a:ext cx="19314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400" b="1" dirty="0">
                <a:latin typeface="Arial" panose="020B0604020202020204" pitchFamily="34" charset="0"/>
                <a:cs typeface="Arial" panose="020B0604020202020204" pitchFamily="34" charset="0"/>
              </a:rPr>
              <a:t>Momento del control </a:t>
            </a:r>
          </a:p>
        </p:txBody>
      </p:sp>
      <p:sp>
        <p:nvSpPr>
          <p:cNvPr id="138" name="137 Rectángulo"/>
          <p:cNvSpPr/>
          <p:nvPr/>
        </p:nvSpPr>
        <p:spPr>
          <a:xfrm>
            <a:off x="3382334" y="3953669"/>
            <a:ext cx="184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A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A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1" name="140 Conector recto"/>
          <p:cNvCxnSpPr/>
          <p:nvPr/>
        </p:nvCxnSpPr>
        <p:spPr>
          <a:xfrm>
            <a:off x="8047796" y="5524789"/>
            <a:ext cx="0" cy="368219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2" name="141 Conector recto"/>
          <p:cNvCxnSpPr/>
          <p:nvPr/>
        </p:nvCxnSpPr>
        <p:spPr>
          <a:xfrm>
            <a:off x="6897045" y="5490896"/>
            <a:ext cx="1150751" cy="0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3" name="142 Conector recto"/>
          <p:cNvCxnSpPr/>
          <p:nvPr/>
        </p:nvCxnSpPr>
        <p:spPr>
          <a:xfrm>
            <a:off x="6897045" y="5490896"/>
            <a:ext cx="0" cy="402112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4" name="143 Rectángulo"/>
          <p:cNvSpPr/>
          <p:nvPr/>
        </p:nvSpPr>
        <p:spPr>
          <a:xfrm>
            <a:off x="6297097" y="5932649"/>
            <a:ext cx="79220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1400" b="1" dirty="0">
                <a:latin typeface="Arial" panose="020B0604020202020204" pitchFamily="34" charset="0"/>
                <a:cs typeface="Arial" panose="020B0604020202020204" pitchFamily="34" charset="0"/>
              </a:rPr>
              <a:t>Directa</a:t>
            </a:r>
          </a:p>
        </p:txBody>
      </p:sp>
      <p:sp>
        <p:nvSpPr>
          <p:cNvPr id="145" name="144 CuadroTexto"/>
          <p:cNvSpPr txBox="1"/>
          <p:nvPr/>
        </p:nvSpPr>
        <p:spPr>
          <a:xfrm>
            <a:off x="6393970" y="4987918"/>
            <a:ext cx="2263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200" b="1" dirty="0">
                <a:latin typeface="Arial" panose="020B0604020202020204" pitchFamily="34" charset="0"/>
                <a:cs typeface="Arial" panose="020B0604020202020204" pitchFamily="34" charset="0"/>
              </a:rPr>
              <a:t>VIA </a:t>
            </a:r>
          </a:p>
          <a:p>
            <a:r>
              <a:rPr lang="es-AR" sz="1200" dirty="0">
                <a:latin typeface="Arial" panose="020B0604020202020204" pitchFamily="34" charset="0"/>
                <a:cs typeface="Arial" panose="020B0604020202020204" pitchFamily="34" charset="0"/>
              </a:rPr>
              <a:t>Procedimiento para acceder</a:t>
            </a:r>
          </a:p>
        </p:txBody>
      </p:sp>
      <p:sp>
        <p:nvSpPr>
          <p:cNvPr id="146" name="145 Rectángulo"/>
          <p:cNvSpPr/>
          <p:nvPr/>
        </p:nvSpPr>
        <p:spPr>
          <a:xfrm>
            <a:off x="7409965" y="5918699"/>
            <a:ext cx="12478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1400" b="1" dirty="0">
                <a:latin typeface="Arial" panose="020B0604020202020204" pitchFamily="34" charset="0"/>
                <a:cs typeface="Arial" panose="020B0604020202020204" pitchFamily="34" charset="0"/>
              </a:rPr>
              <a:t>Indirecta</a:t>
            </a:r>
          </a:p>
          <a:p>
            <a:r>
              <a:rPr lang="es-AR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A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8" name="147 Conector recto"/>
          <p:cNvCxnSpPr/>
          <p:nvPr/>
        </p:nvCxnSpPr>
        <p:spPr>
          <a:xfrm>
            <a:off x="7525880" y="5255971"/>
            <a:ext cx="0" cy="234925"/>
          </a:xfrm>
          <a:prstGeom prst="line">
            <a:avLst/>
          </a:prstGeom>
          <a:ln>
            <a:headEnd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7486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E5492A-B382-46F2-B3F8-8E8FF0A9B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Fallo Thomas- Ley de Medios 26522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66D0F87-A80B-4647-8ECC-A08AE0496C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9"/>
            <a:ext cx="8229600" cy="4708526"/>
          </a:xfrm>
        </p:spPr>
        <p:txBody>
          <a:bodyPr>
            <a:normAutofit lnSpcReduction="10000"/>
          </a:bodyPr>
          <a:lstStyle/>
          <a:p>
            <a:r>
              <a:rPr lang="es-AR" dirty="0"/>
              <a:t>La Ley de Medios es promulgada el 10/10/2009 </a:t>
            </a:r>
          </a:p>
          <a:p>
            <a:r>
              <a:rPr lang="es-AR" dirty="0"/>
              <a:t>En el debate parlamentario UCR-CC-PRO-etc., manifestaron objeciones parlamentarias.</a:t>
            </a:r>
          </a:p>
          <a:p>
            <a:r>
              <a:rPr lang="es-AR" dirty="0"/>
              <a:t>A su vez, GRUPO CLARIN interpone cautelares a las licencias.</a:t>
            </a:r>
          </a:p>
          <a:p>
            <a:r>
              <a:rPr lang="es-AR" dirty="0"/>
              <a:t>29/10/2013 fallo Clarín a favor de la constitucionalidad</a:t>
            </a:r>
          </a:p>
          <a:p>
            <a:r>
              <a:rPr lang="es-AR" dirty="0"/>
              <a:t>2016 DNU Macri deroga Ley</a:t>
            </a:r>
          </a:p>
          <a:p>
            <a:r>
              <a:rPr lang="es-AR" dirty="0"/>
              <a:t>Cámara “la Sra. Juez de grado concluyó que al diputado nacional accionante en estos autos efectivamente se le habían violado sus fueros parlamentarios y fue privado de ejercer el derecho-deber de intervención como legislador…., lo que conlleva la violación de derechos constitucionales que la asisten como representante del pueblo….”</a:t>
            </a:r>
          </a:p>
        </p:txBody>
      </p:sp>
    </p:spTree>
    <p:extLst>
      <p:ext uri="{BB962C8B-B14F-4D97-AF65-F5344CB8AC3E}">
        <p14:creationId xmlns:p14="http://schemas.microsoft.com/office/powerpoint/2010/main" val="2258312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75722" y="1268760"/>
            <a:ext cx="847985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s-AR" sz="1600" b="1" dirty="0">
                <a:latin typeface="Arial" panose="020B0604020202020204" pitchFamily="34" charset="0"/>
                <a:cs typeface="Arial" panose="020B0604020202020204" pitchFamily="34" charset="0"/>
              </a:rPr>
              <a:t>El control de constitucionalidad es, primordialmente, una garantía de los </a:t>
            </a:r>
            <a:r>
              <a:rPr lang="es-AR" b="1" dirty="0">
                <a:latin typeface="Arial" panose="020B0604020202020204" pitchFamily="34" charset="0"/>
                <a:cs typeface="Arial" panose="020B0604020202020204" pitchFamily="34" charset="0"/>
              </a:rPr>
              <a:t>particulares</a:t>
            </a:r>
            <a:r>
              <a:rPr lang="es-AR" sz="1600" b="1" dirty="0">
                <a:latin typeface="Arial" panose="020B0604020202020204" pitchFamily="34" charset="0"/>
                <a:cs typeface="Arial" panose="020B0604020202020204" pitchFamily="34" charset="0"/>
              </a:rPr>
              <a:t> contra o frente al estado, para defenderse de sus actos o normas inconstitucionales”, </a:t>
            </a:r>
            <a:r>
              <a:rPr lang="es-A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Bidart</a:t>
            </a:r>
            <a:r>
              <a:rPr lang="es-AR" sz="1600" b="1" dirty="0">
                <a:latin typeface="Arial" panose="020B0604020202020204" pitchFamily="34" charset="0"/>
                <a:cs typeface="Arial" panose="020B0604020202020204" pitchFamily="34" charset="0"/>
              </a:rPr>
              <a:t> Campos</a:t>
            </a:r>
          </a:p>
          <a:p>
            <a:endParaRPr lang="es-AR" dirty="0"/>
          </a:p>
        </p:txBody>
      </p:sp>
      <p:sp>
        <p:nvSpPr>
          <p:cNvPr id="6" name="5 CuadroTexto"/>
          <p:cNvSpPr txBox="1"/>
          <p:nvPr/>
        </p:nvSpPr>
        <p:spPr>
          <a:xfrm>
            <a:off x="2627784" y="399876"/>
            <a:ext cx="453650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Control  de   Constitucionalidad. </a:t>
            </a:r>
            <a:r>
              <a:rPr lang="es-AR" sz="1400" b="1" dirty="0">
                <a:latin typeface="Arial" panose="020B0604020202020204" pitchFamily="34" charset="0"/>
                <a:cs typeface="Arial" panose="020B0604020202020204" pitchFamily="34" charset="0"/>
              </a:rPr>
              <a:t>¿Para qué?  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66361" y="2780928"/>
            <a:ext cx="847985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b="1" dirty="0">
                <a:latin typeface="Arial" panose="020B0604020202020204" pitchFamily="34" charset="0"/>
                <a:cs typeface="Arial" panose="020B0604020202020204" pitchFamily="34" charset="0"/>
              </a:rPr>
              <a:t>El control de constitucionalidad es de carácter contra-mayoritario. “Es una potestad contra-legislativa”,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E.S.</a:t>
            </a:r>
            <a:r>
              <a:rPr lang="es-AR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s-A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Sus órganos controladores carecen de legitimidad democrática ( su designación no es el resultado de la elección </a:t>
            </a:r>
            <a:r>
              <a:rPr lang="es-AR" sz="1600" u="sng" dirty="0">
                <a:latin typeface="Arial" panose="020B0604020202020204" pitchFamily="34" charset="0"/>
                <a:cs typeface="Arial" panose="020B0604020202020204" pitchFamily="34" charset="0"/>
              </a:rPr>
              <a:t>directa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 por el pueblo)</a:t>
            </a:r>
            <a:b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Sus decisiones pueden dejar sin efecto las expresiones normativas de los representantes del pueblo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80002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539552" y="399876"/>
            <a:ext cx="7992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u="sng" dirty="0">
                <a:latin typeface="Arial" panose="020B0604020202020204" pitchFamily="34" charset="0"/>
                <a:cs typeface="Arial" panose="020B0604020202020204" pitchFamily="34" charset="0"/>
              </a:rPr>
              <a:t>¿Tensión? entre el Constitucionalismo y la Democracia</a:t>
            </a:r>
            <a:endParaRPr lang="es-A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95536" y="1412776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“La función básica de una Constitución es separar ciertas decisiones del proceso democrático, es decir, atar las manos de la comunidad”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428816" y="2636912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“Una constitución es como un freno, mientras que el electorado es como un caballo desembocado”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484836" y="5548659"/>
            <a:ext cx="8080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>
                <a:latin typeface="Arial" panose="020B0604020202020204" pitchFamily="34" charset="0"/>
                <a:cs typeface="Arial" panose="020B0604020202020204" pitchFamily="34" charset="0"/>
              </a:rPr>
              <a:t>Democracia , Estado de Derecho y Poder ¿Por donde pasa la cuestión?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428816" y="3789040"/>
            <a:ext cx="83916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"Toda hombre que tiene poder se inclina a abusar del mismo; </a:t>
            </a:r>
            <a:r>
              <a:rPr lang="es-AR" dirty="0" err="1">
                <a:latin typeface="Arial" panose="020B0604020202020204" pitchFamily="34" charset="0"/>
                <a:cs typeface="Arial" panose="020B0604020202020204" pitchFamily="34" charset="0"/>
              </a:rPr>
              <a:t>èl</a:t>
            </a: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 va hasta que encuentra límites. Para que no se pueda abusar del poder hace falta que, por la disposición de las cosas, el poder detenga al poder " Montesquieu</a:t>
            </a:r>
          </a:p>
        </p:txBody>
      </p:sp>
    </p:spTree>
    <p:extLst>
      <p:ext uri="{BB962C8B-B14F-4D97-AF65-F5344CB8AC3E}">
        <p14:creationId xmlns:p14="http://schemas.microsoft.com/office/powerpoint/2010/main" val="423462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75722" y="1268760"/>
            <a:ext cx="6788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"El poder judicial y la democracia", Michel </a:t>
            </a:r>
            <a:r>
              <a:rPr lang="es-AR" dirty="0" err="1">
                <a:latin typeface="Arial" panose="020B0604020202020204" pitchFamily="34" charset="0"/>
                <a:cs typeface="Arial" panose="020B0604020202020204" pitchFamily="34" charset="0"/>
              </a:rPr>
              <a:t>Troper</a:t>
            </a:r>
            <a:endParaRPr lang="es-AR" dirty="0"/>
          </a:p>
        </p:txBody>
      </p:sp>
      <p:sp>
        <p:nvSpPr>
          <p:cNvPr id="6" name="5 CuadroTexto"/>
          <p:cNvSpPr txBox="1"/>
          <p:nvPr/>
        </p:nvSpPr>
        <p:spPr>
          <a:xfrm>
            <a:off x="2627784" y="399876"/>
            <a:ext cx="4536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Lecturas opcionales</a:t>
            </a:r>
            <a:endParaRPr lang="es-A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423294" y="2132856"/>
            <a:ext cx="8469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"El Poder Judicial y la tensión entre independencia, democracia y mayorías", Blando, Oscar M. – Gatti, Franco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539552" y="3501008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 </a:t>
            </a: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“El pre compromiso y la paradoja de la democracia”, Holmes, Stephen </a:t>
            </a:r>
          </a:p>
        </p:txBody>
      </p:sp>
    </p:spTree>
    <p:extLst>
      <p:ext uri="{BB962C8B-B14F-4D97-AF65-F5344CB8AC3E}">
        <p14:creationId xmlns:p14="http://schemas.microsoft.com/office/powerpoint/2010/main" val="514000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aja">
  <a:themeElements>
    <a:clrScheme name="Paja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Intermedio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ja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14884</TotalTime>
  <Words>1508</Words>
  <Application>Microsoft Office PowerPoint</Application>
  <PresentationFormat>Presentación en pantalla (4:3)</PresentationFormat>
  <Paragraphs>144</Paragraphs>
  <Slides>15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Arial</vt:lpstr>
      <vt:lpstr>Calibri</vt:lpstr>
      <vt:lpstr>Tw Cen MT</vt:lpstr>
      <vt:lpstr>Paja</vt:lpstr>
      <vt:lpstr>Conceptos clave  -Poder (Weber)La probabilidad de imponer la propia voluntad, dentro de una relación social, aún contra toda resistencia y cualquiera sea el fundamento de esa probabilidad.    -Dominación(Weber)Probabilidad de encontrar obediencia.   -Legitimidad(Weber)Es la creencia de la población sujeta a un orden (político) en la validez de dicho orden. La pretensión por parte de los dominadores de obtener obediencia   -Soberanía  En Latín proviene de la palabra “super oimna” que significa “sobre todo” o “poder supremo”. En Teoría Política designa la autoridad suprema que posee el poder ultimo inapelable sobre algún sistema de gobernabilidad.  </vt:lpstr>
      <vt:lpstr>Presentación de PowerPoint</vt:lpstr>
      <vt:lpstr>   </vt:lpstr>
      <vt:lpstr>Presentación de PowerPoint</vt:lpstr>
      <vt:lpstr>   </vt:lpstr>
      <vt:lpstr>   </vt:lpstr>
      <vt:lpstr>   </vt:lpstr>
      <vt:lpstr>Presentación de PowerPoint</vt:lpstr>
      <vt:lpstr>CASO Y LEGITIMACIÓN</vt:lpstr>
      <vt:lpstr> CONTROL DE CONSTITUCIONALIDAD </vt:lpstr>
      <vt:lpstr>Presentación de PowerPoint</vt:lpstr>
      <vt:lpstr>Fallo Thomas- Ley de Medios 26522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Ariel Mourlaas</dc:creator>
  <cp:lastModifiedBy>Maria Belen Natiello</cp:lastModifiedBy>
  <cp:revision>156</cp:revision>
  <dcterms:created xsi:type="dcterms:W3CDTF">2018-01-10T18:56:12Z</dcterms:created>
  <dcterms:modified xsi:type="dcterms:W3CDTF">2022-01-28T23:33:01Z</dcterms:modified>
</cp:coreProperties>
</file>