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46"/>
  </p:notesMasterIdLst>
  <p:sldIdLst>
    <p:sldId id="257" r:id="rId2"/>
    <p:sldId id="258" r:id="rId3"/>
    <p:sldId id="259" r:id="rId4"/>
    <p:sldId id="260" r:id="rId5"/>
    <p:sldId id="270" r:id="rId6"/>
    <p:sldId id="262" r:id="rId7"/>
    <p:sldId id="323" r:id="rId8"/>
    <p:sldId id="266" r:id="rId9"/>
    <p:sldId id="265" r:id="rId10"/>
    <p:sldId id="278" r:id="rId11"/>
    <p:sldId id="298" r:id="rId12"/>
    <p:sldId id="301" r:id="rId13"/>
    <p:sldId id="303" r:id="rId14"/>
    <p:sldId id="290" r:id="rId15"/>
    <p:sldId id="322" r:id="rId16"/>
    <p:sldId id="271" r:id="rId17"/>
    <p:sldId id="272" r:id="rId18"/>
    <p:sldId id="273" r:id="rId19"/>
    <p:sldId id="277" r:id="rId20"/>
    <p:sldId id="304" r:id="rId21"/>
    <p:sldId id="305" r:id="rId22"/>
    <p:sldId id="306" r:id="rId23"/>
    <p:sldId id="307" r:id="rId24"/>
    <p:sldId id="308" r:id="rId25"/>
    <p:sldId id="274" r:id="rId26"/>
    <p:sldId id="318" r:id="rId27"/>
    <p:sldId id="275" r:id="rId28"/>
    <p:sldId id="276" r:id="rId29"/>
    <p:sldId id="319" r:id="rId30"/>
    <p:sldId id="320" r:id="rId31"/>
    <p:sldId id="321" r:id="rId32"/>
    <p:sldId id="280" r:id="rId33"/>
    <p:sldId id="281" r:id="rId34"/>
    <p:sldId id="309" r:id="rId35"/>
    <p:sldId id="313" r:id="rId36"/>
    <p:sldId id="314" r:id="rId37"/>
    <p:sldId id="315" r:id="rId38"/>
    <p:sldId id="316" r:id="rId39"/>
    <p:sldId id="317" r:id="rId40"/>
    <p:sldId id="283" r:id="rId41"/>
    <p:sldId id="284" r:id="rId42"/>
    <p:sldId id="285" r:id="rId43"/>
    <p:sldId id="295" r:id="rId44"/>
    <p:sldId id="264" r:id="rId45"/>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g"/></Relationships>
</file>

<file path=ppt/diagrams/_rels/drawing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142AEC-C970-4A30-8114-5A1E744E9D33}"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s-AR"/>
        </a:p>
      </dgm:t>
    </dgm:pt>
    <dgm:pt modelId="{3B3A8D45-2F04-4D8D-A0B4-0D0657D9C4B0}">
      <dgm:prSet phldrT="[Texto]"/>
      <dgm:spPr>
        <a:solidFill>
          <a:schemeClr val="accent2"/>
        </a:solidFill>
      </dgm:spPr>
      <dgm:t>
        <a:bodyPr/>
        <a:lstStyle/>
        <a:p>
          <a:r>
            <a:rPr lang="es-AR" dirty="0"/>
            <a:t>TIPOS DE PODER CONSTITUYENTE</a:t>
          </a:r>
        </a:p>
      </dgm:t>
    </dgm:pt>
    <dgm:pt modelId="{2C328920-CF3A-4CF9-B481-5DD979E32F2A}" type="parTrans" cxnId="{2CD1B7B7-E140-4C0D-98AC-7056558D05F2}">
      <dgm:prSet/>
      <dgm:spPr/>
      <dgm:t>
        <a:bodyPr/>
        <a:lstStyle/>
        <a:p>
          <a:endParaRPr lang="es-AR"/>
        </a:p>
      </dgm:t>
    </dgm:pt>
    <dgm:pt modelId="{47E19663-D00F-4C09-9423-99ED7D702769}" type="sibTrans" cxnId="{2CD1B7B7-E140-4C0D-98AC-7056558D05F2}">
      <dgm:prSet/>
      <dgm:spPr/>
      <dgm:t>
        <a:bodyPr/>
        <a:lstStyle/>
        <a:p>
          <a:endParaRPr lang="es-AR"/>
        </a:p>
      </dgm:t>
    </dgm:pt>
    <dgm:pt modelId="{813FAB9C-D16B-4896-B60F-9B6672D86C64}">
      <dgm:prSet phldrT="[Texto]"/>
      <dgm:spPr>
        <a:solidFill>
          <a:schemeClr val="accent2"/>
        </a:solidFill>
      </dgm:spPr>
      <dgm:t>
        <a:bodyPr/>
        <a:lstStyle/>
        <a:p>
          <a:r>
            <a:rPr lang="es-AR" dirty="0"/>
            <a:t>Poder Constituyente Originario</a:t>
          </a:r>
        </a:p>
      </dgm:t>
    </dgm:pt>
    <dgm:pt modelId="{53C8BB4F-E9CA-4477-B613-AD10D250CF3B}" type="parTrans" cxnId="{0ED082DD-D8CA-4541-A62A-0103D796DBCD}">
      <dgm:prSet/>
      <dgm:spPr/>
      <dgm:t>
        <a:bodyPr/>
        <a:lstStyle/>
        <a:p>
          <a:endParaRPr lang="es-AR"/>
        </a:p>
      </dgm:t>
    </dgm:pt>
    <dgm:pt modelId="{65E3825D-AE64-4607-85AA-8AA6119CD66E}" type="sibTrans" cxnId="{0ED082DD-D8CA-4541-A62A-0103D796DBCD}">
      <dgm:prSet/>
      <dgm:spPr/>
      <dgm:t>
        <a:bodyPr/>
        <a:lstStyle/>
        <a:p>
          <a:endParaRPr lang="es-AR"/>
        </a:p>
      </dgm:t>
    </dgm:pt>
    <dgm:pt modelId="{2B499A3E-BFB9-44CC-84EA-FD0D4A617FD3}">
      <dgm:prSet phldrT="[Texto]"/>
      <dgm:spPr>
        <a:solidFill>
          <a:schemeClr val="accent2"/>
        </a:solidFill>
      </dgm:spPr>
      <dgm:t>
        <a:bodyPr/>
        <a:lstStyle/>
        <a:p>
          <a:r>
            <a:rPr lang="es-AR" dirty="0"/>
            <a:t>Poder Constituyente Derivado</a:t>
          </a:r>
        </a:p>
      </dgm:t>
    </dgm:pt>
    <dgm:pt modelId="{1BF315AC-55B0-4D58-8517-75378D113680}" type="parTrans" cxnId="{1164C1D5-B1C0-4C76-9DCF-DFB00F5A94B7}">
      <dgm:prSet/>
      <dgm:spPr/>
      <dgm:t>
        <a:bodyPr/>
        <a:lstStyle/>
        <a:p>
          <a:endParaRPr lang="es-AR"/>
        </a:p>
      </dgm:t>
    </dgm:pt>
    <dgm:pt modelId="{7D233B04-25A6-47F2-ADB1-E33D46E06F2D}" type="sibTrans" cxnId="{1164C1D5-B1C0-4C76-9DCF-DFB00F5A94B7}">
      <dgm:prSet/>
      <dgm:spPr/>
      <dgm:t>
        <a:bodyPr/>
        <a:lstStyle/>
        <a:p>
          <a:endParaRPr lang="es-AR"/>
        </a:p>
      </dgm:t>
    </dgm:pt>
    <dgm:pt modelId="{F438F3C3-8AB9-4583-A51F-5A4AD9575E5B}" type="pres">
      <dgm:prSet presAssocID="{BF142AEC-C970-4A30-8114-5A1E744E9D33}" presName="layout" presStyleCnt="0">
        <dgm:presLayoutVars>
          <dgm:chMax/>
          <dgm:chPref/>
          <dgm:dir/>
          <dgm:animOne val="branch"/>
          <dgm:animLvl val="lvl"/>
          <dgm:resizeHandles/>
        </dgm:presLayoutVars>
      </dgm:prSet>
      <dgm:spPr/>
    </dgm:pt>
    <dgm:pt modelId="{D2029745-19DF-4545-9A13-7567042D656F}" type="pres">
      <dgm:prSet presAssocID="{3B3A8D45-2F04-4D8D-A0B4-0D0657D9C4B0}" presName="root" presStyleCnt="0">
        <dgm:presLayoutVars>
          <dgm:chMax/>
          <dgm:chPref val="4"/>
        </dgm:presLayoutVars>
      </dgm:prSet>
      <dgm:spPr/>
    </dgm:pt>
    <dgm:pt modelId="{EB498579-090D-4473-A8B2-82B8D7F009E4}" type="pres">
      <dgm:prSet presAssocID="{3B3A8D45-2F04-4D8D-A0B4-0D0657D9C4B0}" presName="rootComposite" presStyleCnt="0">
        <dgm:presLayoutVars/>
      </dgm:prSet>
      <dgm:spPr/>
    </dgm:pt>
    <dgm:pt modelId="{3A731A56-1F11-41C6-941F-05F226A42220}" type="pres">
      <dgm:prSet presAssocID="{3B3A8D45-2F04-4D8D-A0B4-0D0657D9C4B0}" presName="rootText" presStyleLbl="node0" presStyleIdx="0" presStyleCnt="1">
        <dgm:presLayoutVars>
          <dgm:chMax/>
          <dgm:chPref val="4"/>
        </dgm:presLayoutVars>
      </dgm:prSet>
      <dgm:spPr/>
    </dgm:pt>
    <dgm:pt modelId="{9AFE99D5-47A4-425F-AEDA-9EFE2D727861}" type="pres">
      <dgm:prSet presAssocID="{3B3A8D45-2F04-4D8D-A0B4-0D0657D9C4B0}" presName="childShape" presStyleCnt="0">
        <dgm:presLayoutVars>
          <dgm:chMax val="0"/>
          <dgm:chPref val="0"/>
        </dgm:presLayoutVars>
      </dgm:prSet>
      <dgm:spPr/>
    </dgm:pt>
    <dgm:pt modelId="{AAF824CF-CF40-4CA7-B514-47B21C9033CF}" type="pres">
      <dgm:prSet presAssocID="{813FAB9C-D16B-4896-B60F-9B6672D86C64}" presName="childComposite" presStyleCnt="0">
        <dgm:presLayoutVars>
          <dgm:chMax val="0"/>
          <dgm:chPref val="0"/>
        </dgm:presLayoutVars>
      </dgm:prSet>
      <dgm:spPr/>
    </dgm:pt>
    <dgm:pt modelId="{C3255F2F-E6D0-42E3-B382-DAD516DFBA21}" type="pres">
      <dgm:prSet presAssocID="{813FAB9C-D16B-4896-B60F-9B6672D86C64}" presName="Image" presStyleLbl="nod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dgm:spPr>
    </dgm:pt>
    <dgm:pt modelId="{CE4647C3-C060-40BA-B99F-9C16B228B253}" type="pres">
      <dgm:prSet presAssocID="{813FAB9C-D16B-4896-B60F-9B6672D86C64}" presName="childText" presStyleLbl="lnNode1" presStyleIdx="0" presStyleCnt="2">
        <dgm:presLayoutVars>
          <dgm:chMax val="0"/>
          <dgm:chPref val="0"/>
          <dgm:bulletEnabled val="1"/>
        </dgm:presLayoutVars>
      </dgm:prSet>
      <dgm:spPr/>
    </dgm:pt>
    <dgm:pt modelId="{2F3E4E9F-DF6E-4009-85F6-51BBA3B208DC}" type="pres">
      <dgm:prSet presAssocID="{2B499A3E-BFB9-44CC-84EA-FD0D4A617FD3}" presName="childComposite" presStyleCnt="0">
        <dgm:presLayoutVars>
          <dgm:chMax val="0"/>
          <dgm:chPref val="0"/>
        </dgm:presLayoutVars>
      </dgm:prSet>
      <dgm:spPr/>
    </dgm:pt>
    <dgm:pt modelId="{3FA31C47-FA5C-4163-AC7B-6F17AAE14BF0}" type="pres">
      <dgm:prSet presAssocID="{2B499A3E-BFB9-44CC-84EA-FD0D4A617FD3}" presName="Image" presStyleLbl="nod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dgm:spPr>
    </dgm:pt>
    <dgm:pt modelId="{0F3119A7-B210-439C-93F1-84BE84B03227}" type="pres">
      <dgm:prSet presAssocID="{2B499A3E-BFB9-44CC-84EA-FD0D4A617FD3}" presName="childText" presStyleLbl="lnNode1" presStyleIdx="1" presStyleCnt="2" custLinFactNeighborX="1093" custLinFactNeighborY="-267">
        <dgm:presLayoutVars>
          <dgm:chMax val="0"/>
          <dgm:chPref val="0"/>
          <dgm:bulletEnabled val="1"/>
        </dgm:presLayoutVars>
      </dgm:prSet>
      <dgm:spPr/>
    </dgm:pt>
  </dgm:ptLst>
  <dgm:cxnLst>
    <dgm:cxn modelId="{A4023D12-3CF6-42AD-9E28-F0AE30441F3A}" type="presOf" srcId="{BF142AEC-C970-4A30-8114-5A1E744E9D33}" destId="{F438F3C3-8AB9-4583-A51F-5A4AD9575E5B}" srcOrd="0" destOrd="0" presId="urn:microsoft.com/office/officeart/2008/layout/PictureAccentList"/>
    <dgm:cxn modelId="{7AFAE82E-6416-472D-A453-CDEA9E152217}" type="presOf" srcId="{2B499A3E-BFB9-44CC-84EA-FD0D4A617FD3}" destId="{0F3119A7-B210-439C-93F1-84BE84B03227}" srcOrd="0" destOrd="0" presId="urn:microsoft.com/office/officeart/2008/layout/PictureAccentList"/>
    <dgm:cxn modelId="{D697DE88-634C-45AB-9D59-283D2810E7BB}" type="presOf" srcId="{3B3A8D45-2F04-4D8D-A0B4-0D0657D9C4B0}" destId="{3A731A56-1F11-41C6-941F-05F226A42220}" srcOrd="0" destOrd="0" presId="urn:microsoft.com/office/officeart/2008/layout/PictureAccentList"/>
    <dgm:cxn modelId="{5326E691-31A5-4866-8A66-431463F8D85F}" type="presOf" srcId="{813FAB9C-D16B-4896-B60F-9B6672D86C64}" destId="{CE4647C3-C060-40BA-B99F-9C16B228B253}" srcOrd="0" destOrd="0" presId="urn:microsoft.com/office/officeart/2008/layout/PictureAccentList"/>
    <dgm:cxn modelId="{2CD1B7B7-E140-4C0D-98AC-7056558D05F2}" srcId="{BF142AEC-C970-4A30-8114-5A1E744E9D33}" destId="{3B3A8D45-2F04-4D8D-A0B4-0D0657D9C4B0}" srcOrd="0" destOrd="0" parTransId="{2C328920-CF3A-4CF9-B481-5DD979E32F2A}" sibTransId="{47E19663-D00F-4C09-9423-99ED7D702769}"/>
    <dgm:cxn modelId="{1164C1D5-B1C0-4C76-9DCF-DFB00F5A94B7}" srcId="{3B3A8D45-2F04-4D8D-A0B4-0D0657D9C4B0}" destId="{2B499A3E-BFB9-44CC-84EA-FD0D4A617FD3}" srcOrd="1" destOrd="0" parTransId="{1BF315AC-55B0-4D58-8517-75378D113680}" sibTransId="{7D233B04-25A6-47F2-ADB1-E33D46E06F2D}"/>
    <dgm:cxn modelId="{0ED082DD-D8CA-4541-A62A-0103D796DBCD}" srcId="{3B3A8D45-2F04-4D8D-A0B4-0D0657D9C4B0}" destId="{813FAB9C-D16B-4896-B60F-9B6672D86C64}" srcOrd="0" destOrd="0" parTransId="{53C8BB4F-E9CA-4477-B613-AD10D250CF3B}" sibTransId="{65E3825D-AE64-4607-85AA-8AA6119CD66E}"/>
    <dgm:cxn modelId="{C01EEB8A-3F53-435B-A755-D515C2CDB93B}" type="presParOf" srcId="{F438F3C3-8AB9-4583-A51F-5A4AD9575E5B}" destId="{D2029745-19DF-4545-9A13-7567042D656F}" srcOrd="0" destOrd="0" presId="urn:microsoft.com/office/officeart/2008/layout/PictureAccentList"/>
    <dgm:cxn modelId="{6EC38C21-E5E3-4B98-ABC7-16E02F8AD8B0}" type="presParOf" srcId="{D2029745-19DF-4545-9A13-7567042D656F}" destId="{EB498579-090D-4473-A8B2-82B8D7F009E4}" srcOrd="0" destOrd="0" presId="urn:microsoft.com/office/officeart/2008/layout/PictureAccentList"/>
    <dgm:cxn modelId="{8A76147D-95AA-4C49-91DE-4A508AD027D1}" type="presParOf" srcId="{EB498579-090D-4473-A8B2-82B8D7F009E4}" destId="{3A731A56-1F11-41C6-941F-05F226A42220}" srcOrd="0" destOrd="0" presId="urn:microsoft.com/office/officeart/2008/layout/PictureAccentList"/>
    <dgm:cxn modelId="{E1045FCB-43CB-47BC-A708-5C6643BEE37F}" type="presParOf" srcId="{D2029745-19DF-4545-9A13-7567042D656F}" destId="{9AFE99D5-47A4-425F-AEDA-9EFE2D727861}" srcOrd="1" destOrd="0" presId="urn:microsoft.com/office/officeart/2008/layout/PictureAccentList"/>
    <dgm:cxn modelId="{0B409D12-A3AE-4FFF-832D-EB0200F61BB3}" type="presParOf" srcId="{9AFE99D5-47A4-425F-AEDA-9EFE2D727861}" destId="{AAF824CF-CF40-4CA7-B514-47B21C9033CF}" srcOrd="0" destOrd="0" presId="urn:microsoft.com/office/officeart/2008/layout/PictureAccentList"/>
    <dgm:cxn modelId="{D346A40D-560A-4999-ADA7-DA4738AF4357}" type="presParOf" srcId="{AAF824CF-CF40-4CA7-B514-47B21C9033CF}" destId="{C3255F2F-E6D0-42E3-B382-DAD516DFBA21}" srcOrd="0" destOrd="0" presId="urn:microsoft.com/office/officeart/2008/layout/PictureAccentList"/>
    <dgm:cxn modelId="{C83D473C-E6D2-4CC4-9C86-5CD7B0D3A228}" type="presParOf" srcId="{AAF824CF-CF40-4CA7-B514-47B21C9033CF}" destId="{CE4647C3-C060-40BA-B99F-9C16B228B253}" srcOrd="1" destOrd="0" presId="urn:microsoft.com/office/officeart/2008/layout/PictureAccentList"/>
    <dgm:cxn modelId="{7FE8F29E-2B51-4068-9A3E-1480C24F6022}" type="presParOf" srcId="{9AFE99D5-47A4-425F-AEDA-9EFE2D727861}" destId="{2F3E4E9F-DF6E-4009-85F6-51BBA3B208DC}" srcOrd="1" destOrd="0" presId="urn:microsoft.com/office/officeart/2008/layout/PictureAccentList"/>
    <dgm:cxn modelId="{222A0C25-3940-41A1-96D5-9761D4C798A7}" type="presParOf" srcId="{2F3E4E9F-DF6E-4009-85F6-51BBA3B208DC}" destId="{3FA31C47-FA5C-4163-AC7B-6F17AAE14BF0}" srcOrd="0" destOrd="0" presId="urn:microsoft.com/office/officeart/2008/layout/PictureAccentList"/>
    <dgm:cxn modelId="{74956F37-B6CE-4730-AFDF-160D5C99C427}" type="presParOf" srcId="{2F3E4E9F-DF6E-4009-85F6-51BBA3B208DC}" destId="{0F3119A7-B210-439C-93F1-84BE84B03227}"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31A56-1F11-41C6-941F-05F226A42220}">
      <dsp:nvSpPr>
        <dsp:cNvPr id="0" name=""/>
        <dsp:cNvSpPr/>
      </dsp:nvSpPr>
      <dsp:spPr>
        <a:xfrm>
          <a:off x="0" y="380802"/>
          <a:ext cx="7632847" cy="1088007"/>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a:lnSpc>
              <a:spcPct val="90000"/>
            </a:lnSpc>
            <a:spcBef>
              <a:spcPct val="0"/>
            </a:spcBef>
            <a:spcAft>
              <a:spcPct val="35000"/>
            </a:spcAft>
            <a:buNone/>
          </a:pPr>
          <a:r>
            <a:rPr lang="es-AR" sz="3900" kern="1200" dirty="0"/>
            <a:t>TIPOS DE PODER CONSTITUYENTE</a:t>
          </a:r>
        </a:p>
      </dsp:txBody>
      <dsp:txXfrm>
        <a:off x="31867" y="412669"/>
        <a:ext cx="7569113" cy="1024273"/>
      </dsp:txXfrm>
    </dsp:sp>
    <dsp:sp modelId="{C3255F2F-E6D0-42E3-B382-DAD516DFBA21}">
      <dsp:nvSpPr>
        <dsp:cNvPr id="0" name=""/>
        <dsp:cNvSpPr/>
      </dsp:nvSpPr>
      <dsp:spPr>
        <a:xfrm>
          <a:off x="0" y="1664652"/>
          <a:ext cx="1088007" cy="1088007"/>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9000" b="-9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4647C3-C060-40BA-B99F-9C16B228B253}">
      <dsp:nvSpPr>
        <dsp:cNvPr id="0" name=""/>
        <dsp:cNvSpPr/>
      </dsp:nvSpPr>
      <dsp:spPr>
        <a:xfrm>
          <a:off x="1153288" y="1664652"/>
          <a:ext cx="6479559" cy="1088007"/>
        </a:xfrm>
        <a:prstGeom prst="roundRect">
          <a:avLst>
            <a:gd name="adj" fmla="val 16670"/>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AR" sz="3500" kern="1200" dirty="0"/>
            <a:t>Poder Constituyente Originario</a:t>
          </a:r>
        </a:p>
      </dsp:txBody>
      <dsp:txXfrm>
        <a:off x="1206410" y="1717774"/>
        <a:ext cx="6373315" cy="981763"/>
      </dsp:txXfrm>
    </dsp:sp>
    <dsp:sp modelId="{3FA31C47-FA5C-4163-AC7B-6F17AAE14BF0}">
      <dsp:nvSpPr>
        <dsp:cNvPr id="0" name=""/>
        <dsp:cNvSpPr/>
      </dsp:nvSpPr>
      <dsp:spPr>
        <a:xfrm>
          <a:off x="0" y="2883221"/>
          <a:ext cx="1088007" cy="1088007"/>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3119A7-B210-439C-93F1-84BE84B03227}">
      <dsp:nvSpPr>
        <dsp:cNvPr id="0" name=""/>
        <dsp:cNvSpPr/>
      </dsp:nvSpPr>
      <dsp:spPr>
        <a:xfrm>
          <a:off x="1153288" y="2880316"/>
          <a:ext cx="6479559" cy="1088007"/>
        </a:xfrm>
        <a:prstGeom prst="roundRect">
          <a:avLst>
            <a:gd name="adj" fmla="val 16670"/>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AR" sz="3500" kern="1200" dirty="0"/>
            <a:t>Poder Constituyente Derivado</a:t>
          </a:r>
        </a:p>
      </dsp:txBody>
      <dsp:txXfrm>
        <a:off x="1206410" y="2933438"/>
        <a:ext cx="6373315" cy="981763"/>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F7B20F-1363-421D-BB05-3F4A8D1BE695}" type="datetimeFigureOut">
              <a:rPr lang="es-AR" smtClean="0"/>
              <a:t>25/3/2021</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EF8D36-39EE-4A28-AFED-A340BA9C3257}" type="slidenum">
              <a:rPr lang="es-AR" smtClean="0"/>
              <a:t>‹Nº›</a:t>
            </a:fld>
            <a:endParaRPr lang="es-AR"/>
          </a:p>
        </p:txBody>
      </p:sp>
    </p:spTree>
    <p:extLst>
      <p:ext uri="{BB962C8B-B14F-4D97-AF65-F5344CB8AC3E}">
        <p14:creationId xmlns:p14="http://schemas.microsoft.com/office/powerpoint/2010/main" val="3574350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69EF8D36-39EE-4A28-AFED-A340BA9C3257}" type="slidenum">
              <a:rPr lang="es-AR" smtClean="0"/>
              <a:t>4</a:t>
            </a:fld>
            <a:endParaRPr lang="es-AR"/>
          </a:p>
        </p:txBody>
      </p:sp>
    </p:spTree>
    <p:extLst>
      <p:ext uri="{BB962C8B-B14F-4D97-AF65-F5344CB8AC3E}">
        <p14:creationId xmlns:p14="http://schemas.microsoft.com/office/powerpoint/2010/main" val="32765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69EF8D36-39EE-4A28-AFED-A340BA9C3257}" type="slidenum">
              <a:rPr lang="es-AR" smtClean="0"/>
              <a:t>9</a:t>
            </a:fld>
            <a:endParaRPr lang="es-AR"/>
          </a:p>
        </p:txBody>
      </p:sp>
    </p:spTree>
    <p:extLst>
      <p:ext uri="{BB962C8B-B14F-4D97-AF65-F5344CB8AC3E}">
        <p14:creationId xmlns:p14="http://schemas.microsoft.com/office/powerpoint/2010/main" val="258900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5D1CBA8-88B3-4C3F-9169-00534E2F9016}" type="datetimeFigureOut">
              <a:rPr lang="es-AR" smtClean="0"/>
              <a:t>25/3/2021</a:t>
            </a:fld>
            <a:endParaRPr lang="es-A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3EF402CB-AAC0-45FA-8703-80A3BD1C2F9F}" type="slidenum">
              <a:rPr lang="es-AR" smtClean="0"/>
              <a:t>‹Nº›</a:t>
            </a:fld>
            <a:endParaRPr lang="es-AR"/>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s-A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s-ES"/>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D1CBA8-88B3-4C3F-9169-00534E2F9016}" type="datetimeFigureOut">
              <a:rPr lang="es-AR" smtClean="0"/>
              <a:t>25/3/2021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3EF402CB-AAC0-45FA-8703-80A3BD1C2F9F}" type="slidenum">
              <a:rPr lang="es-AR" smtClean="0"/>
              <a:t>‹Nº›</a:t>
            </a:fld>
            <a:endParaRPr lang="es-AR"/>
          </a:p>
        </p:txBody>
      </p:sp>
      <p:sp>
        <p:nvSpPr>
          <p:cNvPr id="7" name="Title 6"/>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 name="Date Placeholder 8"/>
          <p:cNvSpPr>
            <a:spLocks noGrp="1"/>
          </p:cNvSpPr>
          <p:nvPr>
            <p:ph type="dt" sz="half" idx="10"/>
          </p:nvPr>
        </p:nvSpPr>
        <p:spPr/>
        <p:txBody>
          <a:bodyPr/>
          <a:lstStyle>
            <a:lvl1pPr>
              <a:defRPr>
                <a:solidFill>
                  <a:srgbClr val="FFFFFF"/>
                </a:solidFill>
              </a:defRPr>
            </a:lvl1pPr>
          </a:lstStyle>
          <a:p>
            <a:fld id="{15D1CBA8-88B3-4C3F-9169-00534E2F9016}" type="datetimeFigureOut">
              <a:rPr lang="es-AR" smtClean="0"/>
              <a:t>25/3/2021</a:t>
            </a:fld>
            <a:endParaRPr lang="es-AR"/>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3EF402CB-AAC0-45FA-8703-80A3BD1C2F9F}" type="slidenum">
              <a:rPr lang="es-AR" smtClean="0"/>
              <a:t>‹Nº›</a:t>
            </a:fld>
            <a:endParaRPr lang="es-AR"/>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s-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s-ES"/>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5D1CBA8-88B3-4C3F-9169-00534E2F9016}" type="datetimeFigureOut">
              <a:rPr lang="es-AR" smtClean="0"/>
              <a:t>25/3/2021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3EF402CB-AAC0-45FA-8703-80A3BD1C2F9F}" type="slidenum">
              <a:rPr lang="es-AR" smtClean="0"/>
              <a:t>‹Nº›</a:t>
            </a:fld>
            <a:endParaRPr lang="es-AR"/>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5D1CBA8-88B3-4C3F-9169-00534E2F9016}" type="datetimeFigureOut">
              <a:rPr lang="es-AR" smtClean="0"/>
              <a:t>25/3/2021</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3EF402CB-AAC0-45FA-8703-80A3BD1C2F9F}" type="slidenum">
              <a:rPr lang="es-AR" smtClean="0"/>
              <a:t>‹Nº›</a:t>
            </a:fld>
            <a:endParaRPr lang="es-AR"/>
          </a:p>
        </p:txBody>
      </p:sp>
      <p:sp>
        <p:nvSpPr>
          <p:cNvPr id="10" name="Title 9"/>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5D1CBA8-88B3-4C3F-9169-00534E2F9016}" type="datetimeFigureOut">
              <a:rPr lang="es-AR" smtClean="0"/>
              <a:t>25/3/2021</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3EF402CB-AAC0-45FA-8703-80A3BD1C2F9F}" type="slidenum">
              <a:rPr lang="es-AR" smtClean="0"/>
              <a:t>‹Nº›</a:t>
            </a:fld>
            <a:endParaRPr lang="es-AR"/>
          </a:p>
        </p:txBody>
      </p:sp>
      <p:sp>
        <p:nvSpPr>
          <p:cNvPr id="6" name="Title 5"/>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5D1CBA8-88B3-4C3F-9169-00534E2F9016}" type="datetimeFigureOut">
              <a:rPr lang="es-AR" smtClean="0"/>
              <a:t>25/3/2021</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3EF402CB-AAC0-45FA-8703-80A3BD1C2F9F}"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5D1CBA8-88B3-4C3F-9169-00534E2F9016}" type="datetimeFigureOut">
              <a:rPr lang="es-AR" smtClean="0"/>
              <a:t>25/3/2021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3EF402CB-AAC0-45FA-8703-80A3BD1C2F9F}" type="slidenum">
              <a:rPr lang="es-AR" smtClean="0"/>
              <a:t>‹Nº›</a:t>
            </a:fld>
            <a:endParaRPr lang="es-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s-ES"/>
              <a:t>Haga clic para modificar el estilo de título del patrón</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5D1CBA8-88B3-4C3F-9169-00534E2F9016}" type="datetimeFigureOut">
              <a:rPr lang="es-AR" smtClean="0"/>
              <a:t>25/3/2021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3EF402CB-AAC0-45FA-8703-80A3BD1C2F9F}" type="slidenum">
              <a:rPr lang="es-AR" smtClean="0"/>
              <a:t>‹Nº›</a:t>
            </a:fld>
            <a:endParaRPr lang="es-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s-ES"/>
              <a:t>Haga clic para modificar el estilo de 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15D1CBA8-88B3-4C3F-9169-00534E2F9016}" type="datetimeFigureOut">
              <a:rPr lang="es-AR" smtClean="0"/>
              <a:t>25/3/2021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3EF402CB-AAC0-45FA-8703-80A3BD1C2F9F}"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5D1CBA8-88B3-4C3F-9169-00534E2F9016}" type="datetimeFigureOut">
              <a:rPr lang="es-AR" smtClean="0"/>
              <a:t>25/3/2021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3EF402CB-AAC0-45FA-8703-80A3BD1C2F9F}"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15D1CBA8-88B3-4C3F-9169-00534E2F9016}" type="datetimeFigureOut">
              <a:rPr lang="es-AR" smtClean="0"/>
              <a:t>25/3/2021</a:t>
            </a:fld>
            <a:endParaRPr lang="es-A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s-A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3EF402CB-AAC0-45FA-8703-80A3BD1C2F9F}" type="slidenum">
              <a:rPr lang="es-AR" smtClean="0"/>
              <a:t>‹Nº›</a:t>
            </a:fld>
            <a:endParaRPr lang="es-A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zequielsingman.files.wordpress.com/2016/03/supremacc3ada-constitucional-girotti.pdf" TargetMode="External"/><Relationship Id="rId2" Type="http://schemas.openxmlformats.org/officeDocument/2006/relationships/hyperlink" Target="http://files.alumnos-ucalp-info-y-material.webnode.com.ar/200000092-e0a7fe29bd/Bidart%20Campos,%20German%20J.%20-%20Manual%20de%20la%20Constituci%C3%B3n%20Reformada%20-%20Tomo%201.pdf" TargetMode="External"/><Relationship Id="rId1" Type="http://schemas.openxmlformats.org/officeDocument/2006/relationships/slideLayout" Target="../slideLayouts/slideLayout2.xml"/><Relationship Id="rId4" Type="http://schemas.openxmlformats.org/officeDocument/2006/relationships/hyperlink" Target="http://www.albertomontbrun.com.ar/archivos/breve_sintesis_historia_constitucion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Marcador de contenido"/>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76661" y="2362200"/>
            <a:ext cx="4043809" cy="3061582"/>
          </a:xfrm>
        </p:spPr>
      </p:pic>
      <p:sp>
        <p:nvSpPr>
          <p:cNvPr id="6" name="Marcador de texto 5">
            <a:extLst>
              <a:ext uri="{FF2B5EF4-FFF2-40B4-BE49-F238E27FC236}">
                <a16:creationId xmlns:a16="http://schemas.microsoft.com/office/drawing/2014/main" id="{C13314FC-CB5F-4B75-BB19-B123BC8EF413}"/>
              </a:ext>
            </a:extLst>
          </p:cNvPr>
          <p:cNvSpPr>
            <a:spLocks noGrp="1"/>
          </p:cNvSpPr>
          <p:nvPr>
            <p:ph type="body" sz="quarter" idx="3"/>
          </p:nvPr>
        </p:nvSpPr>
        <p:spPr/>
        <p:txBody>
          <a:bodyPr/>
          <a:lstStyle/>
          <a:p>
            <a:endParaRPr lang="es-AR"/>
          </a:p>
        </p:txBody>
      </p:sp>
      <p:sp>
        <p:nvSpPr>
          <p:cNvPr id="7" name="Marcador de contenido 6">
            <a:extLst>
              <a:ext uri="{FF2B5EF4-FFF2-40B4-BE49-F238E27FC236}">
                <a16:creationId xmlns:a16="http://schemas.microsoft.com/office/drawing/2014/main" id="{8558054C-773A-4E2B-85F8-FB58240C9E4D}"/>
              </a:ext>
            </a:extLst>
          </p:cNvPr>
          <p:cNvSpPr>
            <a:spLocks noGrp="1"/>
          </p:cNvSpPr>
          <p:nvPr>
            <p:ph sz="quarter" idx="4"/>
          </p:nvPr>
        </p:nvSpPr>
        <p:spPr>
          <a:xfrm>
            <a:off x="4688067" y="3032485"/>
            <a:ext cx="4041775" cy="3687763"/>
          </a:xfrm>
        </p:spPr>
        <p:txBody>
          <a:bodyPr/>
          <a:lstStyle/>
          <a:p>
            <a:endParaRPr lang="es-AR" dirty="0"/>
          </a:p>
        </p:txBody>
      </p:sp>
      <p:sp>
        <p:nvSpPr>
          <p:cNvPr id="2" name="1 Título"/>
          <p:cNvSpPr>
            <a:spLocks noGrp="1"/>
          </p:cNvSpPr>
          <p:nvPr>
            <p:ph type="title"/>
          </p:nvPr>
        </p:nvSpPr>
        <p:spPr/>
        <p:txBody>
          <a:bodyPr>
            <a:noAutofit/>
          </a:bodyPr>
          <a:lstStyle/>
          <a:p>
            <a:r>
              <a:rPr lang="es-AR" sz="4800" b="1" dirty="0"/>
              <a:t>PODER CONSTITUYENTE</a:t>
            </a:r>
          </a:p>
        </p:txBody>
      </p:sp>
      <p:pic>
        <p:nvPicPr>
          <p:cNvPr id="1026" name="Picture 2" descr="Nueva Constitución y Asamblea Constituyente: la batalla de Chile — CELAG">
            <a:extLst>
              <a:ext uri="{FF2B5EF4-FFF2-40B4-BE49-F238E27FC236}">
                <a16:creationId xmlns:a16="http://schemas.microsoft.com/office/drawing/2014/main" id="{42244D02-C51E-4B88-86D2-77EC6D118F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684"/>
          <a:stretch/>
        </p:blipFill>
        <p:spPr bwMode="auto">
          <a:xfrm>
            <a:off x="4439400" y="1612513"/>
            <a:ext cx="4539109" cy="19996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le. Asamblea Constituyente: enemiga pública número uno – Kaos en la red">
            <a:extLst>
              <a:ext uri="{FF2B5EF4-FFF2-40B4-BE49-F238E27FC236}">
                <a16:creationId xmlns:a16="http://schemas.microsoft.com/office/drawing/2014/main" id="{EF1E3B0C-833C-44FE-BB50-155301F8ABE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322"/>
          <a:stretch/>
        </p:blipFill>
        <p:spPr bwMode="auto">
          <a:xfrm>
            <a:off x="4439399" y="3649291"/>
            <a:ext cx="4453081" cy="250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71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r>
              <a:rPr lang="es-AR" sz="2400" dirty="0"/>
              <a:t>Es la capacidad que tiene el pueblo de darse su propia Constitución. </a:t>
            </a:r>
            <a:r>
              <a:rPr lang="es-AR" sz="2400" b="1" dirty="0"/>
              <a:t>Ello implica dar una estructura jurídico-política al Estado.</a:t>
            </a:r>
          </a:p>
          <a:p>
            <a:endParaRPr lang="es-AR" sz="2400" b="1" dirty="0"/>
          </a:p>
          <a:p>
            <a:r>
              <a:rPr lang="es-AR" sz="2400" dirty="0"/>
              <a:t>Preámbulo de la Constitución → se observan los lineamientos, valores y principios propugnados propuestos por este Poder Constituyente. </a:t>
            </a:r>
          </a:p>
          <a:p>
            <a:endParaRPr lang="es-AR" sz="2400" dirty="0"/>
          </a:p>
          <a:p>
            <a:r>
              <a:rPr lang="es-AR" sz="2400" dirty="0"/>
              <a:t>“Las Bases” de Alberdi como fuente doctrinaria.</a:t>
            </a:r>
          </a:p>
          <a:p>
            <a:pPr marL="0" indent="0">
              <a:buNone/>
            </a:pPr>
            <a:endParaRPr lang="es-AR" sz="2400" dirty="0"/>
          </a:p>
          <a:p>
            <a:r>
              <a:rPr lang="es-AR" sz="2400" dirty="0"/>
              <a:t>Constituciones de EEUU (1787), Cádiz (1812) y Chile (1833) como fuente normativa.</a:t>
            </a:r>
          </a:p>
          <a:p>
            <a:endParaRPr lang="es-AR" sz="2000" dirty="0"/>
          </a:p>
          <a:p>
            <a:endParaRPr lang="es-AR" sz="1800" dirty="0"/>
          </a:p>
        </p:txBody>
      </p:sp>
      <p:sp>
        <p:nvSpPr>
          <p:cNvPr id="2" name="1 Título"/>
          <p:cNvSpPr>
            <a:spLocks noGrp="1"/>
          </p:cNvSpPr>
          <p:nvPr>
            <p:ph type="title"/>
          </p:nvPr>
        </p:nvSpPr>
        <p:spPr>
          <a:xfrm>
            <a:off x="457200" y="341784"/>
            <a:ext cx="8229600" cy="1143000"/>
          </a:xfrm>
        </p:spPr>
        <p:txBody>
          <a:bodyPr>
            <a:normAutofit/>
          </a:bodyPr>
          <a:lstStyle/>
          <a:p>
            <a:r>
              <a:rPr lang="es-AR" b="1" u="sng" dirty="0">
                <a:solidFill>
                  <a:srgbClr val="00B0F0"/>
                </a:solidFill>
              </a:rPr>
              <a:t>¿ Qué es el Poder Constituyente?</a:t>
            </a:r>
          </a:p>
        </p:txBody>
      </p:sp>
    </p:spTree>
    <p:extLst>
      <p:ext uri="{BB962C8B-B14F-4D97-AF65-F5344CB8AC3E}">
        <p14:creationId xmlns:p14="http://schemas.microsoft.com/office/powerpoint/2010/main" val="122392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1899330449"/>
              </p:ext>
            </p:extLst>
          </p:nvPr>
        </p:nvGraphicFramePr>
        <p:xfrm>
          <a:off x="1043608" y="1052736"/>
          <a:ext cx="7632848" cy="435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440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lgn="just"/>
            <a:r>
              <a:rPr lang="es-AR" dirty="0"/>
              <a:t>El poder constituyente originario tiene como titular al pueblo, quienes deben sentar las bases fundamentales y los límites en el ejercicio del poder de su organización política y jurídica en el momento de crearse el Estado. La noción responde a la búsqueda de la legitimidad en el uso del poder constituyente originario. Hablamos de comunidad o pueblo «en potencia».</a:t>
            </a:r>
          </a:p>
          <a:p>
            <a:pPr algn="just"/>
            <a:endParaRPr lang="es-AR" dirty="0"/>
          </a:p>
          <a:p>
            <a:pPr algn="just"/>
            <a:endParaRPr lang="es-AR" dirty="0"/>
          </a:p>
          <a:p>
            <a:pPr algn="just"/>
            <a:endParaRPr lang="es-AR" dirty="0"/>
          </a:p>
          <a:p>
            <a:pPr algn="just"/>
            <a:r>
              <a:rPr lang="es-AR" dirty="0"/>
              <a:t>Se dice que es Poder Constituyente Originario cuando se funda un estado, viéndose modificados los principios ideológicos, modelos económicos, etc. Si no se funda un nuevo Estado, estamos hablando de otro tipo de Poder Constituyente. </a:t>
            </a:r>
          </a:p>
          <a:p>
            <a:pPr algn="just"/>
            <a:endParaRPr lang="es-AR" dirty="0"/>
          </a:p>
        </p:txBody>
      </p:sp>
      <p:sp>
        <p:nvSpPr>
          <p:cNvPr id="3" name="2 Título"/>
          <p:cNvSpPr>
            <a:spLocks noGrp="1"/>
          </p:cNvSpPr>
          <p:nvPr>
            <p:ph type="title"/>
          </p:nvPr>
        </p:nvSpPr>
        <p:spPr/>
        <p:txBody>
          <a:bodyPr>
            <a:normAutofit/>
          </a:bodyPr>
          <a:lstStyle/>
          <a:p>
            <a:r>
              <a:rPr lang="es-AR" dirty="0">
                <a:solidFill>
                  <a:srgbClr val="00B0F0"/>
                </a:solidFill>
              </a:rPr>
              <a:t>Poder Constituyente originario</a:t>
            </a:r>
          </a:p>
        </p:txBody>
      </p:sp>
      <p:sp>
        <p:nvSpPr>
          <p:cNvPr id="4" name="3 Flecha abajo"/>
          <p:cNvSpPr/>
          <p:nvPr/>
        </p:nvSpPr>
        <p:spPr>
          <a:xfrm>
            <a:off x="4004882" y="3501008"/>
            <a:ext cx="864096" cy="864096"/>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353857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algn="just"/>
            <a:r>
              <a:rPr lang="es-AR" sz="2000" dirty="0"/>
              <a:t>Es ilimitado en términos de derecho positivo, pero tiene los límites </a:t>
            </a:r>
            <a:r>
              <a:rPr lang="es-AR" sz="2000" dirty="0" err="1"/>
              <a:t>suprapositivos</a:t>
            </a:r>
            <a:r>
              <a:rPr lang="es-AR" sz="2000" dirty="0"/>
              <a:t> a) del </a:t>
            </a:r>
            <a:r>
              <a:rPr lang="es-AR" sz="2000" b="1" dirty="0"/>
              <a:t>valor justicia </a:t>
            </a:r>
            <a:r>
              <a:rPr lang="es-AR" sz="2000" dirty="0"/>
              <a:t>(o derecho natural); b) los límites que pueden derivar colateralmente del </a:t>
            </a:r>
            <a:r>
              <a:rPr lang="es-AR" sz="2000" b="1" dirty="0"/>
              <a:t>derecho internacional público </a:t>
            </a:r>
            <a:r>
              <a:rPr lang="es-AR" sz="2000" dirty="0"/>
              <a:t>—por ej.: tratados—; c) el condicionamiento de la </a:t>
            </a:r>
            <a:r>
              <a:rPr lang="es-AR" sz="2000" b="1" dirty="0"/>
              <a:t>realidad social.</a:t>
            </a:r>
            <a:endParaRPr lang="es-AR" sz="2000" dirty="0"/>
          </a:p>
        </p:txBody>
      </p:sp>
      <p:sp>
        <p:nvSpPr>
          <p:cNvPr id="3" name="2 Título"/>
          <p:cNvSpPr>
            <a:spLocks noGrp="1"/>
          </p:cNvSpPr>
          <p:nvPr>
            <p:ph type="title"/>
          </p:nvPr>
        </p:nvSpPr>
        <p:spPr/>
        <p:txBody>
          <a:bodyPr>
            <a:normAutofit/>
          </a:bodyPr>
          <a:lstStyle/>
          <a:p>
            <a:r>
              <a:rPr lang="es-AR" dirty="0">
                <a:solidFill>
                  <a:srgbClr val="00B0F0"/>
                </a:solidFill>
              </a:rPr>
              <a:t>Poder Constituyente Originario (II)</a:t>
            </a:r>
          </a:p>
        </p:txBody>
      </p:sp>
      <p:grpSp>
        <p:nvGrpSpPr>
          <p:cNvPr id="16" name="15 Grupo"/>
          <p:cNvGrpSpPr/>
          <p:nvPr/>
        </p:nvGrpSpPr>
        <p:grpSpPr>
          <a:xfrm>
            <a:off x="827584" y="3826185"/>
            <a:ext cx="7848872" cy="2471429"/>
            <a:chOff x="539552" y="3255367"/>
            <a:chExt cx="8424936" cy="3054354"/>
          </a:xfrm>
        </p:grpSpPr>
        <p:grpSp>
          <p:nvGrpSpPr>
            <p:cNvPr id="6" name="5 Grupo"/>
            <p:cNvGrpSpPr/>
            <p:nvPr/>
          </p:nvGrpSpPr>
          <p:grpSpPr>
            <a:xfrm>
              <a:off x="3203848" y="3255367"/>
              <a:ext cx="2520280" cy="2088232"/>
              <a:chOff x="3203848" y="3717032"/>
              <a:chExt cx="2520280" cy="2088232"/>
            </a:xfrm>
          </p:grpSpPr>
          <p:sp>
            <p:nvSpPr>
              <p:cNvPr id="4" name="3 Elipse"/>
              <p:cNvSpPr/>
              <p:nvPr/>
            </p:nvSpPr>
            <p:spPr>
              <a:xfrm>
                <a:off x="3203848" y="3717032"/>
                <a:ext cx="2520280" cy="2088232"/>
              </a:xfrm>
              <a:prstGeom prst="ellipse">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3455876" y="4106689"/>
                <a:ext cx="2016224" cy="923330"/>
              </a:xfrm>
              <a:prstGeom prst="rect">
                <a:avLst/>
              </a:prstGeom>
              <a:noFill/>
            </p:spPr>
            <p:txBody>
              <a:bodyPr wrap="square" rtlCol="0">
                <a:spAutoFit/>
              </a:bodyPr>
              <a:lstStyle/>
              <a:p>
                <a:pPr algn="ctr"/>
                <a:r>
                  <a:rPr lang="es-AR" dirty="0"/>
                  <a:t>Poder constituyente originario </a:t>
                </a:r>
                <a:r>
                  <a:rPr lang="es-AR" b="1" dirty="0"/>
                  <a:t>limitado</a:t>
                </a:r>
              </a:p>
            </p:txBody>
          </p:sp>
        </p:grpSp>
        <p:sp>
          <p:nvSpPr>
            <p:cNvPr id="7" name="6 CuadroTexto"/>
            <p:cNvSpPr txBox="1"/>
            <p:nvPr/>
          </p:nvSpPr>
          <p:spPr>
            <a:xfrm>
              <a:off x="539552" y="3645024"/>
              <a:ext cx="1512168" cy="707886"/>
            </a:xfrm>
            <a:prstGeom prst="rect">
              <a:avLst/>
            </a:prstGeom>
            <a:noFill/>
          </p:spPr>
          <p:txBody>
            <a:bodyPr wrap="square" rtlCol="0">
              <a:spAutoFit/>
            </a:bodyPr>
            <a:lstStyle/>
            <a:p>
              <a:r>
                <a:rPr lang="es-AR" sz="2000" b="1" dirty="0"/>
                <a:t>VALOR JUSTICIA</a:t>
              </a:r>
            </a:p>
          </p:txBody>
        </p:sp>
        <p:sp>
          <p:nvSpPr>
            <p:cNvPr id="8" name="7 CuadroTexto"/>
            <p:cNvSpPr txBox="1"/>
            <p:nvPr/>
          </p:nvSpPr>
          <p:spPr>
            <a:xfrm>
              <a:off x="2267744" y="5815239"/>
              <a:ext cx="4523952" cy="494482"/>
            </a:xfrm>
            <a:prstGeom prst="rect">
              <a:avLst/>
            </a:prstGeom>
            <a:noFill/>
          </p:spPr>
          <p:txBody>
            <a:bodyPr wrap="square" rtlCol="0">
              <a:spAutoFit/>
            </a:bodyPr>
            <a:lstStyle/>
            <a:p>
              <a:r>
                <a:rPr lang="es-AR" sz="2000" b="1" dirty="0"/>
                <a:t>DERECHO INTERNACIONAL PÚBLICO</a:t>
              </a:r>
            </a:p>
          </p:txBody>
        </p:sp>
        <p:sp>
          <p:nvSpPr>
            <p:cNvPr id="9" name="8 CuadroTexto"/>
            <p:cNvSpPr txBox="1"/>
            <p:nvPr/>
          </p:nvSpPr>
          <p:spPr>
            <a:xfrm>
              <a:off x="7452320" y="3645024"/>
              <a:ext cx="1512168" cy="707886"/>
            </a:xfrm>
            <a:prstGeom prst="rect">
              <a:avLst/>
            </a:prstGeom>
            <a:noFill/>
          </p:spPr>
          <p:txBody>
            <a:bodyPr wrap="square" rtlCol="0">
              <a:spAutoFit/>
            </a:bodyPr>
            <a:lstStyle/>
            <a:p>
              <a:r>
                <a:rPr lang="es-AR" sz="2000" b="1" dirty="0"/>
                <a:t>REALIDAD SOCIAL</a:t>
              </a:r>
            </a:p>
          </p:txBody>
        </p:sp>
        <p:cxnSp>
          <p:nvCxnSpPr>
            <p:cNvPr id="11" name="10 Conector recto de flecha"/>
            <p:cNvCxnSpPr/>
            <p:nvPr/>
          </p:nvCxnSpPr>
          <p:spPr>
            <a:xfrm>
              <a:off x="1547664" y="3960821"/>
              <a:ext cx="144016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flipV="1">
              <a:off x="4463988" y="5445224"/>
              <a:ext cx="0" cy="39077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a:stCxn id="9" idx="1"/>
            </p:cNvCxnSpPr>
            <p:nvPr/>
          </p:nvCxnSpPr>
          <p:spPr>
            <a:xfrm flipH="1">
              <a:off x="5796136" y="3998967"/>
              <a:ext cx="1656184"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1025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AR" sz="2600" dirty="0"/>
              <a:t>Es el que se ejerce para modificar la Constitución habilitado por ella misma. </a:t>
            </a:r>
          </a:p>
          <a:p>
            <a:r>
              <a:rPr lang="es-AR" sz="2600" dirty="0"/>
              <a:t>Art. 30 de la CN. </a:t>
            </a:r>
          </a:p>
          <a:p>
            <a:r>
              <a:rPr lang="es-AR" sz="2600" dirty="0"/>
              <a:t>Constituciones que se reforman → </a:t>
            </a:r>
            <a:r>
              <a:rPr lang="es-AR" sz="2600" b="1" dirty="0"/>
              <a:t>rígidas</a:t>
            </a:r>
            <a:r>
              <a:rPr lang="es-AR" sz="2600" dirty="0"/>
              <a:t> o </a:t>
            </a:r>
            <a:r>
              <a:rPr lang="es-AR" sz="2600" b="1" dirty="0"/>
              <a:t>flexibles</a:t>
            </a:r>
            <a:r>
              <a:rPr lang="es-AR" sz="2600" dirty="0"/>
              <a:t>.</a:t>
            </a:r>
          </a:p>
          <a:p>
            <a:r>
              <a:rPr lang="es-AR" sz="2600" u="sng" dirty="0"/>
              <a:t>Flexibles</a:t>
            </a:r>
            <a:r>
              <a:rPr lang="es-AR" sz="2600" dirty="0"/>
              <a:t>: admite su enmienda mediante el mismo mecanismo empleado para la legislación común. Ej. Inglaterra.</a:t>
            </a:r>
          </a:p>
          <a:p>
            <a:r>
              <a:rPr lang="es-AR" sz="2600" u="sng" dirty="0"/>
              <a:t>Rígidas</a:t>
            </a:r>
            <a:r>
              <a:rPr lang="es-AR" sz="2600" dirty="0"/>
              <a:t>: no se puede modificar sino mediante </a:t>
            </a:r>
            <a:r>
              <a:rPr lang="es-AR" sz="2600" u="sng" dirty="0"/>
              <a:t>procedimientos diferentes </a:t>
            </a:r>
            <a:r>
              <a:rPr lang="es-AR" sz="2600" dirty="0"/>
              <a:t>a los de la legislación común. Ej. Argentina.</a:t>
            </a:r>
          </a:p>
          <a:p>
            <a:pPr marL="45720" indent="0">
              <a:buNone/>
            </a:pPr>
            <a:endParaRPr lang="es-AR" dirty="0"/>
          </a:p>
        </p:txBody>
      </p:sp>
      <p:sp>
        <p:nvSpPr>
          <p:cNvPr id="3" name="2 Título"/>
          <p:cNvSpPr>
            <a:spLocks noGrp="1"/>
          </p:cNvSpPr>
          <p:nvPr>
            <p:ph type="title"/>
          </p:nvPr>
        </p:nvSpPr>
        <p:spPr/>
        <p:txBody>
          <a:bodyPr>
            <a:normAutofit/>
          </a:bodyPr>
          <a:lstStyle/>
          <a:p>
            <a:r>
              <a:rPr lang="es-AR" dirty="0">
                <a:solidFill>
                  <a:srgbClr val="00B0F0"/>
                </a:solidFill>
              </a:rPr>
              <a:t>Poder constituyente derivado</a:t>
            </a:r>
          </a:p>
        </p:txBody>
      </p:sp>
    </p:spTree>
    <p:extLst>
      <p:ext uri="{BB962C8B-B14F-4D97-AF65-F5344CB8AC3E}">
        <p14:creationId xmlns:p14="http://schemas.microsoft.com/office/powerpoint/2010/main" val="2683614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FE0C529-BB1E-481C-A595-BF1DE53FAA49}"/>
              </a:ext>
            </a:extLst>
          </p:cNvPr>
          <p:cNvSpPr>
            <a:spLocks noGrp="1"/>
          </p:cNvSpPr>
          <p:nvPr>
            <p:ph idx="1"/>
          </p:nvPr>
        </p:nvSpPr>
        <p:spPr/>
        <p:txBody>
          <a:bodyPr/>
          <a:lstStyle/>
          <a:p>
            <a:r>
              <a:rPr lang="es-AR" b="0" i="0" dirty="0">
                <a:solidFill>
                  <a:srgbClr val="202124"/>
                </a:solidFill>
                <a:effectLst/>
                <a:latin typeface="arial" panose="020B0604020202020204" pitchFamily="34" charset="0"/>
              </a:rPr>
              <a:t>La </a:t>
            </a:r>
            <a:r>
              <a:rPr lang="es-AR" b="1" i="0" dirty="0">
                <a:solidFill>
                  <a:srgbClr val="202124"/>
                </a:solidFill>
                <a:effectLst/>
                <a:latin typeface="arial" panose="020B0604020202020204" pitchFamily="34" charset="0"/>
              </a:rPr>
              <a:t>Constitución</a:t>
            </a:r>
            <a:r>
              <a:rPr lang="es-AR" b="0" i="0" dirty="0">
                <a:solidFill>
                  <a:srgbClr val="202124"/>
                </a:solidFill>
                <a:effectLst/>
                <a:latin typeface="arial" panose="020B0604020202020204" pitchFamily="34" charset="0"/>
              </a:rPr>
              <a:t> puede reformarse en el todo o en cualquiera </a:t>
            </a:r>
            <a:r>
              <a:rPr lang="es-AR" b="1" i="0" dirty="0">
                <a:solidFill>
                  <a:srgbClr val="202124"/>
                </a:solidFill>
                <a:effectLst/>
                <a:latin typeface="arial" panose="020B0604020202020204" pitchFamily="34" charset="0"/>
              </a:rPr>
              <a:t>de</a:t>
            </a:r>
            <a:r>
              <a:rPr lang="es-AR" b="0" i="0" dirty="0">
                <a:solidFill>
                  <a:srgbClr val="202124"/>
                </a:solidFill>
                <a:effectLst/>
                <a:latin typeface="arial" panose="020B0604020202020204" pitchFamily="34" charset="0"/>
              </a:rPr>
              <a:t> sus partes. </a:t>
            </a:r>
          </a:p>
          <a:p>
            <a:pPr marL="45720" indent="0">
              <a:buNone/>
            </a:pPr>
            <a:endParaRPr lang="es-AR" b="0" i="0" dirty="0">
              <a:solidFill>
                <a:srgbClr val="202124"/>
              </a:solidFill>
              <a:effectLst/>
              <a:latin typeface="arial" panose="020B0604020202020204" pitchFamily="34" charset="0"/>
            </a:endParaRPr>
          </a:p>
          <a:p>
            <a:r>
              <a:rPr lang="es-AR" b="0" i="0" dirty="0">
                <a:solidFill>
                  <a:srgbClr val="202124"/>
                </a:solidFill>
                <a:effectLst/>
                <a:latin typeface="arial" panose="020B0604020202020204" pitchFamily="34" charset="0"/>
              </a:rPr>
              <a:t>La necesidad </a:t>
            </a:r>
            <a:r>
              <a:rPr lang="es-AR" b="1" i="0" dirty="0">
                <a:solidFill>
                  <a:srgbClr val="202124"/>
                </a:solidFill>
                <a:effectLst/>
                <a:latin typeface="arial" panose="020B0604020202020204" pitchFamily="34" charset="0"/>
              </a:rPr>
              <a:t>de</a:t>
            </a:r>
            <a:r>
              <a:rPr lang="es-AR" b="0" i="0" dirty="0">
                <a:solidFill>
                  <a:srgbClr val="202124"/>
                </a:solidFill>
                <a:effectLst/>
                <a:latin typeface="arial" panose="020B0604020202020204" pitchFamily="34" charset="0"/>
              </a:rPr>
              <a:t> reforma debe ser declarada por el Congreso con el voto </a:t>
            </a:r>
            <a:r>
              <a:rPr lang="es-AR" b="1" i="0" dirty="0">
                <a:solidFill>
                  <a:srgbClr val="202124"/>
                </a:solidFill>
                <a:effectLst/>
                <a:latin typeface="arial" panose="020B0604020202020204" pitchFamily="34" charset="0"/>
              </a:rPr>
              <a:t>de</a:t>
            </a:r>
            <a:r>
              <a:rPr lang="es-AR" b="0" i="0" dirty="0">
                <a:solidFill>
                  <a:srgbClr val="202124"/>
                </a:solidFill>
                <a:effectLst/>
                <a:latin typeface="arial" panose="020B0604020202020204" pitchFamily="34" charset="0"/>
              </a:rPr>
              <a:t> dos terceras partes, al menos, </a:t>
            </a:r>
            <a:r>
              <a:rPr lang="es-AR" b="1" i="0" dirty="0">
                <a:solidFill>
                  <a:srgbClr val="202124"/>
                </a:solidFill>
                <a:effectLst/>
                <a:latin typeface="arial" panose="020B0604020202020204" pitchFamily="34" charset="0"/>
              </a:rPr>
              <a:t>de</a:t>
            </a:r>
            <a:r>
              <a:rPr lang="es-AR" b="0" i="0" dirty="0">
                <a:solidFill>
                  <a:srgbClr val="202124"/>
                </a:solidFill>
                <a:effectLst/>
                <a:latin typeface="arial" panose="020B0604020202020204" pitchFamily="34" charset="0"/>
              </a:rPr>
              <a:t> sus miembros; pero no se efectuará sino por una Convención convocada al efecto.</a:t>
            </a:r>
            <a:endParaRPr lang="es-AR" dirty="0"/>
          </a:p>
        </p:txBody>
      </p:sp>
      <p:sp>
        <p:nvSpPr>
          <p:cNvPr id="3" name="Título 2">
            <a:extLst>
              <a:ext uri="{FF2B5EF4-FFF2-40B4-BE49-F238E27FC236}">
                <a16:creationId xmlns:a16="http://schemas.microsoft.com/office/drawing/2014/main" id="{90B049C0-E96C-49E7-A52A-F607925889FC}"/>
              </a:ext>
            </a:extLst>
          </p:cNvPr>
          <p:cNvSpPr>
            <a:spLocks noGrp="1"/>
          </p:cNvSpPr>
          <p:nvPr>
            <p:ph type="title"/>
          </p:nvPr>
        </p:nvSpPr>
        <p:spPr/>
        <p:txBody>
          <a:bodyPr/>
          <a:lstStyle/>
          <a:p>
            <a:r>
              <a:rPr lang="es-AR" b="0" i="0" dirty="0">
                <a:effectLst/>
                <a:latin typeface="arial" panose="020B0604020202020204" pitchFamily="34" charset="0"/>
              </a:rPr>
              <a:t>Artículo </a:t>
            </a:r>
            <a:r>
              <a:rPr lang="es-AR" b="1" i="0" dirty="0">
                <a:effectLst/>
                <a:latin typeface="arial" panose="020B0604020202020204" pitchFamily="34" charset="0"/>
              </a:rPr>
              <a:t>30 CN</a:t>
            </a:r>
            <a:endParaRPr lang="es-AR" dirty="0"/>
          </a:p>
        </p:txBody>
      </p:sp>
    </p:spTree>
    <p:extLst>
      <p:ext uri="{BB962C8B-B14F-4D97-AF65-F5344CB8AC3E}">
        <p14:creationId xmlns:p14="http://schemas.microsoft.com/office/powerpoint/2010/main" val="12183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pPr marL="273600" algn="just">
              <a:lnSpc>
                <a:spcPct val="110000"/>
              </a:lnSpc>
              <a:spcBef>
                <a:spcPts val="480"/>
              </a:spcBef>
            </a:pPr>
            <a:r>
              <a:rPr lang="es-AR" u="sng" dirty="0"/>
              <a:t>Constitución Pétrea / Partes Pétreas:  </a:t>
            </a:r>
            <a:r>
              <a:rPr lang="es-AR" dirty="0"/>
              <a:t>este concepto se reserva para algunos contenidos de la constitución que no serían susceptibles de reforma. Los contenidos pueden estar expresamente establecidos o surgir implícitamente. </a:t>
            </a:r>
          </a:p>
          <a:p>
            <a:pPr marL="273600" algn="just">
              <a:lnSpc>
                <a:spcPct val="110000"/>
              </a:lnSpc>
              <a:spcBef>
                <a:spcPts val="480"/>
              </a:spcBef>
            </a:pPr>
            <a:r>
              <a:rPr lang="es-AR" dirty="0"/>
              <a:t>Esto último es lo que sucede con la actual Constitución argentina, en el texto no se definen expresamente si hay o no partes pétreas, pero la Corte Suprema de Justicia se ha expedido sobre este tema a lo largo del fallo “Schiffrin, Leopoldo Héctor c/Poder Ejecutivo Nacional s/Acción meramente declarativa”, al establecer:  </a:t>
            </a:r>
            <a:r>
              <a:rPr lang="es-AR" i="1" dirty="0"/>
              <a:t>“…cuando lo decidido por la Convención afectara, de un modo sustantivo y grave, el sistema republicano como base del estatuto del poder constitucional; o los derechos fundamentales inderogables que forman parte del contenido pétreo de la Constitución</a:t>
            </a:r>
            <a:r>
              <a:rPr lang="es-AR" dirty="0"/>
              <a:t>.”</a:t>
            </a:r>
          </a:p>
        </p:txBody>
      </p:sp>
      <p:sp>
        <p:nvSpPr>
          <p:cNvPr id="3" name="2 Título"/>
          <p:cNvSpPr>
            <a:spLocks noGrp="1"/>
          </p:cNvSpPr>
          <p:nvPr>
            <p:ph type="title"/>
          </p:nvPr>
        </p:nvSpPr>
        <p:spPr/>
        <p:txBody>
          <a:bodyPr/>
          <a:lstStyle/>
          <a:p>
            <a:r>
              <a:rPr lang="es-AR" dirty="0">
                <a:solidFill>
                  <a:srgbClr val="00B0F0"/>
                </a:solidFill>
              </a:rPr>
              <a:t>Partes pétreas</a:t>
            </a:r>
          </a:p>
        </p:txBody>
      </p:sp>
    </p:spTree>
    <p:extLst>
      <p:ext uri="{BB962C8B-B14F-4D97-AF65-F5344CB8AC3E}">
        <p14:creationId xmlns:p14="http://schemas.microsoft.com/office/powerpoint/2010/main" val="537338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719987"/>
            <a:ext cx="7992888" cy="2645118"/>
          </a:xfrm>
        </p:spPr>
        <p:txBody>
          <a:bodyPr>
            <a:normAutofit fontScale="85000" lnSpcReduction="10000"/>
          </a:bodyPr>
          <a:lstStyle/>
          <a:p>
            <a:pPr algn="just"/>
            <a:r>
              <a:rPr lang="es-AR" sz="2000" dirty="0"/>
              <a:t>Las etapas para la iniciativa de reforma están previstas en el mentado ART. 30. Aquí se hace mención a que previo a convocar a la Convención Constituyente se requiere que el Congreso declare la necesidad de reforma, fijando así el quorum de las dos terceras partes de los miembros. </a:t>
            </a:r>
          </a:p>
          <a:p>
            <a:pPr algn="just"/>
            <a:r>
              <a:rPr lang="es-AR" sz="2000" dirty="0"/>
              <a:t>El Congreso dicta una </a:t>
            </a:r>
            <a:r>
              <a:rPr lang="es-AR" dirty="0"/>
              <a:t>Declaración</a:t>
            </a:r>
            <a:r>
              <a:rPr lang="es-AR" sz="2000" dirty="0"/>
              <a:t>. Es en esta, que se debe puntualizar los contenidos y artículos que se verán sometidos a revisión. </a:t>
            </a:r>
            <a:r>
              <a:rPr lang="es-AR" sz="2000" b="1" dirty="0"/>
              <a:t>Temario</a:t>
            </a:r>
            <a:r>
              <a:rPr lang="es-AR" sz="2000" dirty="0"/>
              <a:t> del que la futura convención podrá no tratar ciertos temas, pero nunca efectuar reformas por fuera de este. </a:t>
            </a:r>
          </a:p>
          <a:p>
            <a:pPr algn="just"/>
            <a:r>
              <a:rPr lang="es-AR" sz="2000" dirty="0"/>
              <a:t>Núcleo de coincidencias básicas (1994).</a:t>
            </a:r>
          </a:p>
          <a:p>
            <a:pPr marL="45720" indent="0" algn="just">
              <a:buNone/>
            </a:pPr>
            <a:endParaRPr lang="es-AR" dirty="0"/>
          </a:p>
        </p:txBody>
      </p:sp>
      <p:sp>
        <p:nvSpPr>
          <p:cNvPr id="3" name="2 Título"/>
          <p:cNvSpPr>
            <a:spLocks noGrp="1"/>
          </p:cNvSpPr>
          <p:nvPr>
            <p:ph type="title"/>
          </p:nvPr>
        </p:nvSpPr>
        <p:spPr/>
        <p:txBody>
          <a:bodyPr/>
          <a:lstStyle/>
          <a:p>
            <a:r>
              <a:rPr lang="es-AR" dirty="0">
                <a:solidFill>
                  <a:srgbClr val="00B0F0"/>
                </a:solidFill>
              </a:rPr>
              <a:t>Reforma constitucional</a:t>
            </a:r>
            <a:r>
              <a:rPr lang="es-AR" dirty="0"/>
              <a:t>	</a:t>
            </a:r>
          </a:p>
        </p:txBody>
      </p:sp>
      <p:grpSp>
        <p:nvGrpSpPr>
          <p:cNvPr id="5" name="4 Grupo"/>
          <p:cNvGrpSpPr/>
          <p:nvPr/>
        </p:nvGrpSpPr>
        <p:grpSpPr>
          <a:xfrm>
            <a:off x="2483769" y="4280005"/>
            <a:ext cx="5494698" cy="2245339"/>
            <a:chOff x="2493647" y="4221088"/>
            <a:chExt cx="5713673" cy="2462959"/>
          </a:xfrm>
        </p:grpSpPr>
        <p:pic>
          <p:nvPicPr>
            <p:cNvPr id="1026" name="Picture 2" descr="Se cumplen 20 años del histórico Pacto de Oliv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3647" y="4221088"/>
              <a:ext cx="3518513" cy="2462959"/>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047080" y="5262280"/>
              <a:ext cx="2160240" cy="769441"/>
            </a:xfrm>
            <a:prstGeom prst="rect">
              <a:avLst/>
            </a:prstGeom>
            <a:noFill/>
          </p:spPr>
          <p:txBody>
            <a:bodyPr wrap="square" rtlCol="0">
              <a:spAutoFit/>
            </a:bodyPr>
            <a:lstStyle/>
            <a:p>
              <a:r>
                <a:rPr lang="es-AR" sz="1100" dirty="0"/>
                <a:t>Los ex Presidentes Carlos Menem y Raúl Alfonsín caminando en la quinta presidencial. Pacto de Olivos, 1993.</a:t>
              </a:r>
            </a:p>
          </p:txBody>
        </p:sp>
      </p:grpSp>
    </p:spTree>
    <p:extLst>
      <p:ext uri="{BB962C8B-B14F-4D97-AF65-F5344CB8AC3E}">
        <p14:creationId xmlns:p14="http://schemas.microsoft.com/office/powerpoint/2010/main" val="304513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5536" y="1988840"/>
            <a:ext cx="8407893" cy="4407408"/>
          </a:xfrm>
        </p:spPr>
        <p:txBody>
          <a:bodyPr>
            <a:normAutofit/>
          </a:bodyPr>
          <a:lstStyle/>
          <a:p>
            <a:r>
              <a:rPr lang="es-AR" dirty="0"/>
              <a:t>a) la etapa de</a:t>
            </a:r>
            <a:r>
              <a:rPr lang="es-AR" b="1" dirty="0"/>
              <a:t> iniciativa o de declaración</a:t>
            </a:r>
            <a:r>
              <a:rPr lang="es-AR" dirty="0"/>
              <a:t>, en la que se establece que es necesario proceder a la reforma y se la impulsa; </a:t>
            </a:r>
          </a:p>
          <a:p>
            <a:r>
              <a:rPr lang="es-AR" dirty="0"/>
              <a:t>b) la etapa de </a:t>
            </a:r>
            <a:r>
              <a:rPr lang="es-AR" b="1" dirty="0"/>
              <a:t>revisión </a:t>
            </a:r>
            <a:r>
              <a:rPr lang="es-AR" dirty="0"/>
              <a:t>propiamente dicha (o constitutiva), en la que la reforma se lleva a cabo; </a:t>
            </a:r>
          </a:p>
          <a:p>
            <a:r>
              <a:rPr lang="es-AR" dirty="0"/>
              <a:t>c) la etapa </a:t>
            </a:r>
            <a:r>
              <a:rPr lang="es-AR" b="1" dirty="0"/>
              <a:t>ratificatoria (o de eficacia), </a:t>
            </a:r>
            <a:r>
              <a:rPr lang="es-AR" dirty="0"/>
              <a:t>en la que se confiere eficacia a la reforma realizada, para que tenga vigencia </a:t>
            </a:r>
            <a:r>
              <a:rPr lang="es-AR" dirty="0" err="1"/>
              <a:t>normológica</a:t>
            </a:r>
            <a:r>
              <a:rPr lang="es-AR" dirty="0"/>
              <a:t>. </a:t>
            </a:r>
          </a:p>
          <a:p>
            <a:pPr marL="45720" indent="0">
              <a:buNone/>
            </a:pPr>
            <a:r>
              <a:rPr lang="es-AR" dirty="0"/>
              <a:t>Nuestra constitución sólo regula dos etapas: la de iniciativa, y la de revisión; no hay etapa ratificatoria.</a:t>
            </a:r>
          </a:p>
        </p:txBody>
      </p:sp>
      <p:sp>
        <p:nvSpPr>
          <p:cNvPr id="3" name="2 Título"/>
          <p:cNvSpPr>
            <a:spLocks noGrp="1"/>
          </p:cNvSpPr>
          <p:nvPr>
            <p:ph type="title"/>
          </p:nvPr>
        </p:nvSpPr>
        <p:spPr/>
        <p:txBody>
          <a:bodyPr/>
          <a:lstStyle/>
          <a:p>
            <a:r>
              <a:rPr lang="es-AR" dirty="0">
                <a:solidFill>
                  <a:srgbClr val="00B0F0"/>
                </a:solidFill>
              </a:rPr>
              <a:t>Etapas de la reforma constitucional</a:t>
            </a:r>
          </a:p>
        </p:txBody>
      </p:sp>
    </p:spTree>
    <p:extLst>
      <p:ext uri="{BB962C8B-B14F-4D97-AF65-F5344CB8AC3E}">
        <p14:creationId xmlns:p14="http://schemas.microsoft.com/office/powerpoint/2010/main" val="15580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B0DDCB8A-DB41-4487-BE94-0415A1A1E3B9}"/>
              </a:ext>
            </a:extLst>
          </p:cNvPr>
          <p:cNvSpPr>
            <a:spLocks noGrp="1"/>
          </p:cNvSpPr>
          <p:nvPr>
            <p:ph idx="1"/>
          </p:nvPr>
        </p:nvSpPr>
        <p:spPr/>
        <p:txBody>
          <a:bodyPr/>
          <a:lstStyle/>
          <a:p>
            <a:pPr marL="100965">
              <a:lnSpc>
                <a:spcPct val="100000"/>
              </a:lnSpc>
              <a:spcBef>
                <a:spcPts val="1335"/>
              </a:spcBef>
            </a:pPr>
            <a:r>
              <a:rPr lang="es-AR" sz="2100" spc="520" dirty="0">
                <a:solidFill>
                  <a:srgbClr val="16CAD4"/>
                </a:solidFill>
                <a:latin typeface="+mj-lt"/>
                <a:cs typeface="Arial"/>
              </a:rPr>
              <a:t>•</a:t>
            </a:r>
            <a:r>
              <a:rPr lang="es-AR" sz="2100" spc="-45" dirty="0">
                <a:solidFill>
                  <a:srgbClr val="16CAD4"/>
                </a:solidFill>
                <a:latin typeface="+mj-lt"/>
                <a:cs typeface="Arial"/>
              </a:rPr>
              <a:t> </a:t>
            </a:r>
            <a:r>
              <a:rPr lang="es-AR" sz="2100" b="1" spc="-270" dirty="0">
                <a:solidFill>
                  <a:srgbClr val="131313"/>
                </a:solidFill>
                <a:latin typeface="+mj-lt"/>
                <a:cs typeface="Arial"/>
              </a:rPr>
              <a:t>1</a:t>
            </a:r>
            <a:r>
              <a:rPr lang="es-AR" sz="2100" b="1" spc="30" dirty="0">
                <a:solidFill>
                  <a:srgbClr val="131313"/>
                </a:solidFill>
                <a:latin typeface="+mj-lt"/>
                <a:cs typeface="Arial"/>
              </a:rPr>
              <a:t>9</a:t>
            </a:r>
            <a:r>
              <a:rPr lang="es-AR" sz="2100" b="1" spc="100" dirty="0">
                <a:solidFill>
                  <a:srgbClr val="131313"/>
                </a:solidFill>
                <a:latin typeface="+mj-lt"/>
                <a:cs typeface="Arial"/>
              </a:rPr>
              <a:t>94:</a:t>
            </a:r>
            <a:r>
              <a:rPr lang="es-AR" sz="2100" b="1" spc="-125" dirty="0">
                <a:solidFill>
                  <a:srgbClr val="131313"/>
                </a:solidFill>
                <a:latin typeface="+mj-lt"/>
                <a:cs typeface="Arial"/>
              </a:rPr>
              <a:t> </a:t>
            </a:r>
            <a:r>
              <a:rPr lang="es-AR" sz="2300" b="1" spc="30" dirty="0">
                <a:solidFill>
                  <a:srgbClr val="050505"/>
                </a:solidFill>
                <a:latin typeface="+mj-lt"/>
                <a:cs typeface="Times New Roman"/>
              </a:rPr>
              <a:t>R</a:t>
            </a:r>
            <a:r>
              <a:rPr lang="es-AR" sz="2300" b="1" spc="50" dirty="0">
                <a:solidFill>
                  <a:srgbClr val="050505"/>
                </a:solidFill>
                <a:latin typeface="+mj-lt"/>
                <a:cs typeface="Times New Roman"/>
              </a:rPr>
              <a:t>o</a:t>
            </a:r>
            <a:r>
              <a:rPr lang="es-AR" sz="2300" b="1" spc="340" dirty="0">
                <a:solidFill>
                  <a:srgbClr val="050505"/>
                </a:solidFill>
                <a:latin typeface="+mj-lt"/>
                <a:cs typeface="Times New Roman"/>
              </a:rPr>
              <a:t>m</a:t>
            </a:r>
            <a:r>
              <a:rPr lang="es-AR" sz="2300" b="1" spc="85" dirty="0">
                <a:solidFill>
                  <a:srgbClr val="050505"/>
                </a:solidFill>
                <a:latin typeface="+mj-lt"/>
                <a:cs typeface="Times New Roman"/>
              </a:rPr>
              <a:t>e</a:t>
            </a:r>
            <a:r>
              <a:rPr lang="es-AR" sz="2300" b="1" spc="-35" dirty="0">
                <a:solidFill>
                  <a:srgbClr val="050505"/>
                </a:solidFill>
                <a:latin typeface="+mj-lt"/>
                <a:cs typeface="Times New Roman"/>
              </a:rPr>
              <a:t>r</a:t>
            </a:r>
            <a:r>
              <a:rPr lang="es-AR" sz="2300" b="1" spc="345" dirty="0">
                <a:solidFill>
                  <a:srgbClr val="050505"/>
                </a:solidFill>
                <a:latin typeface="+mj-lt"/>
                <a:cs typeface="Times New Roman"/>
              </a:rPr>
              <a:t>o</a:t>
            </a:r>
            <a:r>
              <a:rPr lang="es-AR" sz="2300" b="1" spc="-175" dirty="0">
                <a:solidFill>
                  <a:srgbClr val="050505"/>
                </a:solidFill>
                <a:latin typeface="+mj-lt"/>
                <a:cs typeface="Times New Roman"/>
              </a:rPr>
              <a:t> </a:t>
            </a:r>
            <a:r>
              <a:rPr lang="es-AR" sz="2300" b="1" spc="10" dirty="0" err="1">
                <a:solidFill>
                  <a:srgbClr val="242424"/>
                </a:solidFill>
                <a:latin typeface="+mj-lt"/>
                <a:cs typeface="Times New Roman"/>
              </a:rPr>
              <a:t>F</a:t>
            </a:r>
            <a:r>
              <a:rPr lang="es-AR" sz="2300" b="1" spc="-65" dirty="0" err="1">
                <a:solidFill>
                  <a:srgbClr val="242424"/>
                </a:solidFill>
                <a:latin typeface="+mj-lt"/>
                <a:cs typeface="Times New Roman"/>
              </a:rPr>
              <a:t>e</a:t>
            </a:r>
            <a:r>
              <a:rPr lang="es-AR" sz="2300" b="1" spc="-35" dirty="0" err="1">
                <a:solidFill>
                  <a:srgbClr val="242424"/>
                </a:solidFill>
                <a:latin typeface="+mj-lt"/>
                <a:cs typeface="Times New Roman"/>
              </a:rPr>
              <a:t>r</a:t>
            </a:r>
            <a:r>
              <a:rPr lang="es-AR" sz="2300" b="1" dirty="0" err="1">
                <a:solidFill>
                  <a:srgbClr val="050505"/>
                </a:solidFill>
                <a:latin typeface="+mj-lt"/>
                <a:cs typeface="Times New Roman"/>
              </a:rPr>
              <a:t>i</a:t>
            </a:r>
            <a:r>
              <a:rPr lang="es-AR" sz="2300" b="1" spc="330" dirty="0" err="1">
                <a:solidFill>
                  <a:srgbClr val="242424"/>
                </a:solidFill>
                <a:latin typeface="+mj-lt"/>
                <a:cs typeface="Times New Roman"/>
              </a:rPr>
              <a:t>s</a:t>
            </a:r>
            <a:r>
              <a:rPr lang="es-AR" sz="2300" b="1" spc="-204" dirty="0">
                <a:solidFill>
                  <a:srgbClr val="242424"/>
                </a:solidFill>
                <a:latin typeface="+mj-lt"/>
                <a:cs typeface="Times New Roman"/>
              </a:rPr>
              <a:t> </a:t>
            </a:r>
            <a:r>
              <a:rPr lang="es-AR" sz="2300" b="1" spc="125" dirty="0">
                <a:solidFill>
                  <a:srgbClr val="242424"/>
                </a:solidFill>
                <a:latin typeface="+mj-lt"/>
                <a:cs typeface="Times New Roman"/>
              </a:rPr>
              <a:t>(</a:t>
            </a:r>
            <a:r>
              <a:rPr lang="es-AR" sz="2300" b="1" spc="-220" dirty="0">
                <a:solidFill>
                  <a:srgbClr val="242424"/>
                </a:solidFill>
                <a:latin typeface="+mj-lt"/>
                <a:cs typeface="Times New Roman"/>
              </a:rPr>
              <a:t>F</a:t>
            </a:r>
            <a:r>
              <a:rPr lang="es-AR" sz="2300" b="1" spc="25" dirty="0">
                <a:solidFill>
                  <a:srgbClr val="050505"/>
                </a:solidFill>
                <a:latin typeface="+mj-lt"/>
                <a:cs typeface="Times New Roman"/>
              </a:rPr>
              <a:t>.</a:t>
            </a:r>
            <a:r>
              <a:rPr lang="es-AR" sz="2300" b="1" spc="-80" dirty="0">
                <a:solidFill>
                  <a:srgbClr val="050505"/>
                </a:solidFill>
                <a:latin typeface="+mj-lt"/>
                <a:cs typeface="Times New Roman"/>
              </a:rPr>
              <a:t> </a:t>
            </a:r>
            <a:r>
              <a:rPr lang="es-AR" sz="2100" b="1" spc="-170" dirty="0">
                <a:solidFill>
                  <a:srgbClr val="242424"/>
                </a:solidFill>
                <a:latin typeface="+mj-lt"/>
                <a:cs typeface="Arial"/>
              </a:rPr>
              <a:t>3</a:t>
            </a:r>
            <a:r>
              <a:rPr lang="es-AR" sz="2100" b="1" spc="-370" dirty="0">
                <a:solidFill>
                  <a:srgbClr val="242424"/>
                </a:solidFill>
                <a:latin typeface="+mj-lt"/>
                <a:cs typeface="Arial"/>
              </a:rPr>
              <a:t>1</a:t>
            </a:r>
            <a:r>
              <a:rPr lang="es-AR" sz="2100" b="1" spc="130" dirty="0">
                <a:solidFill>
                  <a:srgbClr val="242424"/>
                </a:solidFill>
                <a:latin typeface="+mj-lt"/>
                <a:cs typeface="Arial"/>
              </a:rPr>
              <a:t>7</a:t>
            </a:r>
            <a:r>
              <a:rPr lang="es-AR" sz="2100" b="1" spc="-305" dirty="0">
                <a:solidFill>
                  <a:srgbClr val="050505"/>
                </a:solidFill>
                <a:latin typeface="+mj-lt"/>
                <a:cs typeface="Arial"/>
              </a:rPr>
              <a:t>:</a:t>
            </a:r>
            <a:r>
              <a:rPr lang="es-AR" sz="2100" b="1" spc="25" dirty="0">
                <a:solidFill>
                  <a:srgbClr val="242424"/>
                </a:solidFill>
                <a:latin typeface="+mj-lt"/>
                <a:cs typeface="Arial"/>
              </a:rPr>
              <a:t>7</a:t>
            </a:r>
            <a:r>
              <a:rPr lang="es-AR" sz="2100" b="1" spc="-370" dirty="0">
                <a:solidFill>
                  <a:srgbClr val="242424"/>
                </a:solidFill>
                <a:latin typeface="+mj-lt"/>
                <a:cs typeface="Arial"/>
              </a:rPr>
              <a:t>1</a:t>
            </a:r>
            <a:r>
              <a:rPr lang="es-AR" sz="2100" b="1" spc="-270" dirty="0">
                <a:solidFill>
                  <a:srgbClr val="242424"/>
                </a:solidFill>
                <a:latin typeface="+mj-lt"/>
                <a:cs typeface="Arial"/>
              </a:rPr>
              <a:t>1</a:t>
            </a:r>
            <a:r>
              <a:rPr lang="es-AR" sz="2100" b="1" spc="220" dirty="0">
                <a:solidFill>
                  <a:srgbClr val="242424"/>
                </a:solidFill>
                <a:latin typeface="+mj-lt"/>
                <a:cs typeface="Arial"/>
              </a:rPr>
              <a:t>)</a:t>
            </a:r>
            <a:endParaRPr lang="es-AR" sz="2100" dirty="0">
              <a:latin typeface="+mj-lt"/>
              <a:cs typeface="Arial"/>
            </a:endParaRPr>
          </a:p>
          <a:p>
            <a:pPr marL="672465" indent="-215900">
              <a:lnSpc>
                <a:spcPct val="100000"/>
              </a:lnSpc>
              <a:spcBef>
                <a:spcPts val="385"/>
              </a:spcBef>
              <a:buClr>
                <a:srgbClr val="1569B8"/>
              </a:buClr>
              <a:buFont typeface="Times New Roman"/>
              <a:buChar char="•"/>
              <a:tabLst>
                <a:tab pos="673100" algn="l"/>
              </a:tabLst>
            </a:pPr>
            <a:r>
              <a:rPr lang="es-AR" sz="2150" spc="-65" dirty="0">
                <a:solidFill>
                  <a:srgbClr val="383838"/>
                </a:solidFill>
                <a:latin typeface="+mj-lt"/>
                <a:cs typeface="Times New Roman"/>
              </a:rPr>
              <a:t>N</a:t>
            </a:r>
            <a:r>
              <a:rPr lang="es-AR" sz="2150" spc="130" dirty="0">
                <a:solidFill>
                  <a:srgbClr val="383838"/>
                </a:solidFill>
                <a:latin typeface="+mj-lt"/>
                <a:cs typeface="Times New Roman"/>
              </a:rPr>
              <a:t>u</a:t>
            </a:r>
            <a:r>
              <a:rPr lang="es-AR" sz="2150" spc="5" dirty="0">
                <a:solidFill>
                  <a:srgbClr val="131313"/>
                </a:solidFill>
                <a:latin typeface="+mj-lt"/>
                <a:cs typeface="Times New Roman"/>
              </a:rPr>
              <a:t>li</a:t>
            </a:r>
            <a:r>
              <a:rPr lang="es-AR" sz="2150" spc="95" dirty="0">
                <a:solidFill>
                  <a:srgbClr val="131313"/>
                </a:solidFill>
                <a:latin typeface="+mj-lt"/>
                <a:cs typeface="Times New Roman"/>
              </a:rPr>
              <a:t>d</a:t>
            </a:r>
            <a:r>
              <a:rPr lang="es-AR" sz="2150" spc="40" dirty="0">
                <a:solidFill>
                  <a:srgbClr val="383838"/>
                </a:solidFill>
                <a:latin typeface="+mj-lt"/>
                <a:cs typeface="Times New Roman"/>
              </a:rPr>
              <a:t>ad</a:t>
            </a:r>
            <a:r>
              <a:rPr lang="es-AR" sz="2150" spc="30" dirty="0">
                <a:solidFill>
                  <a:srgbClr val="383838"/>
                </a:solidFill>
                <a:latin typeface="+mj-lt"/>
                <a:cs typeface="Times New Roman"/>
              </a:rPr>
              <a:t> </a:t>
            </a:r>
            <a:r>
              <a:rPr lang="es-AR" sz="2150" spc="80" dirty="0">
                <a:solidFill>
                  <a:srgbClr val="242424"/>
                </a:solidFill>
                <a:latin typeface="+mj-lt"/>
                <a:cs typeface="Times New Roman"/>
              </a:rPr>
              <a:t>de</a:t>
            </a:r>
            <a:r>
              <a:rPr lang="es-AR" sz="2150" spc="-50" dirty="0">
                <a:solidFill>
                  <a:srgbClr val="242424"/>
                </a:solidFill>
                <a:latin typeface="+mj-lt"/>
                <a:cs typeface="Times New Roman"/>
              </a:rPr>
              <a:t> </a:t>
            </a:r>
            <a:r>
              <a:rPr lang="es-AR" sz="2150" spc="-10" dirty="0">
                <a:solidFill>
                  <a:srgbClr val="131313"/>
                </a:solidFill>
                <a:latin typeface="+mj-lt"/>
                <a:cs typeface="Times New Roman"/>
              </a:rPr>
              <a:t>l</a:t>
            </a:r>
            <a:r>
              <a:rPr lang="es-AR" sz="2150" dirty="0">
                <a:solidFill>
                  <a:srgbClr val="383838"/>
                </a:solidFill>
                <a:latin typeface="+mj-lt"/>
                <a:cs typeface="Times New Roman"/>
              </a:rPr>
              <a:t>a</a:t>
            </a:r>
            <a:r>
              <a:rPr lang="es-AR" sz="2150" spc="-100" dirty="0">
                <a:solidFill>
                  <a:srgbClr val="383838"/>
                </a:solidFill>
                <a:latin typeface="+mj-lt"/>
                <a:cs typeface="Times New Roman"/>
              </a:rPr>
              <a:t> </a:t>
            </a:r>
            <a:r>
              <a:rPr lang="es-AR" sz="2150" spc="25" dirty="0">
                <a:solidFill>
                  <a:srgbClr val="242424"/>
                </a:solidFill>
                <a:latin typeface="+mj-lt"/>
                <a:cs typeface="Times New Roman"/>
              </a:rPr>
              <a:t>cláusula</a:t>
            </a:r>
            <a:r>
              <a:rPr lang="es-AR" sz="2150" spc="45" dirty="0">
                <a:solidFill>
                  <a:srgbClr val="242424"/>
                </a:solidFill>
                <a:latin typeface="+mj-lt"/>
                <a:cs typeface="Times New Roman"/>
              </a:rPr>
              <a:t> </a:t>
            </a:r>
            <a:r>
              <a:rPr lang="es-AR" sz="2150" spc="50" dirty="0">
                <a:solidFill>
                  <a:srgbClr val="383838"/>
                </a:solidFill>
                <a:latin typeface="+mj-lt"/>
                <a:cs typeface="Times New Roman"/>
              </a:rPr>
              <a:t>cerro</a:t>
            </a:r>
            <a:r>
              <a:rPr lang="es-AR" sz="2150" spc="-25" dirty="0">
                <a:solidFill>
                  <a:srgbClr val="383838"/>
                </a:solidFill>
                <a:latin typeface="+mj-lt"/>
                <a:cs typeface="Times New Roman"/>
              </a:rPr>
              <a:t>j</a:t>
            </a:r>
            <a:r>
              <a:rPr lang="es-AR" sz="2150" spc="170" dirty="0">
                <a:solidFill>
                  <a:srgbClr val="383838"/>
                </a:solidFill>
                <a:latin typeface="+mj-lt"/>
                <a:cs typeface="Times New Roman"/>
              </a:rPr>
              <a:t>o</a:t>
            </a:r>
            <a:r>
              <a:rPr lang="es-AR" sz="2150" spc="15" dirty="0">
                <a:solidFill>
                  <a:srgbClr val="383838"/>
                </a:solidFill>
                <a:latin typeface="+mj-lt"/>
                <a:cs typeface="Times New Roman"/>
              </a:rPr>
              <a:t> </a:t>
            </a:r>
            <a:r>
              <a:rPr lang="es-AR" sz="2150" spc="55" dirty="0">
                <a:solidFill>
                  <a:srgbClr val="383838"/>
                </a:solidFill>
                <a:latin typeface="+mj-lt"/>
                <a:cs typeface="Times New Roman"/>
              </a:rPr>
              <a:t>(ar</a:t>
            </a:r>
            <a:r>
              <a:rPr lang="es-AR" sz="2150" spc="20" dirty="0">
                <a:solidFill>
                  <a:srgbClr val="383838"/>
                </a:solidFill>
                <a:latin typeface="+mj-lt"/>
                <a:cs typeface="Times New Roman"/>
              </a:rPr>
              <a:t>t</a:t>
            </a:r>
            <a:r>
              <a:rPr lang="es-AR" sz="2150" spc="-5" dirty="0">
                <a:solidFill>
                  <a:srgbClr val="131313"/>
                </a:solidFill>
                <a:latin typeface="+mj-lt"/>
                <a:cs typeface="Times New Roman"/>
              </a:rPr>
              <a:t>i</a:t>
            </a:r>
            <a:r>
              <a:rPr lang="es-AR" sz="2150" spc="45" dirty="0">
                <a:solidFill>
                  <a:srgbClr val="383838"/>
                </a:solidFill>
                <a:latin typeface="+mj-lt"/>
                <a:cs typeface="Times New Roman"/>
              </a:rPr>
              <a:t>c</a:t>
            </a:r>
            <a:r>
              <a:rPr lang="es-AR" sz="2150" spc="100" dirty="0">
                <a:solidFill>
                  <a:srgbClr val="383838"/>
                </a:solidFill>
                <a:latin typeface="+mj-lt"/>
                <a:cs typeface="Times New Roman"/>
              </a:rPr>
              <a:t>u</a:t>
            </a:r>
            <a:r>
              <a:rPr lang="es-AR" sz="2150" spc="65" dirty="0">
                <a:solidFill>
                  <a:srgbClr val="131313"/>
                </a:solidFill>
                <a:latin typeface="+mj-lt"/>
                <a:cs typeface="Times New Roman"/>
              </a:rPr>
              <a:t>lo</a:t>
            </a:r>
            <a:r>
              <a:rPr lang="es-AR" sz="2150" spc="-60" dirty="0">
                <a:solidFill>
                  <a:srgbClr val="131313"/>
                </a:solidFill>
                <a:latin typeface="+mj-lt"/>
                <a:cs typeface="Times New Roman"/>
              </a:rPr>
              <a:t> </a:t>
            </a:r>
            <a:r>
              <a:rPr lang="es-AR" sz="2150" spc="-80" dirty="0">
                <a:solidFill>
                  <a:srgbClr val="383838"/>
                </a:solidFill>
                <a:latin typeface="+mj-lt"/>
                <a:cs typeface="Times New Roman"/>
              </a:rPr>
              <a:t>5</a:t>
            </a:r>
            <a:r>
              <a:rPr lang="es-AR" sz="2150" spc="85" dirty="0">
                <a:solidFill>
                  <a:srgbClr val="525252"/>
                </a:solidFill>
                <a:latin typeface="+mj-lt"/>
                <a:cs typeface="Times New Roman"/>
              </a:rPr>
              <a:t>º</a:t>
            </a:r>
            <a:r>
              <a:rPr lang="es-AR" sz="2150" spc="5" dirty="0">
                <a:solidFill>
                  <a:srgbClr val="525252"/>
                </a:solidFill>
                <a:latin typeface="+mj-lt"/>
                <a:cs typeface="Times New Roman"/>
              </a:rPr>
              <a:t> </a:t>
            </a:r>
            <a:r>
              <a:rPr lang="es-AR" sz="2150" spc="15" dirty="0">
                <a:solidFill>
                  <a:srgbClr val="131313"/>
                </a:solidFill>
                <a:latin typeface="+mj-lt"/>
                <a:cs typeface="Times New Roman"/>
              </a:rPr>
              <a:t>l</a:t>
            </a:r>
            <a:r>
              <a:rPr lang="es-AR" sz="2150" spc="-90" dirty="0">
                <a:solidFill>
                  <a:srgbClr val="131313"/>
                </a:solidFill>
                <a:latin typeface="+mj-lt"/>
                <a:cs typeface="Times New Roman"/>
              </a:rPr>
              <a:t>e</a:t>
            </a:r>
            <a:r>
              <a:rPr lang="es-AR" sz="2150" spc="30" dirty="0">
                <a:solidFill>
                  <a:srgbClr val="383838"/>
                </a:solidFill>
                <a:latin typeface="+mj-lt"/>
                <a:cs typeface="Times New Roman"/>
              </a:rPr>
              <a:t>y</a:t>
            </a:r>
            <a:r>
              <a:rPr lang="es-AR" sz="2150" spc="-45" dirty="0">
                <a:solidFill>
                  <a:srgbClr val="383838"/>
                </a:solidFill>
                <a:latin typeface="+mj-lt"/>
                <a:cs typeface="Times New Roman"/>
              </a:rPr>
              <a:t> </a:t>
            </a:r>
            <a:r>
              <a:rPr lang="es-AR" sz="2150" spc="-80" dirty="0">
                <a:solidFill>
                  <a:srgbClr val="383838"/>
                </a:solidFill>
                <a:latin typeface="+mj-lt"/>
                <a:cs typeface="Times New Roman"/>
              </a:rPr>
              <a:t>2</a:t>
            </a:r>
            <a:r>
              <a:rPr lang="es-AR" sz="2150" spc="120" dirty="0">
                <a:solidFill>
                  <a:srgbClr val="525252"/>
                </a:solidFill>
                <a:latin typeface="+mj-lt"/>
                <a:cs typeface="Times New Roman"/>
              </a:rPr>
              <a:t>4</a:t>
            </a:r>
            <a:r>
              <a:rPr lang="es-AR" sz="2150" spc="-140" dirty="0">
                <a:solidFill>
                  <a:srgbClr val="131313"/>
                </a:solidFill>
                <a:latin typeface="+mj-lt"/>
                <a:cs typeface="Times New Roman"/>
              </a:rPr>
              <a:t>.</a:t>
            </a:r>
            <a:r>
              <a:rPr lang="es-AR" sz="2150" spc="-80" dirty="0">
                <a:solidFill>
                  <a:srgbClr val="383838"/>
                </a:solidFill>
                <a:latin typeface="+mj-lt"/>
                <a:cs typeface="Times New Roman"/>
              </a:rPr>
              <a:t>3</a:t>
            </a:r>
            <a:r>
              <a:rPr lang="es-AR" sz="2150" dirty="0">
                <a:solidFill>
                  <a:srgbClr val="383838"/>
                </a:solidFill>
                <a:latin typeface="+mj-lt"/>
                <a:cs typeface="Times New Roman"/>
              </a:rPr>
              <a:t>0</a:t>
            </a:r>
            <a:r>
              <a:rPr lang="es-AR" sz="2150" spc="-5" dirty="0">
                <a:solidFill>
                  <a:srgbClr val="383838"/>
                </a:solidFill>
                <a:latin typeface="+mj-lt"/>
                <a:cs typeface="Times New Roman"/>
              </a:rPr>
              <a:t>9</a:t>
            </a:r>
            <a:r>
              <a:rPr lang="es-AR" sz="2150" spc="5" dirty="0">
                <a:solidFill>
                  <a:srgbClr val="383838"/>
                </a:solidFill>
                <a:latin typeface="+mj-lt"/>
                <a:cs typeface="Times New Roman"/>
              </a:rPr>
              <a:t>)</a:t>
            </a:r>
            <a:endParaRPr lang="es-AR" sz="2150" dirty="0">
              <a:latin typeface="+mj-lt"/>
              <a:cs typeface="Times New Roman"/>
            </a:endParaRPr>
          </a:p>
          <a:p>
            <a:pPr marL="659765" indent="-203200">
              <a:lnSpc>
                <a:spcPct val="100000"/>
              </a:lnSpc>
              <a:spcBef>
                <a:spcPts val="515"/>
              </a:spcBef>
              <a:buClr>
                <a:srgbClr val="1569B8"/>
              </a:buClr>
              <a:buFont typeface="Times New Roman"/>
              <a:buChar char="•"/>
              <a:tabLst>
                <a:tab pos="660400" algn="l"/>
              </a:tabLst>
            </a:pPr>
            <a:r>
              <a:rPr lang="es-AR" sz="2150" spc="-50" dirty="0">
                <a:solidFill>
                  <a:srgbClr val="383838"/>
                </a:solidFill>
                <a:latin typeface="+mj-lt"/>
                <a:cs typeface="Times New Roman"/>
              </a:rPr>
              <a:t>C</a:t>
            </a:r>
            <a:r>
              <a:rPr lang="es-AR" sz="2150" spc="-200" dirty="0">
                <a:solidFill>
                  <a:srgbClr val="383838"/>
                </a:solidFill>
                <a:latin typeface="+mj-lt"/>
                <a:cs typeface="Times New Roman"/>
              </a:rPr>
              <a:t>S</a:t>
            </a:r>
            <a:r>
              <a:rPr lang="es-AR" sz="2150" spc="-45" dirty="0">
                <a:solidFill>
                  <a:srgbClr val="383838"/>
                </a:solidFill>
                <a:latin typeface="+mj-lt"/>
                <a:cs typeface="Times New Roman"/>
              </a:rPr>
              <a:t>J</a:t>
            </a:r>
            <a:r>
              <a:rPr lang="es-AR" sz="2150" spc="-190" dirty="0">
                <a:solidFill>
                  <a:srgbClr val="383838"/>
                </a:solidFill>
                <a:latin typeface="+mj-lt"/>
                <a:cs typeface="Times New Roman"/>
              </a:rPr>
              <a:t>N</a:t>
            </a:r>
            <a:r>
              <a:rPr lang="es-AR" sz="2150" spc="-305" dirty="0">
                <a:solidFill>
                  <a:srgbClr val="383838"/>
                </a:solidFill>
                <a:latin typeface="+mj-lt"/>
                <a:cs typeface="Times New Roman"/>
              </a:rPr>
              <a:t> </a:t>
            </a:r>
            <a:r>
              <a:rPr lang="es-AR" sz="2150" spc="145" dirty="0">
                <a:solidFill>
                  <a:srgbClr val="131313"/>
                </a:solidFill>
                <a:latin typeface="+mj-lt"/>
                <a:cs typeface="Times New Roman"/>
              </a:rPr>
              <a:t>:</a:t>
            </a:r>
            <a:r>
              <a:rPr lang="es-AR" sz="2150" spc="-290" dirty="0">
                <a:solidFill>
                  <a:srgbClr val="131313"/>
                </a:solidFill>
                <a:latin typeface="+mj-lt"/>
                <a:cs typeface="Times New Roman"/>
              </a:rPr>
              <a:t> </a:t>
            </a:r>
            <a:r>
              <a:rPr lang="es-AR" sz="2150" spc="45" dirty="0">
                <a:solidFill>
                  <a:srgbClr val="242424"/>
                </a:solidFill>
                <a:latin typeface="+mj-lt"/>
                <a:cs typeface="Times New Roman"/>
              </a:rPr>
              <a:t>por</a:t>
            </a:r>
            <a:r>
              <a:rPr lang="es-AR" sz="2150" spc="50" dirty="0">
                <a:solidFill>
                  <a:srgbClr val="242424"/>
                </a:solidFill>
                <a:latin typeface="+mj-lt"/>
                <a:cs typeface="Times New Roman"/>
              </a:rPr>
              <a:t> </a:t>
            </a:r>
            <a:r>
              <a:rPr lang="es-AR" sz="2150" dirty="0">
                <a:solidFill>
                  <a:srgbClr val="242424"/>
                </a:solidFill>
                <a:latin typeface="+mj-lt"/>
                <a:cs typeface="Times New Roman"/>
              </a:rPr>
              <a:t>mayoría </a:t>
            </a:r>
            <a:r>
              <a:rPr lang="es-AR" sz="2150" spc="45" dirty="0">
                <a:solidFill>
                  <a:srgbClr val="242424"/>
                </a:solidFill>
                <a:latin typeface="+mj-lt"/>
                <a:cs typeface="Times New Roman"/>
              </a:rPr>
              <a:t>declaró</a:t>
            </a:r>
            <a:r>
              <a:rPr lang="es-AR" sz="2150" spc="-40" dirty="0">
                <a:solidFill>
                  <a:srgbClr val="242424"/>
                </a:solidFill>
                <a:latin typeface="+mj-lt"/>
                <a:cs typeface="Times New Roman"/>
              </a:rPr>
              <a:t> </a:t>
            </a:r>
            <a:r>
              <a:rPr lang="es-AR" sz="2150" spc="50" dirty="0">
                <a:solidFill>
                  <a:srgbClr val="383838"/>
                </a:solidFill>
                <a:latin typeface="+mj-lt"/>
                <a:cs typeface="Times New Roman"/>
              </a:rPr>
              <a:t>abstracta</a:t>
            </a:r>
            <a:r>
              <a:rPr lang="es-AR" sz="2150" spc="-204" dirty="0">
                <a:solidFill>
                  <a:srgbClr val="383838"/>
                </a:solidFill>
                <a:latin typeface="+mj-lt"/>
                <a:cs typeface="Times New Roman"/>
              </a:rPr>
              <a:t> </a:t>
            </a:r>
            <a:r>
              <a:rPr lang="es-AR" sz="2150" spc="145" dirty="0">
                <a:solidFill>
                  <a:srgbClr val="131313"/>
                </a:solidFill>
                <a:latin typeface="+mj-lt"/>
                <a:cs typeface="Times New Roman"/>
              </a:rPr>
              <a:t>.</a:t>
            </a:r>
            <a:r>
              <a:rPr lang="es-AR" sz="2150" spc="-325" dirty="0">
                <a:solidFill>
                  <a:srgbClr val="131313"/>
                </a:solidFill>
                <a:latin typeface="+mj-lt"/>
                <a:cs typeface="Times New Roman"/>
              </a:rPr>
              <a:t> </a:t>
            </a:r>
            <a:r>
              <a:rPr lang="es-AR" sz="2150" spc="-20" dirty="0">
                <a:solidFill>
                  <a:srgbClr val="131313"/>
                </a:solidFill>
                <a:latin typeface="+mj-lt"/>
                <a:cs typeface="Times New Roman"/>
              </a:rPr>
              <a:t>D</a:t>
            </a:r>
            <a:r>
              <a:rPr lang="es-AR" sz="2150" spc="40" dirty="0">
                <a:solidFill>
                  <a:srgbClr val="131313"/>
                </a:solidFill>
                <a:latin typeface="+mj-lt"/>
                <a:cs typeface="Times New Roman"/>
              </a:rPr>
              <a:t>i</a:t>
            </a:r>
            <a:r>
              <a:rPr lang="es-AR" sz="2150" spc="70" dirty="0">
                <a:solidFill>
                  <a:srgbClr val="383838"/>
                </a:solidFill>
                <a:latin typeface="+mj-lt"/>
                <a:cs typeface="Times New Roman"/>
              </a:rPr>
              <a:t>siden</a:t>
            </a:r>
            <a:r>
              <a:rPr lang="es-AR" sz="2150" spc="-10" dirty="0">
                <a:solidFill>
                  <a:srgbClr val="383838"/>
                </a:solidFill>
                <a:latin typeface="+mj-lt"/>
                <a:cs typeface="Times New Roman"/>
              </a:rPr>
              <a:t>c</a:t>
            </a:r>
            <a:r>
              <a:rPr lang="es-AR" sz="2150" spc="-5" dirty="0">
                <a:solidFill>
                  <a:srgbClr val="131313"/>
                </a:solidFill>
                <a:latin typeface="+mj-lt"/>
                <a:cs typeface="Times New Roman"/>
              </a:rPr>
              <a:t>i</a:t>
            </a:r>
            <a:r>
              <a:rPr lang="es-AR" sz="2150" dirty="0">
                <a:solidFill>
                  <a:srgbClr val="383838"/>
                </a:solidFill>
                <a:latin typeface="+mj-lt"/>
                <a:cs typeface="Times New Roman"/>
              </a:rPr>
              <a:t>a </a:t>
            </a:r>
            <a:r>
              <a:rPr lang="es-AR" sz="2150" spc="80" dirty="0">
                <a:solidFill>
                  <a:srgbClr val="242424"/>
                </a:solidFill>
                <a:latin typeface="+mj-lt"/>
                <a:cs typeface="Times New Roman"/>
              </a:rPr>
              <a:t>de</a:t>
            </a:r>
            <a:r>
              <a:rPr lang="es-AR" sz="2150" spc="-50" dirty="0">
                <a:solidFill>
                  <a:srgbClr val="242424"/>
                </a:solidFill>
                <a:latin typeface="+mj-lt"/>
                <a:cs typeface="Times New Roman"/>
              </a:rPr>
              <a:t> </a:t>
            </a:r>
            <a:r>
              <a:rPr lang="es-AR" sz="2150" spc="-100" dirty="0">
                <a:solidFill>
                  <a:srgbClr val="242424"/>
                </a:solidFill>
                <a:latin typeface="+mj-lt"/>
                <a:cs typeface="Times New Roman"/>
              </a:rPr>
              <a:t>F</a:t>
            </a:r>
            <a:r>
              <a:rPr lang="es-AR" sz="2150" spc="-165" dirty="0">
                <a:solidFill>
                  <a:srgbClr val="242424"/>
                </a:solidFill>
                <a:latin typeface="+mj-lt"/>
                <a:cs typeface="Times New Roman"/>
              </a:rPr>
              <a:t>a</a:t>
            </a:r>
            <a:r>
              <a:rPr lang="es-AR" sz="2150" spc="90" dirty="0">
                <a:solidFill>
                  <a:srgbClr val="242424"/>
                </a:solidFill>
                <a:latin typeface="+mj-lt"/>
                <a:cs typeface="Times New Roman"/>
              </a:rPr>
              <a:t>yt</a:t>
            </a:r>
            <a:endParaRPr lang="es-AR" sz="2150" dirty="0">
              <a:latin typeface="+mj-lt"/>
              <a:cs typeface="Times New Roman"/>
            </a:endParaRPr>
          </a:p>
          <a:p>
            <a:pPr>
              <a:lnSpc>
                <a:spcPct val="100000"/>
              </a:lnSpc>
            </a:pPr>
            <a:endParaRPr lang="es-AR" sz="2100" dirty="0">
              <a:latin typeface="+mj-lt"/>
              <a:cs typeface="Times New Roman"/>
            </a:endParaRPr>
          </a:p>
          <a:p>
            <a:pPr marL="329565" indent="-227965">
              <a:lnSpc>
                <a:spcPct val="100000"/>
              </a:lnSpc>
              <a:spcBef>
                <a:spcPts val="1245"/>
              </a:spcBef>
              <a:buClr>
                <a:srgbClr val="16CAD4"/>
              </a:buClr>
              <a:buFont typeface="Arial"/>
              <a:buChar char="•"/>
              <a:tabLst>
                <a:tab pos="330200" algn="l"/>
              </a:tabLst>
            </a:pPr>
            <a:r>
              <a:rPr lang="es-AR" sz="2100" b="1" spc="-270" dirty="0">
                <a:solidFill>
                  <a:srgbClr val="131313"/>
                </a:solidFill>
                <a:latin typeface="+mj-lt"/>
                <a:cs typeface="Arial"/>
              </a:rPr>
              <a:t>1</a:t>
            </a:r>
            <a:r>
              <a:rPr lang="es-AR" sz="2100" b="1" spc="30" dirty="0">
                <a:solidFill>
                  <a:srgbClr val="131313"/>
                </a:solidFill>
                <a:latin typeface="+mj-lt"/>
                <a:cs typeface="Arial"/>
              </a:rPr>
              <a:t>9</a:t>
            </a:r>
            <a:r>
              <a:rPr lang="es-AR" sz="2100" b="1" spc="140" dirty="0">
                <a:solidFill>
                  <a:srgbClr val="131313"/>
                </a:solidFill>
                <a:latin typeface="+mj-lt"/>
                <a:cs typeface="Arial"/>
              </a:rPr>
              <a:t>99:</a:t>
            </a:r>
            <a:r>
              <a:rPr lang="es-AR" sz="2100" b="1" spc="-145" dirty="0">
                <a:solidFill>
                  <a:srgbClr val="131313"/>
                </a:solidFill>
                <a:latin typeface="+mj-lt"/>
                <a:cs typeface="Arial"/>
              </a:rPr>
              <a:t> </a:t>
            </a:r>
            <a:r>
              <a:rPr lang="es-AR" sz="2300" b="1" spc="-85" dirty="0">
                <a:solidFill>
                  <a:srgbClr val="131313"/>
                </a:solidFill>
                <a:latin typeface="+mj-lt"/>
                <a:cs typeface="Times New Roman"/>
              </a:rPr>
              <a:t>C</a:t>
            </a:r>
            <a:r>
              <a:rPr lang="es-AR" sz="2300" b="1" spc="-135" dirty="0">
                <a:solidFill>
                  <a:srgbClr val="131313"/>
                </a:solidFill>
                <a:latin typeface="+mj-lt"/>
                <a:cs typeface="Times New Roman"/>
              </a:rPr>
              <a:t>a</a:t>
            </a:r>
            <a:r>
              <a:rPr lang="es-AR" sz="2300" b="1" spc="114" dirty="0">
                <a:solidFill>
                  <a:srgbClr val="131313"/>
                </a:solidFill>
                <a:latin typeface="+mj-lt"/>
                <a:cs typeface="Times New Roman"/>
              </a:rPr>
              <a:t>rl</a:t>
            </a:r>
            <a:r>
              <a:rPr lang="es-AR" sz="2300" b="1" spc="40" dirty="0">
                <a:solidFill>
                  <a:srgbClr val="131313"/>
                </a:solidFill>
                <a:latin typeface="+mj-lt"/>
                <a:cs typeface="Times New Roman"/>
              </a:rPr>
              <a:t>o</a:t>
            </a:r>
            <a:r>
              <a:rPr lang="es-AR" sz="2300" b="1" spc="330" dirty="0">
                <a:solidFill>
                  <a:srgbClr val="131313"/>
                </a:solidFill>
                <a:latin typeface="+mj-lt"/>
                <a:cs typeface="Times New Roman"/>
              </a:rPr>
              <a:t>s</a:t>
            </a:r>
            <a:r>
              <a:rPr lang="es-AR" sz="2300" b="1" spc="-105" dirty="0">
                <a:solidFill>
                  <a:srgbClr val="131313"/>
                </a:solidFill>
                <a:latin typeface="+mj-lt"/>
                <a:cs typeface="Times New Roman"/>
              </a:rPr>
              <a:t> </a:t>
            </a:r>
            <a:r>
              <a:rPr lang="es-AR" sz="2300" b="1" spc="-320" dirty="0">
                <a:solidFill>
                  <a:srgbClr val="242424"/>
                </a:solidFill>
                <a:latin typeface="+mj-lt"/>
                <a:cs typeface="Times New Roman"/>
              </a:rPr>
              <a:t>F</a:t>
            </a:r>
            <a:r>
              <a:rPr lang="es-AR" sz="2300" b="1" spc="-55" dirty="0">
                <a:solidFill>
                  <a:srgbClr val="242424"/>
                </a:solidFill>
                <a:latin typeface="+mj-lt"/>
                <a:cs typeface="Times New Roman"/>
              </a:rPr>
              <a:t>a</a:t>
            </a:r>
            <a:r>
              <a:rPr lang="es-AR" sz="2300" b="1" spc="95" dirty="0">
                <a:solidFill>
                  <a:srgbClr val="242424"/>
                </a:solidFill>
                <a:latin typeface="+mj-lt"/>
                <a:cs typeface="Times New Roman"/>
              </a:rPr>
              <a:t>yt</a:t>
            </a:r>
            <a:r>
              <a:rPr lang="es-AR" sz="2300" b="1" spc="-85" dirty="0">
                <a:solidFill>
                  <a:srgbClr val="242424"/>
                </a:solidFill>
                <a:latin typeface="+mj-lt"/>
                <a:cs typeface="Times New Roman"/>
              </a:rPr>
              <a:t> </a:t>
            </a:r>
            <a:r>
              <a:rPr lang="es-AR" sz="2300" b="1" spc="210" dirty="0">
                <a:solidFill>
                  <a:srgbClr val="242424"/>
                </a:solidFill>
                <a:latin typeface="+mj-lt"/>
                <a:cs typeface="Times New Roman"/>
              </a:rPr>
              <a:t>s/</a:t>
            </a:r>
            <a:r>
              <a:rPr lang="es-AR" sz="2300" b="1" spc="-55" dirty="0">
                <a:solidFill>
                  <a:srgbClr val="242424"/>
                </a:solidFill>
                <a:latin typeface="+mj-lt"/>
                <a:cs typeface="Times New Roman"/>
              </a:rPr>
              <a:t> </a:t>
            </a:r>
            <a:r>
              <a:rPr lang="es-AR" sz="2300" b="1" spc="45" dirty="0">
                <a:solidFill>
                  <a:srgbClr val="131313"/>
                </a:solidFill>
                <a:latin typeface="+mj-lt"/>
                <a:cs typeface="Times New Roman"/>
              </a:rPr>
              <a:t>a</a:t>
            </a:r>
            <a:r>
              <a:rPr lang="es-AR" sz="2300" b="1" spc="130" dirty="0">
                <a:solidFill>
                  <a:srgbClr val="131313"/>
                </a:solidFill>
                <a:latin typeface="+mj-lt"/>
                <a:cs typeface="Times New Roman"/>
              </a:rPr>
              <a:t>cció</a:t>
            </a:r>
            <a:r>
              <a:rPr lang="es-AR" sz="2300" b="1" spc="280" dirty="0">
                <a:solidFill>
                  <a:srgbClr val="131313"/>
                </a:solidFill>
                <a:latin typeface="+mj-lt"/>
                <a:cs typeface="Times New Roman"/>
              </a:rPr>
              <a:t>n</a:t>
            </a:r>
            <a:r>
              <a:rPr lang="es-AR" sz="2300" b="1" spc="-240" dirty="0">
                <a:solidFill>
                  <a:srgbClr val="131313"/>
                </a:solidFill>
                <a:latin typeface="+mj-lt"/>
                <a:cs typeface="Times New Roman"/>
              </a:rPr>
              <a:t> </a:t>
            </a:r>
            <a:r>
              <a:rPr lang="es-AR" sz="2300" b="1" spc="135" dirty="0">
                <a:solidFill>
                  <a:srgbClr val="131313"/>
                </a:solidFill>
                <a:latin typeface="+mj-lt"/>
                <a:cs typeface="Times New Roman"/>
              </a:rPr>
              <a:t>decl</a:t>
            </a:r>
            <a:r>
              <a:rPr lang="es-AR" sz="2300" b="1" spc="90" dirty="0">
                <a:solidFill>
                  <a:srgbClr val="131313"/>
                </a:solidFill>
                <a:latin typeface="+mj-lt"/>
                <a:cs typeface="Times New Roman"/>
              </a:rPr>
              <a:t>a</a:t>
            </a:r>
            <a:r>
              <a:rPr lang="es-AR" sz="2300" b="1" spc="-35" dirty="0">
                <a:solidFill>
                  <a:srgbClr val="131313"/>
                </a:solidFill>
                <a:latin typeface="+mj-lt"/>
                <a:cs typeface="Times New Roman"/>
              </a:rPr>
              <a:t>r</a:t>
            </a:r>
            <a:r>
              <a:rPr lang="es-AR" sz="2300" b="1" spc="120" dirty="0">
                <a:solidFill>
                  <a:srgbClr val="131313"/>
                </a:solidFill>
                <a:latin typeface="+mj-lt"/>
                <a:cs typeface="Times New Roman"/>
              </a:rPr>
              <a:t>at</a:t>
            </a:r>
            <a:r>
              <a:rPr lang="es-AR" sz="2300" b="1" spc="-114" dirty="0">
                <a:solidFill>
                  <a:srgbClr val="131313"/>
                </a:solidFill>
                <a:latin typeface="+mj-lt"/>
                <a:cs typeface="Times New Roman"/>
              </a:rPr>
              <a:t>i</a:t>
            </a:r>
            <a:r>
              <a:rPr lang="es-AR" sz="2300" b="1" spc="145" dirty="0">
                <a:solidFill>
                  <a:srgbClr val="131313"/>
                </a:solidFill>
                <a:latin typeface="+mj-lt"/>
                <a:cs typeface="Times New Roman"/>
              </a:rPr>
              <a:t>v</a:t>
            </a:r>
            <a:r>
              <a:rPr lang="es-AR" sz="2300" b="1" spc="195" dirty="0">
                <a:solidFill>
                  <a:srgbClr val="131313"/>
                </a:solidFill>
                <a:latin typeface="+mj-lt"/>
                <a:cs typeface="Times New Roman"/>
              </a:rPr>
              <a:t>a</a:t>
            </a:r>
            <a:r>
              <a:rPr lang="es-AR" sz="2300" b="1" spc="-125" dirty="0">
                <a:solidFill>
                  <a:srgbClr val="131313"/>
                </a:solidFill>
                <a:latin typeface="+mj-lt"/>
                <a:cs typeface="Times New Roman"/>
              </a:rPr>
              <a:t> </a:t>
            </a:r>
            <a:r>
              <a:rPr lang="es-AR" sz="2300" b="1" spc="125" dirty="0">
                <a:solidFill>
                  <a:srgbClr val="242424"/>
                </a:solidFill>
                <a:latin typeface="+mj-lt"/>
                <a:cs typeface="Times New Roman"/>
              </a:rPr>
              <a:t>(</a:t>
            </a:r>
            <a:r>
              <a:rPr lang="es-AR" sz="2300" b="1" spc="-320" dirty="0">
                <a:solidFill>
                  <a:srgbClr val="242424"/>
                </a:solidFill>
                <a:latin typeface="+mj-lt"/>
                <a:cs typeface="Times New Roman"/>
              </a:rPr>
              <a:t>F</a:t>
            </a:r>
            <a:r>
              <a:rPr lang="es-AR" sz="2300" b="1" spc="25" dirty="0">
                <a:solidFill>
                  <a:srgbClr val="050505"/>
                </a:solidFill>
                <a:latin typeface="+mj-lt"/>
                <a:cs typeface="Times New Roman"/>
              </a:rPr>
              <a:t>.</a:t>
            </a:r>
            <a:r>
              <a:rPr lang="es-AR" sz="2300" b="1" spc="-80" dirty="0">
                <a:solidFill>
                  <a:srgbClr val="050505"/>
                </a:solidFill>
                <a:latin typeface="+mj-lt"/>
                <a:cs typeface="Times New Roman"/>
              </a:rPr>
              <a:t> </a:t>
            </a:r>
            <a:r>
              <a:rPr lang="es-AR" sz="2100" b="1" spc="-70" dirty="0">
                <a:solidFill>
                  <a:srgbClr val="242424"/>
                </a:solidFill>
                <a:latin typeface="+mj-lt"/>
                <a:cs typeface="Arial"/>
              </a:rPr>
              <a:t>322</a:t>
            </a:r>
            <a:r>
              <a:rPr lang="es-AR" sz="2100" b="1" spc="-380" dirty="0">
                <a:solidFill>
                  <a:srgbClr val="242424"/>
                </a:solidFill>
                <a:latin typeface="+mj-lt"/>
                <a:cs typeface="Arial"/>
              </a:rPr>
              <a:t> </a:t>
            </a:r>
            <a:r>
              <a:rPr lang="es-AR" sz="2100" b="1" spc="-204" dirty="0">
                <a:solidFill>
                  <a:srgbClr val="050505"/>
                </a:solidFill>
                <a:latin typeface="+mj-lt"/>
                <a:cs typeface="Arial"/>
              </a:rPr>
              <a:t>:</a:t>
            </a:r>
            <a:r>
              <a:rPr lang="es-AR" sz="2100" b="1" spc="-370" dirty="0">
                <a:solidFill>
                  <a:srgbClr val="050505"/>
                </a:solidFill>
                <a:latin typeface="+mj-lt"/>
                <a:cs typeface="Arial"/>
              </a:rPr>
              <a:t>1</a:t>
            </a:r>
            <a:r>
              <a:rPr lang="es-AR" sz="2100" b="1" spc="130" dirty="0">
                <a:solidFill>
                  <a:srgbClr val="050505"/>
                </a:solidFill>
                <a:latin typeface="+mj-lt"/>
                <a:cs typeface="Arial"/>
              </a:rPr>
              <a:t>6</a:t>
            </a:r>
            <a:r>
              <a:rPr lang="es-AR" sz="2100" b="1" spc="-370" dirty="0">
                <a:solidFill>
                  <a:srgbClr val="050505"/>
                </a:solidFill>
                <a:latin typeface="+mj-lt"/>
                <a:cs typeface="Arial"/>
              </a:rPr>
              <a:t>1</a:t>
            </a:r>
            <a:r>
              <a:rPr lang="es-AR" sz="2100" b="1" spc="165" dirty="0">
                <a:solidFill>
                  <a:srgbClr val="242424"/>
                </a:solidFill>
                <a:latin typeface="+mj-lt"/>
                <a:cs typeface="Arial"/>
              </a:rPr>
              <a:t>6)</a:t>
            </a:r>
            <a:endParaRPr lang="es-AR" sz="2100" dirty="0">
              <a:latin typeface="+mj-lt"/>
              <a:cs typeface="Arial"/>
            </a:endParaRPr>
          </a:p>
          <a:p>
            <a:pPr marL="659765" marR="661670" lvl="1" indent="-203200">
              <a:lnSpc>
                <a:spcPts val="2500"/>
              </a:lnSpc>
              <a:spcBef>
                <a:spcPts val="635"/>
              </a:spcBef>
              <a:buClr>
                <a:srgbClr val="1569B8"/>
              </a:buClr>
              <a:buFont typeface="Times New Roman"/>
              <a:buChar char="•"/>
              <a:tabLst>
                <a:tab pos="673100" algn="l"/>
              </a:tabLst>
            </a:pPr>
            <a:r>
              <a:rPr lang="es-AR" sz="2150" spc="-55" dirty="0">
                <a:solidFill>
                  <a:srgbClr val="383838"/>
                </a:solidFill>
                <a:latin typeface="+mj-lt"/>
                <a:cs typeface="Times New Roman"/>
              </a:rPr>
              <a:t>N</a:t>
            </a:r>
            <a:r>
              <a:rPr lang="es-AR" sz="2150" spc="120" dirty="0">
                <a:solidFill>
                  <a:srgbClr val="383838"/>
                </a:solidFill>
                <a:latin typeface="+mj-lt"/>
                <a:cs typeface="Times New Roman"/>
              </a:rPr>
              <a:t>u</a:t>
            </a:r>
            <a:r>
              <a:rPr lang="es-AR" sz="2150" spc="5" dirty="0">
                <a:solidFill>
                  <a:srgbClr val="131313"/>
                </a:solidFill>
                <a:latin typeface="+mj-lt"/>
                <a:cs typeface="Times New Roman"/>
              </a:rPr>
              <a:t>li</a:t>
            </a:r>
            <a:r>
              <a:rPr lang="es-AR" sz="2150" spc="95" dirty="0">
                <a:solidFill>
                  <a:srgbClr val="131313"/>
                </a:solidFill>
                <a:latin typeface="+mj-lt"/>
                <a:cs typeface="Times New Roman"/>
              </a:rPr>
              <a:t>d</a:t>
            </a:r>
            <a:r>
              <a:rPr lang="es-AR" sz="2150" spc="40" dirty="0">
                <a:solidFill>
                  <a:srgbClr val="383838"/>
                </a:solidFill>
                <a:latin typeface="+mj-lt"/>
                <a:cs typeface="Times New Roman"/>
              </a:rPr>
              <a:t>ad</a:t>
            </a:r>
            <a:r>
              <a:rPr lang="es-AR" sz="2150" spc="30" dirty="0">
                <a:solidFill>
                  <a:srgbClr val="383838"/>
                </a:solidFill>
                <a:latin typeface="+mj-lt"/>
                <a:cs typeface="Times New Roman"/>
              </a:rPr>
              <a:t> </a:t>
            </a:r>
            <a:r>
              <a:rPr lang="es-AR" sz="2150" spc="40" dirty="0">
                <a:solidFill>
                  <a:srgbClr val="242424"/>
                </a:solidFill>
                <a:latin typeface="+mj-lt"/>
                <a:cs typeface="Times New Roman"/>
              </a:rPr>
              <a:t>del</a:t>
            </a:r>
            <a:r>
              <a:rPr lang="es-AR" sz="2150" spc="-20" dirty="0">
                <a:solidFill>
                  <a:srgbClr val="242424"/>
                </a:solidFill>
                <a:latin typeface="+mj-lt"/>
                <a:cs typeface="Times New Roman"/>
              </a:rPr>
              <a:t> </a:t>
            </a:r>
            <a:r>
              <a:rPr lang="es-AR" sz="2150" spc="50" dirty="0">
                <a:solidFill>
                  <a:srgbClr val="383838"/>
                </a:solidFill>
                <a:latin typeface="+mj-lt"/>
                <a:cs typeface="Times New Roman"/>
              </a:rPr>
              <a:t>artíc</a:t>
            </a:r>
            <a:r>
              <a:rPr lang="es-AR" sz="2150" spc="195" dirty="0">
                <a:solidFill>
                  <a:srgbClr val="383838"/>
                </a:solidFill>
                <a:latin typeface="+mj-lt"/>
                <a:cs typeface="Times New Roman"/>
              </a:rPr>
              <a:t>u</a:t>
            </a:r>
            <a:r>
              <a:rPr lang="es-AR" sz="2150" spc="65" dirty="0">
                <a:solidFill>
                  <a:srgbClr val="131313"/>
                </a:solidFill>
                <a:latin typeface="+mj-lt"/>
                <a:cs typeface="Times New Roman"/>
              </a:rPr>
              <a:t>lo</a:t>
            </a:r>
            <a:r>
              <a:rPr lang="es-AR" sz="2150" spc="-160" dirty="0">
                <a:solidFill>
                  <a:srgbClr val="131313"/>
                </a:solidFill>
                <a:latin typeface="+mj-lt"/>
                <a:cs typeface="Times New Roman"/>
              </a:rPr>
              <a:t> </a:t>
            </a:r>
            <a:r>
              <a:rPr lang="es-AR" sz="2150" spc="120" dirty="0">
                <a:solidFill>
                  <a:srgbClr val="242424"/>
                </a:solidFill>
                <a:latin typeface="+mj-lt"/>
                <a:cs typeface="Times New Roman"/>
              </a:rPr>
              <a:t>9</a:t>
            </a:r>
            <a:r>
              <a:rPr lang="es-AR" sz="2150" spc="225" dirty="0">
                <a:solidFill>
                  <a:srgbClr val="242424"/>
                </a:solidFill>
                <a:latin typeface="+mj-lt"/>
                <a:cs typeface="Times New Roman"/>
              </a:rPr>
              <a:t>9</a:t>
            </a:r>
            <a:r>
              <a:rPr lang="es-AR" sz="2150" spc="-140" dirty="0">
                <a:solidFill>
                  <a:srgbClr val="242424"/>
                </a:solidFill>
                <a:latin typeface="+mj-lt"/>
                <a:cs typeface="Times New Roman"/>
              </a:rPr>
              <a:t> </a:t>
            </a:r>
            <a:r>
              <a:rPr lang="es-AR" sz="2150" spc="40" dirty="0" err="1">
                <a:solidFill>
                  <a:srgbClr val="131313"/>
                </a:solidFill>
                <a:latin typeface="+mj-lt"/>
                <a:cs typeface="Times New Roman"/>
              </a:rPr>
              <a:t>inc</a:t>
            </a:r>
            <a:r>
              <a:rPr lang="es-AR" sz="2150" spc="-20" dirty="0">
                <a:solidFill>
                  <a:srgbClr val="131313"/>
                </a:solidFill>
                <a:latin typeface="+mj-lt"/>
                <a:cs typeface="Times New Roman"/>
              </a:rPr>
              <a:t> </a:t>
            </a:r>
            <a:r>
              <a:rPr lang="es-AR" sz="2150" spc="20" dirty="0">
                <a:solidFill>
                  <a:srgbClr val="383838"/>
                </a:solidFill>
                <a:latin typeface="+mj-lt"/>
                <a:cs typeface="Times New Roman"/>
              </a:rPr>
              <a:t>4</a:t>
            </a:r>
            <a:r>
              <a:rPr lang="es-AR" sz="2150" spc="85" dirty="0">
                <a:solidFill>
                  <a:srgbClr val="525252"/>
                </a:solidFill>
                <a:latin typeface="+mj-lt"/>
                <a:cs typeface="Times New Roman"/>
              </a:rPr>
              <a:t>º</a:t>
            </a:r>
            <a:r>
              <a:rPr lang="es-AR" sz="2150" spc="-95" dirty="0">
                <a:solidFill>
                  <a:srgbClr val="525252"/>
                </a:solidFill>
                <a:latin typeface="+mj-lt"/>
                <a:cs typeface="Times New Roman"/>
              </a:rPr>
              <a:t> </a:t>
            </a:r>
            <a:r>
              <a:rPr lang="es-AR" sz="2150" dirty="0" err="1">
                <a:solidFill>
                  <a:srgbClr val="242424"/>
                </a:solidFill>
                <a:latin typeface="+mj-lt"/>
                <a:cs typeface="Times New Roman"/>
              </a:rPr>
              <a:t>p</a:t>
            </a:r>
            <a:r>
              <a:rPr lang="es-AR" sz="2150" spc="250" dirty="0" err="1">
                <a:solidFill>
                  <a:srgbClr val="242424"/>
                </a:solidFill>
                <a:latin typeface="+mj-lt"/>
                <a:cs typeface="Times New Roman"/>
              </a:rPr>
              <a:t>a</a:t>
            </a:r>
            <a:r>
              <a:rPr lang="es-AR" sz="2150" spc="20" dirty="0" err="1">
                <a:solidFill>
                  <a:srgbClr val="242424"/>
                </a:solidFill>
                <a:latin typeface="+mj-lt"/>
                <a:cs typeface="Times New Roman"/>
              </a:rPr>
              <a:t>r</a:t>
            </a:r>
            <a:r>
              <a:rPr lang="es-AR" sz="2150" spc="45" dirty="0" err="1">
                <a:solidFill>
                  <a:srgbClr val="242424"/>
                </a:solidFill>
                <a:latin typeface="+mj-lt"/>
                <a:cs typeface="Times New Roman"/>
              </a:rPr>
              <a:t>r</a:t>
            </a:r>
            <a:r>
              <a:rPr lang="es-AR" sz="2150" spc="145" dirty="0">
                <a:solidFill>
                  <a:srgbClr val="242424"/>
                </a:solidFill>
                <a:latin typeface="+mj-lt"/>
                <a:cs typeface="Times New Roman"/>
              </a:rPr>
              <a:t>.</a:t>
            </a:r>
            <a:r>
              <a:rPr lang="es-AR" sz="2150" spc="-325" dirty="0">
                <a:solidFill>
                  <a:srgbClr val="242424"/>
                </a:solidFill>
                <a:latin typeface="+mj-lt"/>
                <a:cs typeface="Times New Roman"/>
              </a:rPr>
              <a:t> </a:t>
            </a:r>
            <a:r>
              <a:rPr lang="es-AR" sz="2150" spc="-80" dirty="0">
                <a:solidFill>
                  <a:srgbClr val="383838"/>
                </a:solidFill>
                <a:latin typeface="+mj-lt"/>
                <a:cs typeface="Times New Roman"/>
              </a:rPr>
              <a:t>3</a:t>
            </a:r>
            <a:r>
              <a:rPr lang="es-AR" sz="2150" spc="85" dirty="0">
                <a:solidFill>
                  <a:srgbClr val="525252"/>
                </a:solidFill>
                <a:latin typeface="+mj-lt"/>
                <a:cs typeface="Times New Roman"/>
              </a:rPr>
              <a:t>º</a:t>
            </a:r>
            <a:r>
              <a:rPr lang="es-AR" sz="2150" spc="5" dirty="0">
                <a:solidFill>
                  <a:srgbClr val="525252"/>
                </a:solidFill>
                <a:latin typeface="+mj-lt"/>
                <a:cs typeface="Times New Roman"/>
              </a:rPr>
              <a:t> </a:t>
            </a:r>
            <a:r>
              <a:rPr lang="es-AR" sz="2150" spc="45" dirty="0">
                <a:solidFill>
                  <a:srgbClr val="242424"/>
                </a:solidFill>
                <a:latin typeface="+mj-lt"/>
                <a:cs typeface="Times New Roman"/>
              </a:rPr>
              <a:t>por</a:t>
            </a:r>
            <a:r>
              <a:rPr lang="es-AR" sz="2150" spc="-150" dirty="0">
                <a:solidFill>
                  <a:srgbClr val="242424"/>
                </a:solidFill>
                <a:latin typeface="+mj-lt"/>
                <a:cs typeface="Times New Roman"/>
              </a:rPr>
              <a:t> </a:t>
            </a:r>
            <a:r>
              <a:rPr lang="es-AR" sz="2150" spc="20" dirty="0">
                <a:solidFill>
                  <a:srgbClr val="383838"/>
                </a:solidFill>
                <a:latin typeface="+mj-lt"/>
                <a:cs typeface="Times New Roman"/>
              </a:rPr>
              <a:t>v</a:t>
            </a:r>
            <a:r>
              <a:rPr lang="es-AR" sz="2150" spc="-5" dirty="0">
                <a:solidFill>
                  <a:srgbClr val="131313"/>
                </a:solidFill>
                <a:latin typeface="+mj-lt"/>
                <a:cs typeface="Times New Roman"/>
              </a:rPr>
              <a:t>i</a:t>
            </a:r>
            <a:r>
              <a:rPr lang="es-AR" sz="2150" spc="35" dirty="0">
                <a:solidFill>
                  <a:srgbClr val="383838"/>
                </a:solidFill>
                <a:latin typeface="+mj-lt"/>
                <a:cs typeface="Times New Roman"/>
              </a:rPr>
              <a:t>c</a:t>
            </a:r>
            <a:r>
              <a:rPr lang="es-AR" sz="2150" spc="45" dirty="0">
                <a:solidFill>
                  <a:srgbClr val="131313"/>
                </a:solidFill>
                <a:latin typeface="+mj-lt"/>
                <a:cs typeface="Times New Roman"/>
              </a:rPr>
              <a:t>i</a:t>
            </a:r>
            <a:r>
              <a:rPr lang="es-AR" sz="2150" spc="60" dirty="0">
                <a:solidFill>
                  <a:srgbClr val="131313"/>
                </a:solidFill>
                <a:latin typeface="+mj-lt"/>
                <a:cs typeface="Times New Roman"/>
              </a:rPr>
              <a:t>o</a:t>
            </a:r>
            <a:r>
              <a:rPr lang="es-AR" sz="2150" spc="165" dirty="0">
                <a:solidFill>
                  <a:srgbClr val="383838"/>
                </a:solidFill>
                <a:latin typeface="+mj-lt"/>
                <a:cs typeface="Times New Roman"/>
              </a:rPr>
              <a:t>s</a:t>
            </a:r>
            <a:r>
              <a:rPr lang="es-AR" sz="2150" spc="-245" dirty="0">
                <a:solidFill>
                  <a:srgbClr val="383838"/>
                </a:solidFill>
                <a:latin typeface="+mj-lt"/>
                <a:cs typeface="Times New Roman"/>
              </a:rPr>
              <a:t> </a:t>
            </a:r>
            <a:r>
              <a:rPr lang="es-AR" sz="2150" spc="80" dirty="0">
                <a:solidFill>
                  <a:srgbClr val="131313"/>
                </a:solidFill>
                <a:latin typeface="+mj-lt"/>
                <a:cs typeface="Times New Roman"/>
              </a:rPr>
              <a:t>de</a:t>
            </a:r>
            <a:r>
              <a:rPr lang="es-AR" sz="2150" spc="40" dirty="0">
                <a:solidFill>
                  <a:srgbClr val="131313"/>
                </a:solidFill>
                <a:latin typeface="+mj-lt"/>
                <a:cs typeface="Times New Roman"/>
              </a:rPr>
              <a:t> </a:t>
            </a:r>
            <a:r>
              <a:rPr lang="es-AR" sz="2150" spc="80" dirty="0">
                <a:solidFill>
                  <a:srgbClr val="242424"/>
                </a:solidFill>
                <a:latin typeface="+mj-lt"/>
                <a:cs typeface="Times New Roman"/>
              </a:rPr>
              <a:t>pr</a:t>
            </a:r>
            <a:r>
              <a:rPr lang="es-AR" sz="2150" spc="70" dirty="0">
                <a:solidFill>
                  <a:srgbClr val="242424"/>
                </a:solidFill>
                <a:latin typeface="+mj-lt"/>
                <a:cs typeface="Times New Roman"/>
              </a:rPr>
              <a:t>o</a:t>
            </a:r>
            <a:r>
              <a:rPr lang="es-AR" sz="2150" spc="65" dirty="0">
                <a:solidFill>
                  <a:srgbClr val="242424"/>
                </a:solidFill>
                <a:latin typeface="+mj-lt"/>
                <a:cs typeface="Times New Roman"/>
              </a:rPr>
              <a:t>cedimiento</a:t>
            </a:r>
            <a:r>
              <a:rPr lang="es-AR" sz="2150" spc="-145" dirty="0">
                <a:solidFill>
                  <a:srgbClr val="242424"/>
                </a:solidFill>
                <a:latin typeface="+mj-lt"/>
                <a:cs typeface="Times New Roman"/>
              </a:rPr>
              <a:t> </a:t>
            </a:r>
            <a:r>
              <a:rPr lang="es-AR" sz="2150" spc="30" dirty="0">
                <a:solidFill>
                  <a:srgbClr val="383838"/>
                </a:solidFill>
                <a:latin typeface="+mj-lt"/>
                <a:cs typeface="Times New Roman"/>
              </a:rPr>
              <a:t>y</a:t>
            </a:r>
            <a:r>
              <a:rPr lang="es-AR" sz="2150" spc="-145" dirty="0">
                <a:solidFill>
                  <a:srgbClr val="383838"/>
                </a:solidFill>
                <a:latin typeface="+mj-lt"/>
                <a:cs typeface="Times New Roman"/>
              </a:rPr>
              <a:t> </a:t>
            </a:r>
            <a:r>
              <a:rPr lang="es-AR" sz="2150" spc="80" dirty="0">
                <a:solidFill>
                  <a:srgbClr val="242424"/>
                </a:solidFill>
                <a:latin typeface="+mj-lt"/>
                <a:cs typeface="Times New Roman"/>
              </a:rPr>
              <a:t>de</a:t>
            </a:r>
            <a:r>
              <a:rPr lang="es-AR" sz="2150" spc="-50" dirty="0">
                <a:solidFill>
                  <a:srgbClr val="242424"/>
                </a:solidFill>
                <a:latin typeface="+mj-lt"/>
                <a:cs typeface="Times New Roman"/>
              </a:rPr>
              <a:t> </a:t>
            </a:r>
            <a:r>
              <a:rPr lang="es-AR" sz="2150" spc="35" dirty="0" err="1">
                <a:solidFill>
                  <a:srgbClr val="242424"/>
                </a:solidFill>
                <a:latin typeface="+mj-lt"/>
                <a:cs typeface="Times New Roman"/>
              </a:rPr>
              <a:t>fond</a:t>
            </a:r>
            <a:r>
              <a:rPr lang="es-AR" sz="2150" spc="-340" dirty="0">
                <a:solidFill>
                  <a:srgbClr val="242424"/>
                </a:solidFill>
                <a:latin typeface="+mj-lt"/>
                <a:cs typeface="Times New Roman"/>
              </a:rPr>
              <a:t> </a:t>
            </a:r>
            <a:r>
              <a:rPr lang="es-AR" sz="2150" spc="20" dirty="0">
                <a:solidFill>
                  <a:srgbClr val="242424"/>
                </a:solidFill>
                <a:latin typeface="+mj-lt"/>
                <a:cs typeface="Times New Roman"/>
              </a:rPr>
              <a:t>o</a:t>
            </a:r>
            <a:r>
              <a:rPr lang="es-AR" sz="2150" spc="145" dirty="0">
                <a:solidFill>
                  <a:srgbClr val="242424"/>
                </a:solidFill>
                <a:latin typeface="+mj-lt"/>
                <a:cs typeface="Times New Roman"/>
              </a:rPr>
              <a:t>.</a:t>
            </a:r>
            <a:endParaRPr lang="es-AR" sz="2150" dirty="0">
              <a:latin typeface="+mj-lt"/>
              <a:cs typeface="Times New Roman"/>
            </a:endParaRPr>
          </a:p>
          <a:p>
            <a:pPr marL="659765" lvl="1" indent="-203200">
              <a:lnSpc>
                <a:spcPct val="100000"/>
              </a:lnSpc>
              <a:spcBef>
                <a:spcPts val="445"/>
              </a:spcBef>
              <a:buClr>
                <a:srgbClr val="1569B8"/>
              </a:buClr>
              <a:buFont typeface="Times New Roman"/>
              <a:buChar char="•"/>
              <a:tabLst>
                <a:tab pos="660400" algn="l"/>
              </a:tabLst>
            </a:pPr>
            <a:r>
              <a:rPr lang="es-AR" sz="2150" spc="-50" dirty="0">
                <a:solidFill>
                  <a:srgbClr val="383838"/>
                </a:solidFill>
                <a:latin typeface="+mj-lt"/>
                <a:cs typeface="Times New Roman"/>
              </a:rPr>
              <a:t>C</a:t>
            </a:r>
            <a:r>
              <a:rPr lang="es-AR" sz="2150" spc="-200" dirty="0">
                <a:solidFill>
                  <a:srgbClr val="383838"/>
                </a:solidFill>
                <a:latin typeface="+mj-lt"/>
                <a:cs typeface="Times New Roman"/>
              </a:rPr>
              <a:t>S</a:t>
            </a:r>
            <a:r>
              <a:rPr lang="es-AR" sz="2150" spc="-45" dirty="0">
                <a:solidFill>
                  <a:srgbClr val="383838"/>
                </a:solidFill>
                <a:latin typeface="+mj-lt"/>
                <a:cs typeface="Times New Roman"/>
              </a:rPr>
              <a:t>J</a:t>
            </a:r>
            <a:r>
              <a:rPr lang="es-AR" sz="2150" spc="-190" dirty="0">
                <a:solidFill>
                  <a:srgbClr val="383838"/>
                </a:solidFill>
                <a:latin typeface="+mj-lt"/>
                <a:cs typeface="Times New Roman"/>
              </a:rPr>
              <a:t>N</a:t>
            </a:r>
            <a:r>
              <a:rPr lang="es-AR" sz="2150" spc="-305" dirty="0">
                <a:solidFill>
                  <a:srgbClr val="383838"/>
                </a:solidFill>
                <a:latin typeface="+mj-lt"/>
                <a:cs typeface="Times New Roman"/>
              </a:rPr>
              <a:t> </a:t>
            </a:r>
            <a:r>
              <a:rPr lang="es-AR" sz="2150" spc="145" dirty="0">
                <a:solidFill>
                  <a:srgbClr val="131313"/>
                </a:solidFill>
                <a:latin typeface="+mj-lt"/>
                <a:cs typeface="Times New Roman"/>
              </a:rPr>
              <a:t>:</a:t>
            </a:r>
            <a:r>
              <a:rPr lang="es-AR" sz="2150" spc="-290" dirty="0">
                <a:solidFill>
                  <a:srgbClr val="131313"/>
                </a:solidFill>
                <a:latin typeface="+mj-lt"/>
                <a:cs typeface="Times New Roman"/>
              </a:rPr>
              <a:t> </a:t>
            </a:r>
            <a:r>
              <a:rPr lang="es-AR" sz="2150" spc="45" dirty="0">
                <a:solidFill>
                  <a:srgbClr val="242424"/>
                </a:solidFill>
                <a:latin typeface="+mj-lt"/>
                <a:cs typeface="Times New Roman"/>
              </a:rPr>
              <a:t>por</a:t>
            </a:r>
            <a:r>
              <a:rPr lang="es-AR" sz="2150" spc="50" dirty="0">
                <a:solidFill>
                  <a:srgbClr val="242424"/>
                </a:solidFill>
                <a:latin typeface="+mj-lt"/>
                <a:cs typeface="Times New Roman"/>
              </a:rPr>
              <a:t> </a:t>
            </a:r>
            <a:r>
              <a:rPr lang="es-AR" sz="2150" dirty="0">
                <a:solidFill>
                  <a:srgbClr val="242424"/>
                </a:solidFill>
                <a:latin typeface="+mj-lt"/>
                <a:cs typeface="Times New Roman"/>
              </a:rPr>
              <a:t>mayoría</a:t>
            </a:r>
            <a:r>
              <a:rPr lang="es-AR" sz="2150" spc="150" dirty="0">
                <a:solidFill>
                  <a:srgbClr val="242424"/>
                </a:solidFill>
                <a:latin typeface="+mj-lt"/>
                <a:cs typeface="Times New Roman"/>
              </a:rPr>
              <a:t> </a:t>
            </a:r>
            <a:r>
              <a:rPr lang="es-AR" sz="2150" spc="85" dirty="0">
                <a:solidFill>
                  <a:srgbClr val="131313"/>
                </a:solidFill>
                <a:latin typeface="+mj-lt"/>
                <a:cs typeface="Times New Roman"/>
              </a:rPr>
              <a:t>d</a:t>
            </a:r>
            <a:r>
              <a:rPr lang="es-AR" sz="2150" spc="60" dirty="0">
                <a:solidFill>
                  <a:srgbClr val="131313"/>
                </a:solidFill>
                <a:latin typeface="+mj-lt"/>
                <a:cs typeface="Times New Roman"/>
              </a:rPr>
              <a:t>e</a:t>
            </a:r>
            <a:r>
              <a:rPr lang="es-AR" sz="2150" spc="35" dirty="0">
                <a:solidFill>
                  <a:srgbClr val="383838"/>
                </a:solidFill>
                <a:latin typeface="+mj-lt"/>
                <a:cs typeface="Times New Roman"/>
              </a:rPr>
              <a:t>c</a:t>
            </a:r>
            <a:r>
              <a:rPr lang="es-AR" sz="2150" spc="-10" dirty="0">
                <a:solidFill>
                  <a:srgbClr val="131313"/>
                </a:solidFill>
                <a:latin typeface="+mj-lt"/>
                <a:cs typeface="Times New Roman"/>
              </a:rPr>
              <a:t>l</a:t>
            </a:r>
            <a:r>
              <a:rPr lang="es-AR" sz="2150" spc="25" dirty="0">
                <a:solidFill>
                  <a:srgbClr val="383838"/>
                </a:solidFill>
                <a:latin typeface="+mj-lt"/>
                <a:cs typeface="Times New Roman"/>
              </a:rPr>
              <a:t>ara</a:t>
            </a:r>
            <a:r>
              <a:rPr lang="es-AR" sz="2150" spc="35" dirty="0">
                <a:solidFill>
                  <a:srgbClr val="383838"/>
                </a:solidFill>
                <a:latin typeface="+mj-lt"/>
                <a:cs typeface="Times New Roman"/>
              </a:rPr>
              <a:t> </a:t>
            </a:r>
            <a:r>
              <a:rPr lang="es-AR" sz="2150" spc="-10" dirty="0">
                <a:solidFill>
                  <a:srgbClr val="131313"/>
                </a:solidFill>
                <a:latin typeface="+mj-lt"/>
                <a:cs typeface="Times New Roman"/>
              </a:rPr>
              <a:t>l</a:t>
            </a:r>
            <a:r>
              <a:rPr lang="es-AR" sz="2150" dirty="0">
                <a:solidFill>
                  <a:srgbClr val="383838"/>
                </a:solidFill>
                <a:latin typeface="+mj-lt"/>
                <a:cs typeface="Times New Roman"/>
              </a:rPr>
              <a:t>a </a:t>
            </a:r>
            <a:r>
              <a:rPr lang="es-AR" sz="2150" spc="30" dirty="0">
                <a:solidFill>
                  <a:srgbClr val="242424"/>
                </a:solidFill>
                <a:latin typeface="+mj-lt"/>
                <a:cs typeface="Times New Roman"/>
              </a:rPr>
              <a:t>nuli</a:t>
            </a:r>
            <a:r>
              <a:rPr lang="es-AR" sz="2150" spc="300" dirty="0">
                <a:solidFill>
                  <a:srgbClr val="242424"/>
                </a:solidFill>
                <a:latin typeface="+mj-lt"/>
                <a:cs typeface="Times New Roman"/>
              </a:rPr>
              <a:t>d</a:t>
            </a:r>
            <a:r>
              <a:rPr lang="es-AR" sz="2150" spc="65" dirty="0">
                <a:solidFill>
                  <a:srgbClr val="242424"/>
                </a:solidFill>
                <a:latin typeface="+mj-lt"/>
                <a:cs typeface="Times New Roman"/>
              </a:rPr>
              <a:t>ad.</a:t>
            </a:r>
            <a:endParaRPr lang="es-AR" sz="2150" dirty="0">
              <a:latin typeface="+mj-lt"/>
              <a:cs typeface="Times New Roman"/>
            </a:endParaRPr>
          </a:p>
          <a:p>
            <a:pPr marL="659765" lvl="1" indent="-203200">
              <a:lnSpc>
                <a:spcPct val="100000"/>
              </a:lnSpc>
              <a:spcBef>
                <a:spcPts val="515"/>
              </a:spcBef>
              <a:buClr>
                <a:srgbClr val="1569B8"/>
              </a:buClr>
              <a:buFont typeface="Times New Roman"/>
              <a:buChar char="•"/>
              <a:tabLst>
                <a:tab pos="660400" algn="l"/>
              </a:tabLst>
            </a:pPr>
            <a:r>
              <a:rPr lang="es-AR" sz="2150" spc="-20" dirty="0">
                <a:solidFill>
                  <a:srgbClr val="131313"/>
                </a:solidFill>
                <a:latin typeface="+mj-lt"/>
                <a:cs typeface="Times New Roman"/>
              </a:rPr>
              <a:t>D</a:t>
            </a:r>
            <a:r>
              <a:rPr lang="es-AR" sz="2150" spc="40" dirty="0">
                <a:solidFill>
                  <a:srgbClr val="131313"/>
                </a:solidFill>
                <a:latin typeface="+mj-lt"/>
                <a:cs typeface="Times New Roman"/>
              </a:rPr>
              <a:t>i</a:t>
            </a:r>
            <a:r>
              <a:rPr lang="es-AR" sz="2150" spc="50" dirty="0">
                <a:solidFill>
                  <a:srgbClr val="383838"/>
                </a:solidFill>
                <a:latin typeface="+mj-lt"/>
                <a:cs typeface="Times New Roman"/>
              </a:rPr>
              <a:t>siden</a:t>
            </a:r>
            <a:r>
              <a:rPr lang="es-AR" sz="2150" spc="80" dirty="0">
                <a:solidFill>
                  <a:srgbClr val="383838"/>
                </a:solidFill>
                <a:latin typeface="+mj-lt"/>
                <a:cs typeface="Times New Roman"/>
              </a:rPr>
              <a:t>c</a:t>
            </a:r>
            <a:r>
              <a:rPr lang="es-AR" sz="2150" spc="-5" dirty="0">
                <a:solidFill>
                  <a:srgbClr val="131313"/>
                </a:solidFill>
                <a:latin typeface="+mj-lt"/>
                <a:cs typeface="Times New Roman"/>
              </a:rPr>
              <a:t>i</a:t>
            </a:r>
            <a:r>
              <a:rPr lang="es-AR" sz="2150" dirty="0">
                <a:solidFill>
                  <a:srgbClr val="383838"/>
                </a:solidFill>
                <a:latin typeface="+mj-lt"/>
                <a:cs typeface="Times New Roman"/>
              </a:rPr>
              <a:t>a</a:t>
            </a:r>
            <a:r>
              <a:rPr lang="es-AR" sz="2150" spc="-100" dirty="0">
                <a:solidFill>
                  <a:srgbClr val="383838"/>
                </a:solidFill>
                <a:latin typeface="+mj-lt"/>
                <a:cs typeface="Times New Roman"/>
              </a:rPr>
              <a:t> </a:t>
            </a:r>
            <a:r>
              <a:rPr lang="es-AR" sz="2150" spc="220" dirty="0">
                <a:solidFill>
                  <a:srgbClr val="242424"/>
                </a:solidFill>
                <a:latin typeface="+mj-lt"/>
                <a:cs typeface="Times New Roman"/>
              </a:rPr>
              <a:t>d</a:t>
            </a:r>
            <a:r>
              <a:rPr lang="es-AR" sz="2150" spc="75" dirty="0">
                <a:solidFill>
                  <a:srgbClr val="242424"/>
                </a:solidFill>
                <a:latin typeface="+mj-lt"/>
                <a:cs typeface="Times New Roman"/>
              </a:rPr>
              <a:t>e</a:t>
            </a:r>
            <a:r>
              <a:rPr lang="es-AR" sz="2150" spc="20" dirty="0">
                <a:solidFill>
                  <a:srgbClr val="242424"/>
                </a:solidFill>
                <a:latin typeface="+mj-lt"/>
                <a:cs typeface="Times New Roman"/>
              </a:rPr>
              <a:t> </a:t>
            </a:r>
            <a:r>
              <a:rPr lang="es-AR" sz="2150" spc="-350" dirty="0" err="1">
                <a:solidFill>
                  <a:srgbClr val="242424"/>
                </a:solidFill>
                <a:latin typeface="+mj-lt"/>
                <a:cs typeface="Times New Roman"/>
              </a:rPr>
              <a:t>B</a:t>
            </a:r>
            <a:r>
              <a:rPr lang="es-AR" sz="2150" spc="125" dirty="0" err="1">
                <a:solidFill>
                  <a:srgbClr val="242424"/>
                </a:solidFill>
                <a:latin typeface="+mj-lt"/>
                <a:cs typeface="Times New Roman"/>
              </a:rPr>
              <a:t>o</a:t>
            </a:r>
            <a:r>
              <a:rPr lang="es-AR" sz="2150" spc="-45" dirty="0" err="1">
                <a:solidFill>
                  <a:srgbClr val="242424"/>
                </a:solidFill>
                <a:latin typeface="+mj-lt"/>
                <a:cs typeface="Times New Roman"/>
              </a:rPr>
              <a:t>s</a:t>
            </a:r>
            <a:r>
              <a:rPr lang="es-AR" sz="2150" spc="80" dirty="0" err="1">
                <a:solidFill>
                  <a:srgbClr val="242424"/>
                </a:solidFill>
                <a:latin typeface="+mj-lt"/>
                <a:cs typeface="Times New Roman"/>
              </a:rPr>
              <a:t>sert</a:t>
            </a:r>
            <a:r>
              <a:rPr lang="es-AR" sz="2150" spc="80" dirty="0">
                <a:solidFill>
                  <a:srgbClr val="242424"/>
                </a:solidFill>
                <a:latin typeface="+mj-lt"/>
                <a:cs typeface="Times New Roman"/>
              </a:rPr>
              <a:t>:</a:t>
            </a:r>
            <a:r>
              <a:rPr lang="es-AR" sz="2150" spc="-180" dirty="0">
                <a:solidFill>
                  <a:srgbClr val="242424"/>
                </a:solidFill>
                <a:latin typeface="+mj-lt"/>
                <a:cs typeface="Times New Roman"/>
              </a:rPr>
              <a:t> </a:t>
            </a:r>
            <a:r>
              <a:rPr lang="es-AR" sz="2150" spc="35" dirty="0">
                <a:solidFill>
                  <a:srgbClr val="383838"/>
                </a:solidFill>
                <a:latin typeface="+mj-lt"/>
                <a:cs typeface="Times New Roman"/>
              </a:rPr>
              <a:t>confirma</a:t>
            </a:r>
            <a:r>
              <a:rPr lang="es-AR" sz="2150" spc="120" dirty="0">
                <a:solidFill>
                  <a:srgbClr val="383838"/>
                </a:solidFill>
                <a:latin typeface="+mj-lt"/>
                <a:cs typeface="Times New Roman"/>
              </a:rPr>
              <a:t> </a:t>
            </a:r>
            <a:r>
              <a:rPr lang="es-AR" sz="2150" spc="65" dirty="0">
                <a:solidFill>
                  <a:srgbClr val="131313"/>
                </a:solidFill>
                <a:latin typeface="+mj-lt"/>
                <a:cs typeface="Times New Roman"/>
              </a:rPr>
              <a:t>lo</a:t>
            </a:r>
            <a:r>
              <a:rPr lang="es-AR" sz="2150" spc="-160" dirty="0">
                <a:solidFill>
                  <a:srgbClr val="131313"/>
                </a:solidFill>
                <a:latin typeface="+mj-lt"/>
                <a:cs typeface="Times New Roman"/>
              </a:rPr>
              <a:t> </a:t>
            </a:r>
            <a:r>
              <a:rPr lang="es-AR" sz="2150" spc="25" dirty="0">
                <a:solidFill>
                  <a:srgbClr val="242424"/>
                </a:solidFill>
                <a:latin typeface="+mj-lt"/>
                <a:cs typeface="Times New Roman"/>
              </a:rPr>
              <a:t>resue</a:t>
            </a:r>
            <a:r>
              <a:rPr lang="es-AR" sz="2150" spc="275" dirty="0">
                <a:solidFill>
                  <a:srgbClr val="242424"/>
                </a:solidFill>
                <a:latin typeface="+mj-lt"/>
                <a:cs typeface="Times New Roman"/>
              </a:rPr>
              <a:t>l</a:t>
            </a:r>
            <a:r>
              <a:rPr lang="es-AR" sz="2150" spc="40" dirty="0">
                <a:solidFill>
                  <a:srgbClr val="242424"/>
                </a:solidFill>
                <a:latin typeface="+mj-lt"/>
                <a:cs typeface="Times New Roman"/>
              </a:rPr>
              <a:t>to</a:t>
            </a:r>
            <a:r>
              <a:rPr lang="es-AR" sz="2150" spc="-110" dirty="0">
                <a:solidFill>
                  <a:srgbClr val="242424"/>
                </a:solidFill>
                <a:latin typeface="+mj-lt"/>
                <a:cs typeface="Times New Roman"/>
              </a:rPr>
              <a:t> </a:t>
            </a:r>
            <a:r>
              <a:rPr lang="es-AR" sz="2150" spc="85" dirty="0">
                <a:solidFill>
                  <a:srgbClr val="242424"/>
                </a:solidFill>
                <a:latin typeface="+mj-lt"/>
                <a:cs typeface="Times New Roman"/>
              </a:rPr>
              <a:t>por</a:t>
            </a:r>
            <a:r>
              <a:rPr lang="es-AR" sz="2150" spc="35" dirty="0">
                <a:solidFill>
                  <a:srgbClr val="242424"/>
                </a:solidFill>
                <a:latin typeface="+mj-lt"/>
                <a:cs typeface="Times New Roman"/>
              </a:rPr>
              <a:t> </a:t>
            </a:r>
            <a:r>
              <a:rPr lang="es-AR" sz="2150" spc="-105" dirty="0">
                <a:solidFill>
                  <a:srgbClr val="383838"/>
                </a:solidFill>
                <a:latin typeface="+mj-lt"/>
                <a:cs typeface="Times New Roman"/>
              </a:rPr>
              <a:t>C</a:t>
            </a:r>
            <a:r>
              <a:rPr lang="es-AR" sz="2150" spc="85" dirty="0">
                <a:solidFill>
                  <a:srgbClr val="383838"/>
                </a:solidFill>
                <a:latin typeface="+mj-lt"/>
                <a:cs typeface="Times New Roman"/>
              </a:rPr>
              <a:t>á</a:t>
            </a:r>
            <a:r>
              <a:rPr lang="es-AR" sz="2150" spc="15" dirty="0">
                <a:solidFill>
                  <a:srgbClr val="383838"/>
                </a:solidFill>
                <a:latin typeface="+mj-lt"/>
                <a:cs typeface="Times New Roman"/>
              </a:rPr>
              <a:t>m</a:t>
            </a:r>
            <a:r>
              <a:rPr lang="es-AR" sz="2150" spc="225" dirty="0">
                <a:solidFill>
                  <a:srgbClr val="383838"/>
                </a:solidFill>
                <a:latin typeface="+mj-lt"/>
                <a:cs typeface="Times New Roman"/>
              </a:rPr>
              <a:t>a</a:t>
            </a:r>
            <a:r>
              <a:rPr lang="es-AR" sz="2150" spc="-45" dirty="0">
                <a:solidFill>
                  <a:srgbClr val="383838"/>
                </a:solidFill>
                <a:latin typeface="+mj-lt"/>
                <a:cs typeface="Times New Roman"/>
              </a:rPr>
              <a:t>r</a:t>
            </a:r>
            <a:r>
              <a:rPr lang="es-AR" sz="2150" spc="150" dirty="0">
                <a:solidFill>
                  <a:srgbClr val="383838"/>
                </a:solidFill>
                <a:latin typeface="+mj-lt"/>
                <a:cs typeface="Times New Roman"/>
              </a:rPr>
              <a:t>a</a:t>
            </a:r>
            <a:r>
              <a:rPr lang="es-AR" sz="2150" spc="145" dirty="0">
                <a:solidFill>
                  <a:srgbClr val="131313"/>
                </a:solidFill>
                <a:latin typeface="+mj-lt"/>
                <a:cs typeface="Times New Roman"/>
              </a:rPr>
              <a:t>.</a:t>
            </a:r>
            <a:endParaRPr lang="es-AR" sz="2150" dirty="0">
              <a:latin typeface="+mj-lt"/>
              <a:cs typeface="Times New Roman"/>
            </a:endParaRPr>
          </a:p>
          <a:p>
            <a:endParaRPr lang="es-AR" dirty="0"/>
          </a:p>
        </p:txBody>
      </p:sp>
      <p:sp>
        <p:nvSpPr>
          <p:cNvPr id="3" name="Título 2">
            <a:extLst>
              <a:ext uri="{FF2B5EF4-FFF2-40B4-BE49-F238E27FC236}">
                <a16:creationId xmlns:a16="http://schemas.microsoft.com/office/drawing/2014/main" id="{FB8B53E5-3F5F-42C2-867E-E60CF6514F94}"/>
              </a:ext>
            </a:extLst>
          </p:cNvPr>
          <p:cNvSpPr>
            <a:spLocks noGrp="1"/>
          </p:cNvSpPr>
          <p:nvPr>
            <p:ph type="title"/>
          </p:nvPr>
        </p:nvSpPr>
        <p:spPr/>
        <p:txBody>
          <a:bodyPr/>
          <a:lstStyle/>
          <a:p>
            <a:r>
              <a:rPr lang="es-AR" b="1" spc="-955" dirty="0">
                <a:latin typeface="Arial"/>
                <a:cs typeface="Arial"/>
              </a:rPr>
              <a:t>J</a:t>
            </a:r>
            <a:r>
              <a:rPr lang="es-AR" b="1" spc="-520" dirty="0">
                <a:latin typeface="Arial"/>
                <a:cs typeface="Arial"/>
              </a:rPr>
              <a:t> </a:t>
            </a:r>
            <a:r>
              <a:rPr lang="es-AR" b="1" spc="-275" dirty="0">
                <a:latin typeface="Arial"/>
                <a:cs typeface="Arial"/>
              </a:rPr>
              <a:t>U</a:t>
            </a:r>
            <a:r>
              <a:rPr lang="es-AR" b="1" spc="85" dirty="0">
                <a:latin typeface="Arial"/>
                <a:cs typeface="Arial"/>
              </a:rPr>
              <a:t>R</a:t>
            </a:r>
            <a:r>
              <a:rPr lang="es-AR" b="1" spc="-170" dirty="0">
                <a:latin typeface="Arial"/>
                <a:cs typeface="Arial"/>
              </a:rPr>
              <a:t>I</a:t>
            </a:r>
            <a:r>
              <a:rPr lang="es-AR" b="1" spc="-484" dirty="0">
                <a:latin typeface="Arial"/>
                <a:cs typeface="Arial"/>
              </a:rPr>
              <a:t>S</a:t>
            </a:r>
            <a:r>
              <a:rPr lang="es-AR" b="1" spc="-140" dirty="0">
                <a:latin typeface="Arial"/>
                <a:cs typeface="Arial"/>
              </a:rPr>
              <a:t>P</a:t>
            </a:r>
            <a:r>
              <a:rPr lang="es-AR" b="1" spc="-350" dirty="0">
                <a:latin typeface="Arial"/>
                <a:cs typeface="Arial"/>
              </a:rPr>
              <a:t>R</a:t>
            </a:r>
            <a:r>
              <a:rPr lang="es-AR" b="1" spc="-220" dirty="0">
                <a:latin typeface="Arial"/>
                <a:cs typeface="Arial"/>
              </a:rPr>
              <a:t>UD</a:t>
            </a:r>
            <a:r>
              <a:rPr lang="es-AR" b="1" spc="30" dirty="0">
                <a:latin typeface="Arial"/>
                <a:cs typeface="Arial"/>
              </a:rPr>
              <a:t>E</a:t>
            </a:r>
            <a:r>
              <a:rPr lang="es-AR" b="1" spc="-220" dirty="0">
                <a:latin typeface="Arial"/>
                <a:cs typeface="Arial"/>
              </a:rPr>
              <a:t>NC</a:t>
            </a:r>
            <a:r>
              <a:rPr lang="es-AR" b="1" spc="-70" dirty="0">
                <a:latin typeface="Arial"/>
                <a:cs typeface="Arial"/>
              </a:rPr>
              <a:t>I</a:t>
            </a:r>
            <a:r>
              <a:rPr lang="es-AR" b="1" spc="-275" dirty="0">
                <a:latin typeface="Arial"/>
                <a:cs typeface="Arial"/>
              </a:rPr>
              <a:t>A</a:t>
            </a:r>
            <a:br>
              <a:rPr lang="es-AR" dirty="0">
                <a:latin typeface="Arial"/>
                <a:cs typeface="Arial"/>
              </a:rPr>
            </a:br>
            <a:endParaRPr lang="es-AR" dirty="0"/>
          </a:p>
        </p:txBody>
      </p:sp>
    </p:spTree>
    <p:extLst>
      <p:ext uri="{BB962C8B-B14F-4D97-AF65-F5344CB8AC3E}">
        <p14:creationId xmlns:p14="http://schemas.microsoft.com/office/powerpoint/2010/main" val="731584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2200A91-0C57-4EE6-8639-73F1CA2E97B8}"/>
              </a:ext>
            </a:extLst>
          </p:cNvPr>
          <p:cNvSpPr>
            <a:spLocks noGrp="1"/>
          </p:cNvSpPr>
          <p:nvPr>
            <p:ph idx="1"/>
          </p:nvPr>
        </p:nvSpPr>
        <p:spPr/>
        <p:txBody>
          <a:bodyPr>
            <a:normAutofit/>
          </a:bodyPr>
          <a:lstStyle/>
          <a:p>
            <a:r>
              <a:rPr lang="es-AR" dirty="0"/>
              <a:t>2017:Schiffrin, Leopoldo Héctor c. Poder Ejecutivo Nacional s/ acción meramente declarativa. CSJN:</a:t>
            </a:r>
          </a:p>
          <a:p>
            <a:r>
              <a:rPr lang="es-AR" dirty="0"/>
              <a:t>Mayoría Lorenzetti, Maqueda y </a:t>
            </a:r>
            <a:r>
              <a:rPr lang="es-AR" dirty="0" err="1"/>
              <a:t>Rosatti</a:t>
            </a:r>
            <a:r>
              <a:rPr lang="es-AR" dirty="0"/>
              <a:t>: Dentro de los límites de la competencia habilitada por el Congreso la C.C es libre para determinar si lleva a cabo la reforma y, en su caso, para definir el contenido de las disposiciones constitucionales que modificará .</a:t>
            </a:r>
          </a:p>
          <a:p>
            <a:r>
              <a:rPr lang="es-AR" dirty="0"/>
              <a:t>El control judicial  debe adoptar la máxima deferencia hacia el órgano reformador, acorde al alto grado de legitimidad y representatividad que tiene la voluntad soberana del pueblo expresada a través de la C.C En caso de duda debe optarse por la plenitud de poderes de esa Convención.</a:t>
            </a:r>
          </a:p>
          <a:p>
            <a:endParaRPr lang="es-AR" dirty="0"/>
          </a:p>
        </p:txBody>
      </p:sp>
      <p:sp>
        <p:nvSpPr>
          <p:cNvPr id="3" name="Título 2">
            <a:extLst>
              <a:ext uri="{FF2B5EF4-FFF2-40B4-BE49-F238E27FC236}">
                <a16:creationId xmlns:a16="http://schemas.microsoft.com/office/drawing/2014/main" id="{EC28755E-C39F-4A8D-85EE-AB08F8BCF120}"/>
              </a:ext>
            </a:extLst>
          </p:cNvPr>
          <p:cNvSpPr>
            <a:spLocks noGrp="1"/>
          </p:cNvSpPr>
          <p:nvPr>
            <p:ph type="title"/>
          </p:nvPr>
        </p:nvSpPr>
        <p:spPr/>
        <p:txBody>
          <a:bodyPr/>
          <a:lstStyle/>
          <a:p>
            <a:r>
              <a:rPr lang="es-AR" dirty="0"/>
              <a:t>JURISPRUDENCIA</a:t>
            </a:r>
          </a:p>
        </p:txBody>
      </p:sp>
    </p:spTree>
    <p:extLst>
      <p:ext uri="{BB962C8B-B14F-4D97-AF65-F5344CB8AC3E}">
        <p14:creationId xmlns:p14="http://schemas.microsoft.com/office/powerpoint/2010/main" val="3193992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717FFAF0-7158-4D18-A35A-5A115C1C0201}"/>
              </a:ext>
            </a:extLst>
          </p:cNvPr>
          <p:cNvSpPr txBox="1">
            <a:spLocks noGrp="1"/>
          </p:cNvSpPr>
          <p:nvPr>
            <p:ph idx="1"/>
          </p:nvPr>
        </p:nvSpPr>
        <p:spPr>
          <a:xfrm>
            <a:off x="381000" y="1719263"/>
            <a:ext cx="8407400" cy="3762568"/>
          </a:xfrm>
          <a:prstGeom prst="rect">
            <a:avLst/>
          </a:prstGeom>
        </p:spPr>
        <p:txBody>
          <a:bodyPr vert="horz" wrap="square" lIns="0" tIns="0" rIns="0" bIns="0" rtlCol="0">
            <a:spAutoFit/>
          </a:bodyPr>
          <a:lstStyle/>
          <a:p>
            <a:pPr marL="240665" marR="13335" indent="-227965">
              <a:lnSpc>
                <a:spcPct val="79400"/>
              </a:lnSpc>
              <a:buClr>
                <a:srgbClr val="1CCAD1"/>
              </a:buClr>
              <a:buFont typeface="Times New Roman"/>
              <a:buChar char="•"/>
              <a:tabLst>
                <a:tab pos="254000" algn="l"/>
              </a:tabLst>
            </a:pPr>
            <a:r>
              <a:rPr b="1" spc="65" dirty="0">
                <a:solidFill>
                  <a:srgbClr val="0C0C0C"/>
                </a:solidFill>
                <a:latin typeface="Franklin Gothic Medium (Títulos)"/>
                <a:cs typeface="Times New Roman"/>
              </a:rPr>
              <a:t>D</a:t>
            </a:r>
            <a:r>
              <a:rPr b="1" spc="15" dirty="0">
                <a:solidFill>
                  <a:srgbClr val="0C0C0C"/>
                </a:solidFill>
                <a:latin typeface="Franklin Gothic Medium (Títulos)"/>
                <a:cs typeface="Times New Roman"/>
              </a:rPr>
              <a:t>i</a:t>
            </a:r>
            <a:r>
              <a:rPr b="1" spc="95" dirty="0">
                <a:solidFill>
                  <a:srgbClr val="282828"/>
                </a:solidFill>
                <a:latin typeface="Franklin Gothic Medium (Títulos)"/>
                <a:cs typeface="Times New Roman"/>
              </a:rPr>
              <a:t>s</a:t>
            </a:r>
            <a:r>
              <a:rPr b="1" spc="114" dirty="0">
                <a:solidFill>
                  <a:srgbClr val="0C0C0C"/>
                </a:solidFill>
                <a:latin typeface="Franklin Gothic Medium (Títulos)"/>
                <a:cs typeface="Times New Roman"/>
              </a:rPr>
              <a:t>ide</a:t>
            </a:r>
            <a:r>
              <a:rPr b="1" spc="120" dirty="0">
                <a:solidFill>
                  <a:srgbClr val="0C0C0C"/>
                </a:solidFill>
                <a:latin typeface="Franklin Gothic Medium (Títulos)"/>
                <a:cs typeface="Times New Roman"/>
              </a:rPr>
              <a:t>n</a:t>
            </a:r>
            <a:r>
              <a:rPr b="1" spc="90" dirty="0">
                <a:solidFill>
                  <a:srgbClr val="282828"/>
                </a:solidFill>
                <a:latin typeface="Franklin Gothic Medium (Títulos)"/>
                <a:cs typeface="Times New Roman"/>
              </a:rPr>
              <a:t>c</a:t>
            </a:r>
            <a:r>
              <a:rPr b="1" spc="95" dirty="0">
                <a:solidFill>
                  <a:srgbClr val="0C0C0C"/>
                </a:solidFill>
                <a:latin typeface="Franklin Gothic Medium (Títulos)"/>
                <a:cs typeface="Times New Roman"/>
              </a:rPr>
              <a:t>i</a:t>
            </a:r>
            <a:r>
              <a:rPr b="1" spc="105" dirty="0">
                <a:solidFill>
                  <a:srgbClr val="282828"/>
                </a:solidFill>
                <a:latin typeface="Franklin Gothic Medium (Títulos)"/>
                <a:cs typeface="Times New Roman"/>
              </a:rPr>
              <a:t>a</a:t>
            </a:r>
            <a:r>
              <a:rPr b="1" spc="-260" dirty="0">
                <a:solidFill>
                  <a:srgbClr val="282828"/>
                </a:solidFill>
                <a:latin typeface="Franklin Gothic Medium (Títulos)"/>
                <a:cs typeface="Times New Roman"/>
              </a:rPr>
              <a:t> </a:t>
            </a:r>
            <a:r>
              <a:rPr b="1" spc="135" dirty="0">
                <a:solidFill>
                  <a:srgbClr val="282828"/>
                </a:solidFill>
                <a:latin typeface="Franklin Gothic Medium (Títulos)"/>
                <a:cs typeface="Times New Roman"/>
              </a:rPr>
              <a:t>de</a:t>
            </a:r>
            <a:r>
              <a:rPr b="1" spc="60" dirty="0">
                <a:solidFill>
                  <a:srgbClr val="282828"/>
                </a:solidFill>
                <a:latin typeface="Franklin Gothic Medium (Títulos)"/>
                <a:cs typeface="Times New Roman"/>
              </a:rPr>
              <a:t> </a:t>
            </a:r>
            <a:r>
              <a:rPr b="1" spc="-204" dirty="0">
                <a:solidFill>
                  <a:srgbClr val="0C0C0C"/>
                </a:solidFill>
                <a:latin typeface="Franklin Gothic Medium (Títulos)"/>
                <a:cs typeface="Times New Roman"/>
              </a:rPr>
              <a:t>R</a:t>
            </a:r>
            <a:r>
              <a:rPr b="1" spc="240" dirty="0">
                <a:solidFill>
                  <a:srgbClr val="282828"/>
                </a:solidFill>
                <a:latin typeface="Franklin Gothic Medium (Títulos)"/>
                <a:cs typeface="Times New Roman"/>
              </a:rPr>
              <a:t>o</a:t>
            </a:r>
            <a:r>
              <a:rPr b="1" spc="50" dirty="0">
                <a:solidFill>
                  <a:srgbClr val="282828"/>
                </a:solidFill>
                <a:latin typeface="Franklin Gothic Medium (Títulos)"/>
                <a:cs typeface="Times New Roman"/>
              </a:rPr>
              <a:t>s</a:t>
            </a:r>
            <a:r>
              <a:rPr b="1" spc="90" dirty="0">
                <a:solidFill>
                  <a:srgbClr val="0C0C0C"/>
                </a:solidFill>
                <a:latin typeface="Franklin Gothic Medium (Títulos)"/>
                <a:cs typeface="Times New Roman"/>
              </a:rPr>
              <a:t>e</a:t>
            </a:r>
            <a:r>
              <a:rPr b="1" spc="75" dirty="0">
                <a:solidFill>
                  <a:srgbClr val="0C0C0C"/>
                </a:solidFill>
                <a:latin typeface="Franklin Gothic Medium (Títulos)"/>
                <a:cs typeface="Times New Roman"/>
              </a:rPr>
              <a:t>nkran</a:t>
            </a:r>
            <a:r>
              <a:rPr b="1" spc="60" dirty="0">
                <a:solidFill>
                  <a:srgbClr val="0C0C0C"/>
                </a:solidFill>
                <a:latin typeface="Franklin Gothic Medium (Títulos)"/>
                <a:cs typeface="Times New Roman"/>
              </a:rPr>
              <a:t>t</a:t>
            </a:r>
            <a:r>
              <a:rPr b="1" spc="90" dirty="0">
                <a:solidFill>
                  <a:srgbClr val="282828"/>
                </a:solidFill>
                <a:latin typeface="Franklin Gothic Medium (Títulos)"/>
                <a:cs typeface="Times New Roman"/>
              </a:rPr>
              <a:t>z</a:t>
            </a:r>
            <a:r>
              <a:rPr b="1" spc="-55" dirty="0">
                <a:solidFill>
                  <a:srgbClr val="545454"/>
                </a:solidFill>
                <a:latin typeface="Franklin Gothic Medium (Títulos)"/>
                <a:cs typeface="Times New Roman"/>
              </a:rPr>
              <a:t>,</a:t>
            </a:r>
            <a:r>
              <a:rPr b="1" spc="-50" dirty="0">
                <a:solidFill>
                  <a:srgbClr val="545454"/>
                </a:solidFill>
                <a:latin typeface="Franklin Gothic Medium (Títulos)"/>
                <a:cs typeface="Times New Roman"/>
              </a:rPr>
              <a:t> </a:t>
            </a:r>
            <a:r>
              <a:rPr spc="65" dirty="0">
                <a:solidFill>
                  <a:srgbClr val="3D3D3D"/>
                </a:solidFill>
                <a:latin typeface="Franklin Gothic Medium (Títulos)"/>
                <a:cs typeface="Times New Roman"/>
              </a:rPr>
              <a:t>entendió</a:t>
            </a:r>
            <a:r>
              <a:rPr spc="-65"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que</a:t>
            </a:r>
            <a:r>
              <a:rPr spc="-13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e</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110" dirty="0">
                <a:solidFill>
                  <a:srgbClr val="3D3D3D"/>
                </a:solidFill>
                <a:latin typeface="Franklin Gothic Medium (Títulos)"/>
                <a:cs typeface="Times New Roman"/>
              </a:rPr>
              <a:t>e</a:t>
            </a:r>
            <a:r>
              <a:rPr spc="-20" dirty="0">
                <a:solidFill>
                  <a:srgbClr val="3D3D3D"/>
                </a:solidFill>
                <a:latin typeface="Franklin Gothic Medium (Títulos)"/>
                <a:cs typeface="Times New Roman"/>
              </a:rPr>
              <a:t>s</a:t>
            </a:r>
            <a:r>
              <a:rPr spc="40" dirty="0">
                <a:solidFill>
                  <a:srgbClr val="3D3D3D"/>
                </a:solidFill>
                <a:latin typeface="Franklin Gothic Medium (Títulos)"/>
                <a:cs typeface="Times New Roman"/>
              </a:rPr>
              <a:t>tricto</a:t>
            </a:r>
            <a:r>
              <a:rPr spc="-50" dirty="0">
                <a:solidFill>
                  <a:srgbClr val="3D3D3D"/>
                </a:solidFill>
                <a:latin typeface="Franklin Gothic Medium (Títulos)"/>
                <a:cs typeface="Times New Roman"/>
              </a:rPr>
              <a:t> </a:t>
            </a:r>
            <a:r>
              <a:rPr spc="40" dirty="0">
                <a:solidFill>
                  <a:srgbClr val="3D3D3D"/>
                </a:solidFill>
                <a:latin typeface="Franklin Gothic Medium (Títulos)"/>
                <a:cs typeface="Times New Roman"/>
              </a:rPr>
              <a:t>apego</a:t>
            </a:r>
            <a:r>
              <a:rPr spc="-105" dirty="0">
                <a:solidFill>
                  <a:srgbClr val="3D3D3D"/>
                </a:solidFill>
                <a:latin typeface="Franklin Gothic Medium (Títulos)"/>
                <a:cs typeface="Times New Roman"/>
              </a:rPr>
              <a:t> </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25"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de</a:t>
            </a:r>
            <a:r>
              <a:rPr spc="10" dirty="0">
                <a:solidFill>
                  <a:srgbClr val="3D3D3D"/>
                </a:solidFill>
                <a:latin typeface="Franklin Gothic Medium (Títulos)"/>
                <a:cs typeface="Times New Roman"/>
              </a:rPr>
              <a:t>c</a:t>
            </a:r>
            <a:r>
              <a:rPr spc="-5" dirty="0">
                <a:solidFill>
                  <a:srgbClr val="0C0C0C"/>
                </a:solidFill>
                <a:latin typeface="Franklin Gothic Medium (Títulos)"/>
                <a:cs typeface="Times New Roman"/>
              </a:rPr>
              <a:t>l</a:t>
            </a:r>
            <a:r>
              <a:rPr spc="55" dirty="0">
                <a:solidFill>
                  <a:srgbClr val="3D3D3D"/>
                </a:solidFill>
                <a:latin typeface="Franklin Gothic Medium (Títulos)"/>
                <a:cs typeface="Times New Roman"/>
              </a:rPr>
              <a:t>ara</a:t>
            </a:r>
            <a:r>
              <a:rPr spc="-5" dirty="0">
                <a:solidFill>
                  <a:srgbClr val="3D3D3D"/>
                </a:solidFill>
                <a:latin typeface="Franklin Gothic Medium (Títulos)"/>
                <a:cs typeface="Times New Roman"/>
              </a:rPr>
              <a:t>c</a:t>
            </a:r>
            <a:r>
              <a:rPr spc="30" dirty="0">
                <a:solidFill>
                  <a:srgbClr val="3D3D3D"/>
                </a:solidFill>
                <a:latin typeface="Franklin Gothic Medium (Títulos)"/>
                <a:cs typeface="Times New Roman"/>
              </a:rPr>
              <a:t>ión</a:t>
            </a:r>
            <a:r>
              <a:rPr spc="35" dirty="0">
                <a:solidFill>
                  <a:srgbClr val="3D3D3D"/>
                </a:solidFill>
                <a:latin typeface="Franklin Gothic Medium (Títulos)"/>
                <a:cs typeface="Times New Roman"/>
              </a:rPr>
              <a:t> </a:t>
            </a:r>
            <a:r>
              <a:rPr spc="50" dirty="0">
                <a:solidFill>
                  <a:srgbClr val="3D3D3D"/>
                </a:solidFill>
                <a:latin typeface="Franklin Gothic Medium (Títulos)"/>
                <a:cs typeface="Times New Roman"/>
              </a:rPr>
              <a:t>que</a:t>
            </a:r>
            <a:r>
              <a:rPr spc="-30"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e</a:t>
            </a:r>
            <a:r>
              <a:rPr spc="10" dirty="0">
                <a:solidFill>
                  <a:srgbClr val="3D3D3D"/>
                </a:solidFill>
                <a:latin typeface="Franklin Gothic Medium (Títulos)"/>
                <a:cs typeface="Times New Roman"/>
              </a:rPr>
              <a:t>fectú</a:t>
            </a:r>
            <a:r>
              <a:rPr spc="-254" dirty="0">
                <a:solidFill>
                  <a:srgbClr val="3D3D3D"/>
                </a:solidFill>
                <a:latin typeface="Franklin Gothic Medium (Títulos)"/>
                <a:cs typeface="Times New Roman"/>
              </a:rPr>
              <a:t> </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e</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45" dirty="0">
                <a:solidFill>
                  <a:srgbClr val="3D3D3D"/>
                </a:solidFill>
                <a:latin typeface="Franklin Gothic Medium (Títulos)"/>
                <a:cs typeface="Times New Roman"/>
              </a:rPr>
              <a:t>Cong</a:t>
            </a:r>
            <a:r>
              <a:rPr spc="-40" dirty="0">
                <a:solidFill>
                  <a:srgbClr val="3D3D3D"/>
                </a:solidFill>
                <a:latin typeface="Franklin Gothic Medium (Títulos)"/>
                <a:cs typeface="Times New Roman"/>
              </a:rPr>
              <a:t>r</a:t>
            </a:r>
            <a:r>
              <a:rPr spc="110" dirty="0">
                <a:solidFill>
                  <a:srgbClr val="3D3D3D"/>
                </a:solidFill>
                <a:latin typeface="Franklin Gothic Medium (Títulos)"/>
                <a:cs typeface="Times New Roman"/>
              </a:rPr>
              <a:t>e</a:t>
            </a:r>
            <a:r>
              <a:rPr spc="-20" dirty="0">
                <a:solidFill>
                  <a:srgbClr val="3D3D3D"/>
                </a:solidFill>
                <a:latin typeface="Franklin Gothic Medium (Títulos)"/>
                <a:cs typeface="Times New Roman"/>
              </a:rPr>
              <a:t>s</a:t>
            </a:r>
            <a:r>
              <a:rPr spc="125" dirty="0">
                <a:solidFill>
                  <a:srgbClr val="3D3D3D"/>
                </a:solidFill>
                <a:latin typeface="Franklin Gothic Medium (Títulos)"/>
                <a:cs typeface="Times New Roman"/>
              </a:rPr>
              <a:t>o</a:t>
            </a:r>
            <a:r>
              <a:rPr spc="-180" dirty="0">
                <a:solidFill>
                  <a:srgbClr val="3D3D3D"/>
                </a:solidFill>
                <a:latin typeface="Franklin Gothic Medium (Títulos)"/>
                <a:cs typeface="Times New Roman"/>
              </a:rPr>
              <a:t> </a:t>
            </a:r>
            <a:r>
              <a:rPr spc="50" dirty="0">
                <a:solidFill>
                  <a:srgbClr val="282828"/>
                </a:solidFill>
                <a:latin typeface="Franklin Gothic Medium (Títulos)"/>
                <a:cs typeface="Times New Roman"/>
              </a:rPr>
              <a:t>r</a:t>
            </a:r>
            <a:r>
              <a:rPr spc="30" dirty="0">
                <a:solidFill>
                  <a:srgbClr val="282828"/>
                </a:solidFill>
                <a:latin typeface="Franklin Gothic Medium (Títulos)"/>
                <a:cs typeface="Times New Roman"/>
              </a:rPr>
              <a:t>e</a:t>
            </a:r>
            <a:r>
              <a:rPr spc="50" dirty="0">
                <a:solidFill>
                  <a:srgbClr val="282828"/>
                </a:solidFill>
                <a:latin typeface="Franklin Gothic Medium (Títulos)"/>
                <a:cs typeface="Times New Roman"/>
              </a:rPr>
              <a:t>specto</a:t>
            </a:r>
            <a:r>
              <a:rPr spc="-114"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de</a:t>
            </a:r>
            <a:r>
              <a:rPr spc="-35"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114" dirty="0">
                <a:solidFill>
                  <a:srgbClr val="282828"/>
                </a:solidFill>
                <a:latin typeface="Franklin Gothic Medium (Títulos)"/>
                <a:cs typeface="Times New Roman"/>
              </a:rPr>
              <a:t>n</a:t>
            </a:r>
            <a:r>
              <a:rPr spc="60" dirty="0">
                <a:solidFill>
                  <a:srgbClr val="282828"/>
                </a:solidFill>
                <a:latin typeface="Franklin Gothic Medium (Títulos)"/>
                <a:cs typeface="Times New Roman"/>
              </a:rPr>
              <a:t>e</a:t>
            </a:r>
            <a:r>
              <a:rPr spc="-10" dirty="0">
                <a:solidFill>
                  <a:srgbClr val="282828"/>
                </a:solidFill>
                <a:latin typeface="Franklin Gothic Medium (Títulos)"/>
                <a:cs typeface="Times New Roman"/>
              </a:rPr>
              <a:t>ce</a:t>
            </a:r>
            <a:r>
              <a:rPr spc="-5" dirty="0">
                <a:solidFill>
                  <a:srgbClr val="282828"/>
                </a:solidFill>
                <a:latin typeface="Franklin Gothic Medium (Títulos)"/>
                <a:cs typeface="Times New Roman"/>
              </a:rPr>
              <a:t>s</a:t>
            </a:r>
            <a:r>
              <a:rPr spc="35" dirty="0">
                <a:solidFill>
                  <a:srgbClr val="282828"/>
                </a:solidFill>
                <a:latin typeface="Franklin Gothic Medium (Títulos)"/>
                <a:cs typeface="Times New Roman"/>
              </a:rPr>
              <a:t>idad</a:t>
            </a:r>
            <a:r>
              <a:rPr spc="65" dirty="0">
                <a:solidFill>
                  <a:srgbClr val="282828"/>
                </a:solidFill>
                <a:latin typeface="Franklin Gothic Medium (Títulos)"/>
                <a:cs typeface="Times New Roman"/>
              </a:rPr>
              <a:t> </a:t>
            </a:r>
            <a:r>
              <a:rPr spc="85" dirty="0">
                <a:solidFill>
                  <a:srgbClr val="282828"/>
                </a:solidFill>
                <a:latin typeface="Franklin Gothic Medium (Títulos)"/>
                <a:cs typeface="Times New Roman"/>
              </a:rPr>
              <a:t>de</a:t>
            </a:r>
            <a:r>
              <a:rPr spc="-35" dirty="0">
                <a:solidFill>
                  <a:srgbClr val="282828"/>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25" dirty="0">
                <a:solidFill>
                  <a:srgbClr val="3D3D3D"/>
                </a:solidFill>
                <a:latin typeface="Franklin Gothic Medium (Títulos)"/>
                <a:cs typeface="Times New Roman"/>
              </a:rPr>
              <a:t> </a:t>
            </a:r>
            <a:r>
              <a:rPr spc="30" dirty="0">
                <a:solidFill>
                  <a:srgbClr val="282828"/>
                </a:solidFill>
                <a:latin typeface="Franklin Gothic Medium (Títulos)"/>
                <a:cs typeface="Times New Roman"/>
              </a:rPr>
              <a:t>reforma</a:t>
            </a:r>
            <a:r>
              <a:rPr spc="70" dirty="0">
                <a:solidFill>
                  <a:srgbClr val="282828"/>
                </a:solidFill>
                <a:latin typeface="Franklin Gothic Medium (Títulos)"/>
                <a:cs typeface="Times New Roman"/>
              </a:rPr>
              <a:t> </a:t>
            </a:r>
            <a:r>
              <a:rPr spc="-10" dirty="0">
                <a:solidFill>
                  <a:srgbClr val="3D3D3D"/>
                </a:solidFill>
                <a:latin typeface="Franklin Gothic Medium (Títulos)"/>
                <a:cs typeface="Times New Roman"/>
              </a:rPr>
              <a:t>e</a:t>
            </a:r>
            <a:r>
              <a:rPr spc="175" dirty="0">
                <a:solidFill>
                  <a:srgbClr val="3D3D3D"/>
                </a:solidFill>
                <a:latin typeface="Franklin Gothic Medium (Títulos)"/>
                <a:cs typeface="Times New Roman"/>
              </a:rPr>
              <a:t>s</a:t>
            </a:r>
            <a:r>
              <a:rPr spc="-229"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e</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45" dirty="0">
                <a:solidFill>
                  <a:srgbClr val="3D3D3D"/>
                </a:solidFill>
                <a:latin typeface="Franklin Gothic Medium (Títulos)"/>
                <a:cs typeface="Times New Roman"/>
              </a:rPr>
              <a:t>úni</a:t>
            </a:r>
            <a:r>
              <a:rPr spc="30" dirty="0">
                <a:solidFill>
                  <a:srgbClr val="3D3D3D"/>
                </a:solidFill>
                <a:latin typeface="Franklin Gothic Medium (Títulos)"/>
                <a:cs typeface="Times New Roman"/>
              </a:rPr>
              <a:t>c</a:t>
            </a:r>
            <a:r>
              <a:rPr spc="125" dirty="0">
                <a:solidFill>
                  <a:srgbClr val="3D3D3D"/>
                </a:solidFill>
                <a:latin typeface="Franklin Gothic Medium (Títulos)"/>
                <a:cs typeface="Times New Roman"/>
              </a:rPr>
              <a:t>o</a:t>
            </a:r>
            <a:r>
              <a:rPr spc="-180" dirty="0">
                <a:solidFill>
                  <a:srgbClr val="3D3D3D"/>
                </a:solidFill>
                <a:latin typeface="Franklin Gothic Medium (Títulos)"/>
                <a:cs typeface="Times New Roman"/>
              </a:rPr>
              <a:t> </a:t>
            </a:r>
            <a:r>
              <a:rPr spc="140" dirty="0">
                <a:solidFill>
                  <a:srgbClr val="282828"/>
                </a:solidFill>
                <a:latin typeface="Franklin Gothic Medium (Títulos)"/>
                <a:cs typeface="Times New Roman"/>
              </a:rPr>
              <a:t>m</a:t>
            </a:r>
            <a:r>
              <a:rPr spc="40" dirty="0">
                <a:solidFill>
                  <a:srgbClr val="282828"/>
                </a:solidFill>
                <a:latin typeface="Franklin Gothic Medium (Títulos)"/>
                <a:cs typeface="Times New Roman"/>
              </a:rPr>
              <a:t>e</a:t>
            </a:r>
            <a:r>
              <a:rPr spc="50" dirty="0">
                <a:solidFill>
                  <a:srgbClr val="282828"/>
                </a:solidFill>
                <a:latin typeface="Franklin Gothic Medium (Títulos)"/>
                <a:cs typeface="Times New Roman"/>
              </a:rPr>
              <a:t>canismo</a:t>
            </a:r>
            <a:r>
              <a:rPr spc="-65" dirty="0">
                <a:solidFill>
                  <a:srgbClr val="282828"/>
                </a:solidFill>
                <a:latin typeface="Franklin Gothic Medium (Títulos)"/>
                <a:cs typeface="Times New Roman"/>
              </a:rPr>
              <a:t> </a:t>
            </a:r>
            <a:r>
              <a:rPr spc="10" dirty="0">
                <a:solidFill>
                  <a:srgbClr val="3D3D3D"/>
                </a:solidFill>
                <a:latin typeface="Franklin Gothic Medium (Títulos)"/>
                <a:cs typeface="Times New Roman"/>
              </a:rPr>
              <a:t>exi</a:t>
            </a:r>
            <a:r>
              <a:rPr spc="-75" dirty="0">
                <a:solidFill>
                  <a:srgbClr val="3D3D3D"/>
                </a:solidFill>
                <a:latin typeface="Franklin Gothic Medium (Títulos)"/>
                <a:cs typeface="Times New Roman"/>
              </a:rPr>
              <a:t>s</a:t>
            </a:r>
            <a:r>
              <a:rPr spc="75" dirty="0">
                <a:solidFill>
                  <a:srgbClr val="3D3D3D"/>
                </a:solidFill>
                <a:latin typeface="Franklin Gothic Medium (Títulos)"/>
                <a:cs typeface="Times New Roman"/>
              </a:rPr>
              <a:t>tente</a:t>
            </a:r>
            <a:r>
              <a:rPr spc="-65" dirty="0">
                <a:solidFill>
                  <a:srgbClr val="3D3D3D"/>
                </a:solidFill>
                <a:latin typeface="Franklin Gothic Medium (Títulos)"/>
                <a:cs typeface="Times New Roman"/>
              </a:rPr>
              <a:t> </a:t>
            </a:r>
            <a:r>
              <a:rPr spc="20" dirty="0">
                <a:solidFill>
                  <a:srgbClr val="282828"/>
                </a:solidFill>
                <a:latin typeface="Franklin Gothic Medium (Títulos)"/>
                <a:cs typeface="Times New Roman"/>
              </a:rPr>
              <a:t>para</a:t>
            </a:r>
            <a:r>
              <a:rPr spc="30" dirty="0">
                <a:solidFill>
                  <a:srgbClr val="282828"/>
                </a:solidFill>
                <a:latin typeface="Franklin Gothic Medium (Títulos)"/>
                <a:cs typeface="Times New Roman"/>
              </a:rPr>
              <a:t> </a:t>
            </a:r>
            <a:r>
              <a:rPr spc="40" dirty="0">
                <a:solidFill>
                  <a:srgbClr val="3D3D3D"/>
                </a:solidFill>
                <a:latin typeface="Franklin Gothic Medium (Títulos)"/>
                <a:cs typeface="Times New Roman"/>
              </a:rPr>
              <a:t>evitar</a:t>
            </a:r>
            <a:r>
              <a:rPr spc="-130"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que</a:t>
            </a:r>
            <a:r>
              <a:rPr spc="-35"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as</a:t>
            </a:r>
            <a:r>
              <a:rPr spc="2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40" dirty="0">
                <a:solidFill>
                  <a:srgbClr val="3D3D3D"/>
                </a:solidFill>
                <a:latin typeface="Franklin Gothic Medium (Títulos)"/>
                <a:cs typeface="Times New Roman"/>
              </a:rPr>
              <a:t>onven</a:t>
            </a:r>
            <a:r>
              <a:rPr spc="30" dirty="0">
                <a:solidFill>
                  <a:srgbClr val="3D3D3D"/>
                </a:solidFill>
                <a:latin typeface="Franklin Gothic Medium (Títulos)"/>
                <a:cs typeface="Times New Roman"/>
              </a:rPr>
              <a:t>c</a:t>
            </a:r>
            <a:r>
              <a:rPr spc="50" dirty="0">
                <a:solidFill>
                  <a:srgbClr val="3D3D3D"/>
                </a:solidFill>
                <a:latin typeface="Franklin Gothic Medium (Títulos)"/>
                <a:cs typeface="Times New Roman"/>
              </a:rPr>
              <a:t>ion</a:t>
            </a:r>
            <a:r>
              <a:rPr spc="10" dirty="0">
                <a:solidFill>
                  <a:srgbClr val="3D3D3D"/>
                </a:solidFill>
                <a:latin typeface="Franklin Gothic Medium (Títulos)"/>
                <a:cs typeface="Times New Roman"/>
              </a:rPr>
              <a:t>e</a:t>
            </a:r>
            <a:r>
              <a:rPr spc="175" dirty="0">
                <a:solidFill>
                  <a:srgbClr val="3D3D3D"/>
                </a:solidFill>
                <a:latin typeface="Franklin Gothic Medium (Títulos)"/>
                <a:cs typeface="Times New Roman"/>
              </a:rPr>
              <a:t>s</a:t>
            </a:r>
            <a:r>
              <a:rPr spc="-229"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105" dirty="0">
                <a:solidFill>
                  <a:srgbClr val="3D3D3D"/>
                </a:solidFill>
                <a:latin typeface="Franklin Gothic Medium (Títulos)"/>
                <a:cs typeface="Times New Roman"/>
              </a:rPr>
              <a:t>on</a:t>
            </a:r>
            <a:r>
              <a:rPr spc="-25" dirty="0">
                <a:solidFill>
                  <a:srgbClr val="3D3D3D"/>
                </a:solidFill>
                <a:latin typeface="Franklin Gothic Medium (Títulos)"/>
                <a:cs typeface="Times New Roman"/>
              </a:rPr>
              <a:t>s</a:t>
            </a:r>
            <a:r>
              <a:rPr spc="45" dirty="0">
                <a:solidFill>
                  <a:srgbClr val="3D3D3D"/>
                </a:solidFill>
                <a:latin typeface="Franklin Gothic Medium (Títulos)"/>
                <a:cs typeface="Times New Roman"/>
              </a:rPr>
              <a:t>tituyentes</a:t>
            </a:r>
            <a:r>
              <a:rPr dirty="0">
                <a:solidFill>
                  <a:srgbClr val="3D3D3D"/>
                </a:solidFill>
                <a:latin typeface="Franklin Gothic Medium (Títulos)"/>
                <a:cs typeface="Times New Roman"/>
              </a:rPr>
              <a:t> </a:t>
            </a:r>
            <a:r>
              <a:rPr spc="-5" dirty="0">
                <a:solidFill>
                  <a:srgbClr val="3D3D3D"/>
                </a:solidFill>
                <a:latin typeface="Franklin Gothic Medium (Títulos)"/>
                <a:cs typeface="Times New Roman"/>
              </a:rPr>
              <a:t>s</a:t>
            </a:r>
            <a:r>
              <a:rPr spc="114" dirty="0">
                <a:solidFill>
                  <a:srgbClr val="3D3D3D"/>
                </a:solidFill>
                <a:latin typeface="Franklin Gothic Medium (Títulos)"/>
                <a:cs typeface="Times New Roman"/>
              </a:rPr>
              <a:t>e</a:t>
            </a:r>
            <a:r>
              <a:rPr spc="-180"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45" dirty="0">
                <a:solidFill>
                  <a:srgbClr val="3D3D3D"/>
                </a:solidFill>
                <a:latin typeface="Franklin Gothic Medium (Títulos)"/>
                <a:cs typeface="Times New Roman"/>
              </a:rPr>
              <a:t>onviertan</a:t>
            </a:r>
            <a:r>
              <a:rPr spc="-20" dirty="0">
                <a:solidFill>
                  <a:srgbClr val="3D3D3D"/>
                </a:solidFill>
                <a:latin typeface="Franklin Gothic Medium (Títulos)"/>
                <a:cs typeface="Times New Roman"/>
              </a:rPr>
              <a:t> </a:t>
            </a:r>
            <a:r>
              <a:rPr spc="65" dirty="0">
                <a:solidFill>
                  <a:srgbClr val="3D3D3D"/>
                </a:solidFill>
                <a:latin typeface="Franklin Gothic Medium (Títulos)"/>
                <a:cs typeface="Times New Roman"/>
              </a:rPr>
              <a:t>en</a:t>
            </a:r>
            <a:r>
              <a:rPr spc="-5" dirty="0">
                <a:solidFill>
                  <a:srgbClr val="3D3D3D"/>
                </a:solidFill>
                <a:latin typeface="Franklin Gothic Medium (Títulos)"/>
                <a:cs typeface="Times New Roman"/>
              </a:rPr>
              <a:t> </a:t>
            </a:r>
            <a:r>
              <a:rPr spc="-140" dirty="0">
                <a:solidFill>
                  <a:srgbClr val="282828"/>
                </a:solidFill>
                <a:latin typeface="Franklin Gothic Medium (Títulos)"/>
                <a:cs typeface="Times New Roman"/>
              </a:rPr>
              <a:t>"</a:t>
            </a:r>
            <a:r>
              <a:rPr spc="-10" dirty="0">
                <a:solidFill>
                  <a:srgbClr val="282828"/>
                </a:solidFill>
                <a:latin typeface="Franklin Gothic Medium (Títulos)"/>
                <a:cs typeface="Times New Roman"/>
              </a:rPr>
              <a:t>c</a:t>
            </a:r>
            <a:r>
              <a:rPr spc="40" dirty="0">
                <a:solidFill>
                  <a:srgbClr val="282828"/>
                </a:solidFill>
                <a:latin typeface="Franklin Gothic Medium (Títulos)"/>
                <a:cs typeface="Times New Roman"/>
              </a:rPr>
              <a:t>ajas</a:t>
            </a:r>
            <a:r>
              <a:rPr spc="-240"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de</a:t>
            </a:r>
            <a:r>
              <a:rPr spc="-35" dirty="0">
                <a:solidFill>
                  <a:srgbClr val="3D3D3D"/>
                </a:solidFill>
                <a:latin typeface="Franklin Gothic Medium (Títulos)"/>
                <a:cs typeface="Times New Roman"/>
              </a:rPr>
              <a:t> </a:t>
            </a:r>
            <a:r>
              <a:rPr spc="-5" dirty="0">
                <a:solidFill>
                  <a:srgbClr val="282828"/>
                </a:solidFill>
                <a:latin typeface="Franklin Gothic Medium (Títulos)"/>
                <a:cs typeface="Times New Roman"/>
              </a:rPr>
              <a:t>P</a:t>
            </a:r>
            <a:r>
              <a:rPr spc="55" dirty="0">
                <a:solidFill>
                  <a:srgbClr val="282828"/>
                </a:solidFill>
                <a:latin typeface="Franklin Gothic Medium (Títulos)"/>
                <a:cs typeface="Times New Roman"/>
              </a:rPr>
              <a:t>andor</a:t>
            </a:r>
            <a:r>
              <a:rPr spc="65" dirty="0">
                <a:solidFill>
                  <a:srgbClr val="282828"/>
                </a:solidFill>
                <a:latin typeface="Franklin Gothic Medium (Títulos)"/>
                <a:cs typeface="Times New Roman"/>
              </a:rPr>
              <a:t>a</a:t>
            </a:r>
            <a:r>
              <a:rPr spc="254" dirty="0">
                <a:solidFill>
                  <a:srgbClr val="282828"/>
                </a:solidFill>
                <a:latin typeface="Franklin Gothic Medium (Títulos)"/>
                <a:cs typeface="Times New Roman"/>
              </a:rPr>
              <a:t>"</a:t>
            </a:r>
            <a:r>
              <a:rPr spc="114" dirty="0">
                <a:solidFill>
                  <a:srgbClr val="3D3D3D"/>
                </a:solidFill>
                <a:latin typeface="Franklin Gothic Medium (Títulos)"/>
                <a:cs typeface="Times New Roman"/>
              </a:rPr>
              <a:t>e</a:t>
            </a:r>
            <a:r>
              <a:rPr spc="65" dirty="0">
                <a:solidFill>
                  <a:srgbClr val="3D3D3D"/>
                </a:solidFill>
                <a:latin typeface="Franklin Gothic Medium (Títulos)"/>
                <a:cs typeface="Times New Roman"/>
              </a:rPr>
              <a:t> </a:t>
            </a:r>
            <a:r>
              <a:rPr spc="80" dirty="0">
                <a:solidFill>
                  <a:srgbClr val="282828"/>
                </a:solidFill>
                <a:latin typeface="Franklin Gothic Medium (Títulos)"/>
                <a:cs typeface="Times New Roman"/>
              </a:rPr>
              <a:t>intr</a:t>
            </a:r>
            <a:r>
              <a:rPr spc="40" dirty="0">
                <a:solidFill>
                  <a:srgbClr val="282828"/>
                </a:solidFill>
                <a:latin typeface="Franklin Gothic Medium (Títulos)"/>
                <a:cs typeface="Times New Roman"/>
              </a:rPr>
              <a:t>o</a:t>
            </a:r>
            <a:r>
              <a:rPr spc="85" dirty="0">
                <a:solidFill>
                  <a:srgbClr val="282828"/>
                </a:solidFill>
                <a:latin typeface="Franklin Gothic Medium (Títulos)"/>
                <a:cs typeface="Times New Roman"/>
              </a:rPr>
              <a:t>duz</a:t>
            </a:r>
            <a:r>
              <a:rPr spc="10" dirty="0">
                <a:solidFill>
                  <a:srgbClr val="282828"/>
                </a:solidFill>
                <a:latin typeface="Franklin Gothic Medium (Títulos)"/>
                <a:cs typeface="Times New Roman"/>
              </a:rPr>
              <a:t>c</a:t>
            </a:r>
            <a:r>
              <a:rPr spc="65" dirty="0">
                <a:solidFill>
                  <a:srgbClr val="282828"/>
                </a:solidFill>
                <a:latin typeface="Franklin Gothic Medium (Títulos)"/>
                <a:cs typeface="Times New Roman"/>
              </a:rPr>
              <a:t>an</a:t>
            </a:r>
            <a:r>
              <a:rPr spc="-5" dirty="0">
                <a:solidFill>
                  <a:srgbClr val="282828"/>
                </a:solidFill>
                <a:latin typeface="Franklin Gothic Medium (Títulos)"/>
                <a:cs typeface="Times New Roman"/>
              </a:rPr>
              <a:t> </a:t>
            </a:r>
            <a:r>
              <a:rPr spc="50" dirty="0">
                <a:solidFill>
                  <a:srgbClr val="282828"/>
                </a:solidFill>
                <a:latin typeface="Franklin Gothic Medium (Títulos)"/>
                <a:cs typeface="Times New Roman"/>
              </a:rPr>
              <a:t>temas</a:t>
            </a:r>
            <a:r>
              <a:rPr spc="-40" dirty="0">
                <a:solidFill>
                  <a:srgbClr val="282828"/>
                </a:solidFill>
                <a:latin typeface="Franklin Gothic Medium (Títulos)"/>
                <a:cs typeface="Times New Roman"/>
              </a:rPr>
              <a:t> </a:t>
            </a:r>
            <a:r>
              <a:rPr spc="125" dirty="0">
                <a:solidFill>
                  <a:srgbClr val="282828"/>
                </a:solidFill>
                <a:latin typeface="Franklin Gothic Medium (Títulos)"/>
                <a:cs typeface="Times New Roman"/>
              </a:rPr>
              <a:t>no</a:t>
            </a:r>
            <a:r>
              <a:rPr spc="-105" dirty="0">
                <a:solidFill>
                  <a:srgbClr val="282828"/>
                </a:solidFill>
                <a:latin typeface="Franklin Gothic Medium (Títulos)"/>
                <a:cs typeface="Times New Roman"/>
              </a:rPr>
              <a:t> </a:t>
            </a:r>
            <a:r>
              <a:rPr spc="-5" dirty="0">
                <a:solidFill>
                  <a:srgbClr val="3D3D3D"/>
                </a:solidFill>
                <a:latin typeface="Franklin Gothic Medium (Títulos)"/>
                <a:cs typeface="Times New Roman"/>
              </a:rPr>
              <a:t>s</a:t>
            </a:r>
            <a:r>
              <a:rPr spc="65" dirty="0">
                <a:solidFill>
                  <a:srgbClr val="3D3D3D"/>
                </a:solidFill>
                <a:latin typeface="Franklin Gothic Medium (Títulos)"/>
                <a:cs typeface="Times New Roman"/>
              </a:rPr>
              <a:t>ometid</a:t>
            </a:r>
            <a:r>
              <a:rPr spc="45" dirty="0">
                <a:solidFill>
                  <a:srgbClr val="3D3D3D"/>
                </a:solidFill>
                <a:latin typeface="Franklin Gothic Medium (Títulos)"/>
                <a:cs typeface="Times New Roman"/>
              </a:rPr>
              <a:t>o</a:t>
            </a:r>
            <a:r>
              <a:rPr spc="175" dirty="0">
                <a:solidFill>
                  <a:srgbClr val="3D3D3D"/>
                </a:solidFill>
                <a:latin typeface="Franklin Gothic Medium (Títulos)"/>
                <a:cs typeface="Times New Roman"/>
              </a:rPr>
              <a:t>s</a:t>
            </a:r>
            <a:r>
              <a:rPr spc="-229"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a</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60" dirty="0">
                <a:solidFill>
                  <a:srgbClr val="3D3D3D"/>
                </a:solidFill>
                <a:latin typeface="Franklin Gothic Medium (Títulos)"/>
                <a:cs typeface="Times New Roman"/>
              </a:rPr>
              <a:t>debate</a:t>
            </a:r>
            <a:r>
              <a:rPr spc="-65" dirty="0">
                <a:solidFill>
                  <a:srgbClr val="3D3D3D"/>
                </a:solidFill>
                <a:latin typeface="Franklin Gothic Medium (Títulos)"/>
                <a:cs typeface="Times New Roman"/>
              </a:rPr>
              <a:t> </a:t>
            </a:r>
            <a:r>
              <a:rPr spc="15" dirty="0">
                <a:solidFill>
                  <a:srgbClr val="282828"/>
                </a:solidFill>
                <a:latin typeface="Franklin Gothic Medium (Títulos)"/>
                <a:cs typeface="Times New Roman"/>
              </a:rPr>
              <a:t>público</a:t>
            </a:r>
            <a:r>
              <a:rPr spc="90" dirty="0">
                <a:solidFill>
                  <a:srgbClr val="282828"/>
                </a:solidFill>
                <a:latin typeface="Franklin Gothic Medium (Títulos)"/>
                <a:cs typeface="Times New Roman"/>
              </a:rPr>
              <a:t> </a:t>
            </a:r>
            <a:r>
              <a:rPr spc="65" dirty="0">
                <a:solidFill>
                  <a:srgbClr val="3D3D3D"/>
                </a:solidFill>
                <a:latin typeface="Franklin Gothic Medium (Títulos)"/>
                <a:cs typeface="Times New Roman"/>
              </a:rPr>
              <a:t>en</a:t>
            </a:r>
            <a:r>
              <a:rPr spc="-5" dirty="0">
                <a:solidFill>
                  <a:srgbClr val="3D3D3D"/>
                </a:solidFill>
                <a:latin typeface="Franklin Gothic Medium (Títulos)"/>
                <a:cs typeface="Times New Roman"/>
              </a:rPr>
              <a:t> </a:t>
            </a:r>
            <a:r>
              <a:rPr spc="30" dirty="0">
                <a:solidFill>
                  <a:srgbClr val="282828"/>
                </a:solidFill>
                <a:latin typeface="Franklin Gothic Medium (Títulos)"/>
                <a:cs typeface="Times New Roman"/>
              </a:rPr>
              <a:t>forma</a:t>
            </a:r>
            <a:r>
              <a:rPr spc="-65" dirty="0">
                <a:solidFill>
                  <a:srgbClr val="282828"/>
                </a:solidFill>
                <a:latin typeface="Franklin Gothic Medium (Títulos)"/>
                <a:cs typeface="Times New Roman"/>
              </a:rPr>
              <a:t> </a:t>
            </a:r>
            <a:r>
              <a:rPr spc="90" dirty="0">
                <a:solidFill>
                  <a:srgbClr val="282828"/>
                </a:solidFill>
                <a:latin typeface="Franklin Gothic Medium (Títulos)"/>
                <a:cs typeface="Times New Roman"/>
              </a:rPr>
              <a:t>p</a:t>
            </a:r>
            <a:r>
              <a:rPr spc="10" dirty="0">
                <a:solidFill>
                  <a:srgbClr val="282828"/>
                </a:solidFill>
                <a:latin typeface="Franklin Gothic Medium (Títulos)"/>
                <a:cs typeface="Times New Roman"/>
              </a:rPr>
              <a:t>r</a:t>
            </a:r>
            <a:r>
              <a:rPr dirty="0">
                <a:solidFill>
                  <a:srgbClr val="282828"/>
                </a:solidFill>
                <a:latin typeface="Franklin Gothic Medium (Títulos)"/>
                <a:cs typeface="Times New Roman"/>
              </a:rPr>
              <a:t>evia</a:t>
            </a:r>
            <a:r>
              <a:rPr spc="25" dirty="0">
                <a:solidFill>
                  <a:srgbClr val="282828"/>
                </a:solidFill>
                <a:latin typeface="Franklin Gothic Medium (Títulos)"/>
                <a:cs typeface="Times New Roman"/>
              </a:rPr>
              <a:t> </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25" dirty="0">
                <a:solidFill>
                  <a:srgbClr val="3D3D3D"/>
                </a:solidFill>
                <a:latin typeface="Franklin Gothic Medium (Títulos)"/>
                <a:cs typeface="Times New Roman"/>
              </a:rPr>
              <a:t> </a:t>
            </a:r>
            <a:r>
              <a:rPr spc="90" dirty="0">
                <a:solidFill>
                  <a:srgbClr val="3D3D3D"/>
                </a:solidFill>
                <a:latin typeface="Franklin Gothic Medium (Títulos)"/>
                <a:cs typeface="Times New Roman"/>
              </a:rPr>
              <a:t>e</a:t>
            </a:r>
            <a:r>
              <a:rPr spc="-5" dirty="0">
                <a:solidFill>
                  <a:srgbClr val="0C0C0C"/>
                </a:solidFill>
                <a:latin typeface="Franklin Gothic Medium (Títulos)"/>
                <a:cs typeface="Times New Roman"/>
              </a:rPr>
              <a:t>l</a:t>
            </a:r>
            <a:r>
              <a:rPr spc="-10" dirty="0">
                <a:solidFill>
                  <a:srgbClr val="3D3D3D"/>
                </a:solidFill>
                <a:latin typeface="Franklin Gothic Medium (Títulos)"/>
                <a:cs typeface="Times New Roman"/>
              </a:rPr>
              <a:t>ecc</a:t>
            </a:r>
            <a:r>
              <a:rPr spc="65" dirty="0">
                <a:solidFill>
                  <a:srgbClr val="3D3D3D"/>
                </a:solidFill>
                <a:latin typeface="Franklin Gothic Medium (Títulos)"/>
                <a:cs typeface="Times New Roman"/>
              </a:rPr>
              <a:t>ión</a:t>
            </a:r>
            <a:r>
              <a:rPr spc="-80"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de</a:t>
            </a:r>
            <a:r>
              <a:rPr spc="-13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40" dirty="0">
                <a:solidFill>
                  <a:srgbClr val="3D3D3D"/>
                </a:solidFill>
                <a:latin typeface="Franklin Gothic Medium (Títulos)"/>
                <a:cs typeface="Times New Roman"/>
              </a:rPr>
              <a:t>onven</a:t>
            </a:r>
            <a:r>
              <a:rPr spc="30" dirty="0">
                <a:solidFill>
                  <a:srgbClr val="3D3D3D"/>
                </a:solidFill>
                <a:latin typeface="Franklin Gothic Medium (Títulos)"/>
                <a:cs typeface="Times New Roman"/>
              </a:rPr>
              <a:t>c</a:t>
            </a:r>
            <a:r>
              <a:rPr spc="45" dirty="0">
                <a:solidFill>
                  <a:srgbClr val="3D3D3D"/>
                </a:solidFill>
                <a:latin typeface="Franklin Gothic Medium (Títulos)"/>
                <a:cs typeface="Times New Roman"/>
              </a:rPr>
              <a:t>ion</a:t>
            </a:r>
            <a:r>
              <a:rPr spc="30" dirty="0">
                <a:solidFill>
                  <a:srgbClr val="3D3D3D"/>
                </a:solidFill>
                <a:latin typeface="Franklin Gothic Medium (Títulos)"/>
                <a:cs typeface="Times New Roman"/>
              </a:rPr>
              <a:t>a</a:t>
            </a:r>
            <a:r>
              <a:rPr spc="-5" dirty="0">
                <a:solidFill>
                  <a:srgbClr val="0C0C0C"/>
                </a:solidFill>
                <a:latin typeface="Franklin Gothic Medium (Títulos)"/>
                <a:cs typeface="Times New Roman"/>
              </a:rPr>
              <a:t>l</a:t>
            </a:r>
            <a:r>
              <a:rPr spc="105" dirty="0">
                <a:solidFill>
                  <a:srgbClr val="3D3D3D"/>
                </a:solidFill>
                <a:latin typeface="Franklin Gothic Medium (Títulos)"/>
                <a:cs typeface="Times New Roman"/>
              </a:rPr>
              <a:t>es</a:t>
            </a:r>
            <a:r>
              <a:rPr spc="-27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105" dirty="0">
                <a:solidFill>
                  <a:srgbClr val="3D3D3D"/>
                </a:solidFill>
                <a:latin typeface="Franklin Gothic Medium (Títulos)"/>
                <a:cs typeface="Times New Roman"/>
              </a:rPr>
              <a:t>on</a:t>
            </a:r>
            <a:r>
              <a:rPr spc="-125" dirty="0">
                <a:solidFill>
                  <a:srgbClr val="3D3D3D"/>
                </a:solidFill>
                <a:latin typeface="Franklin Gothic Medium (Títulos)"/>
                <a:cs typeface="Times New Roman"/>
              </a:rPr>
              <a:t>s</a:t>
            </a:r>
            <a:r>
              <a:rPr spc="65" dirty="0">
                <a:solidFill>
                  <a:srgbClr val="3D3D3D"/>
                </a:solidFill>
                <a:latin typeface="Franklin Gothic Medium (Títulos)"/>
                <a:cs typeface="Times New Roman"/>
              </a:rPr>
              <a:t>tituyent</a:t>
            </a:r>
            <a:r>
              <a:rPr spc="95" dirty="0">
                <a:solidFill>
                  <a:srgbClr val="3D3D3D"/>
                </a:solidFill>
                <a:latin typeface="Franklin Gothic Medium (Títulos)"/>
                <a:cs typeface="Times New Roman"/>
              </a:rPr>
              <a:t>es</a:t>
            </a:r>
            <a:r>
              <a:rPr dirty="0">
                <a:solidFill>
                  <a:srgbClr val="3D3D3D"/>
                </a:solidFill>
                <a:latin typeface="Franklin Gothic Medium (Títulos)"/>
                <a:cs typeface="Times New Roman"/>
              </a:rPr>
              <a:t>.</a:t>
            </a:r>
            <a:r>
              <a:rPr spc="-105" dirty="0">
                <a:solidFill>
                  <a:srgbClr val="3D3D3D"/>
                </a:solidFill>
                <a:latin typeface="Franklin Gothic Medium (Títulos)"/>
                <a:cs typeface="Times New Roman"/>
              </a:rPr>
              <a:t> </a:t>
            </a:r>
            <a:r>
              <a:rPr spc="-110" dirty="0">
                <a:solidFill>
                  <a:srgbClr val="3D3D3D"/>
                </a:solidFill>
                <a:latin typeface="Franklin Gothic Medium (Títulos)"/>
                <a:cs typeface="Times New Roman"/>
              </a:rPr>
              <a:t>E</a:t>
            </a:r>
            <a:r>
              <a:rPr spc="-5" dirty="0">
                <a:solidFill>
                  <a:srgbClr val="3D3D3D"/>
                </a:solidFill>
                <a:latin typeface="Franklin Gothic Medium (Títulos)"/>
                <a:cs typeface="Times New Roman"/>
              </a:rPr>
              <a:t>s</a:t>
            </a:r>
            <a:r>
              <a:rPr spc="95" dirty="0">
                <a:solidFill>
                  <a:srgbClr val="3D3D3D"/>
                </a:solidFill>
                <a:latin typeface="Franklin Gothic Medium (Títulos)"/>
                <a:cs typeface="Times New Roman"/>
              </a:rPr>
              <a:t>ta</a:t>
            </a:r>
            <a:r>
              <a:rPr spc="-55" dirty="0">
                <a:solidFill>
                  <a:srgbClr val="3D3D3D"/>
                </a:solidFill>
                <a:latin typeface="Franklin Gothic Medium (Títulos)"/>
                <a:cs typeface="Times New Roman"/>
              </a:rPr>
              <a:t> </a:t>
            </a:r>
            <a:r>
              <a:rPr spc="-5" dirty="0">
                <a:solidFill>
                  <a:srgbClr val="3D3D3D"/>
                </a:solidFill>
                <a:latin typeface="Franklin Gothic Medium (Títulos)"/>
                <a:cs typeface="Times New Roman"/>
              </a:rPr>
              <a:t>s</a:t>
            </a:r>
            <a:r>
              <a:rPr spc="25" dirty="0">
                <a:solidFill>
                  <a:srgbClr val="3D3D3D"/>
                </a:solidFill>
                <a:latin typeface="Franklin Gothic Medium (Títulos)"/>
                <a:cs typeface="Times New Roman"/>
              </a:rPr>
              <a:t>ería</a:t>
            </a:r>
            <a:r>
              <a:rPr spc="20"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65" dirty="0">
                <a:solidFill>
                  <a:srgbClr val="3D3D3D"/>
                </a:solidFill>
                <a:latin typeface="Franklin Gothic Medium (Títulos)"/>
                <a:cs typeface="Times New Roman"/>
              </a:rPr>
              <a:t>úni</a:t>
            </a:r>
            <a:r>
              <a:rPr spc="60" dirty="0">
                <a:solidFill>
                  <a:srgbClr val="3D3D3D"/>
                </a:solidFill>
                <a:latin typeface="Franklin Gothic Medium (Títulos)"/>
                <a:cs typeface="Times New Roman"/>
              </a:rPr>
              <a:t>c</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30" dirty="0">
                <a:solidFill>
                  <a:srgbClr val="282828"/>
                </a:solidFill>
                <a:latin typeface="Franklin Gothic Medium (Títulos)"/>
                <a:cs typeface="Times New Roman"/>
              </a:rPr>
              <a:t>forma</a:t>
            </a:r>
            <a:r>
              <a:rPr spc="-65"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de</a:t>
            </a:r>
            <a:r>
              <a:rPr spc="45" dirty="0">
                <a:solidFill>
                  <a:srgbClr val="3D3D3D"/>
                </a:solidFill>
                <a:latin typeface="Franklin Gothic Medium (Títulos)"/>
                <a:cs typeface="Times New Roman"/>
              </a:rPr>
              <a:t> </a:t>
            </a:r>
            <a:r>
              <a:rPr spc="110" dirty="0">
                <a:solidFill>
                  <a:srgbClr val="3D3D3D"/>
                </a:solidFill>
                <a:latin typeface="Franklin Gothic Medium (Títulos)"/>
                <a:cs typeface="Times New Roman"/>
              </a:rPr>
              <a:t>a</a:t>
            </a:r>
            <a:r>
              <a:rPr spc="-20" dirty="0">
                <a:solidFill>
                  <a:srgbClr val="3D3D3D"/>
                </a:solidFill>
                <a:latin typeface="Franklin Gothic Medium (Títulos)"/>
                <a:cs typeface="Times New Roman"/>
              </a:rPr>
              <a:t>s</a:t>
            </a:r>
            <a:r>
              <a:rPr spc="50" dirty="0">
                <a:solidFill>
                  <a:srgbClr val="3D3D3D"/>
                </a:solidFill>
                <a:latin typeface="Franklin Gothic Medium (Títulos)"/>
                <a:cs typeface="Times New Roman"/>
              </a:rPr>
              <a:t>egurar</a:t>
            </a:r>
            <a:r>
              <a:rPr spc="-114"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dirty="0">
                <a:solidFill>
                  <a:srgbClr val="3D3D3D"/>
                </a:solidFill>
                <a:latin typeface="Franklin Gothic Medium (Títulos)"/>
                <a:cs typeface="Times New Roman"/>
              </a:rPr>
              <a:t>efectiva</a:t>
            </a:r>
            <a:r>
              <a:rPr spc="105" dirty="0">
                <a:solidFill>
                  <a:srgbClr val="3D3D3D"/>
                </a:solidFill>
                <a:latin typeface="Franklin Gothic Medium (Títulos)"/>
                <a:cs typeface="Times New Roman"/>
              </a:rPr>
              <a:t> </a:t>
            </a:r>
            <a:r>
              <a:rPr spc="-5" dirty="0">
                <a:solidFill>
                  <a:srgbClr val="3D3D3D"/>
                </a:solidFill>
                <a:latin typeface="Franklin Gothic Medium (Títulos)"/>
                <a:cs typeface="Times New Roman"/>
              </a:rPr>
              <a:t>s</a:t>
            </a:r>
            <a:r>
              <a:rPr spc="35" dirty="0">
                <a:solidFill>
                  <a:srgbClr val="3D3D3D"/>
                </a:solidFill>
                <a:latin typeface="Franklin Gothic Medium (Títulos)"/>
                <a:cs typeface="Times New Roman"/>
              </a:rPr>
              <a:t>oberanía</a:t>
            </a:r>
            <a:r>
              <a:rPr spc="-15" dirty="0">
                <a:solidFill>
                  <a:srgbClr val="3D3D3D"/>
                </a:solidFill>
                <a:latin typeface="Franklin Gothic Medium (Títulos)"/>
                <a:cs typeface="Times New Roman"/>
              </a:rPr>
              <a:t> </a:t>
            </a:r>
            <a:r>
              <a:rPr spc="90" dirty="0">
                <a:solidFill>
                  <a:srgbClr val="3D3D3D"/>
                </a:solidFill>
                <a:latin typeface="Franklin Gothic Medium (Títulos)"/>
                <a:cs typeface="Times New Roman"/>
              </a:rPr>
              <a:t>d</a:t>
            </a:r>
            <a:r>
              <a:rPr spc="95" dirty="0">
                <a:solidFill>
                  <a:srgbClr val="3D3D3D"/>
                </a:solidFill>
                <a:latin typeface="Franklin Gothic Medium (Títulos)"/>
                <a:cs typeface="Times New Roman"/>
              </a:rPr>
              <a:t>e</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30" dirty="0">
                <a:solidFill>
                  <a:srgbClr val="282828"/>
                </a:solidFill>
                <a:latin typeface="Franklin Gothic Medium (Títulos)"/>
                <a:cs typeface="Times New Roman"/>
              </a:rPr>
              <a:t>pue</a:t>
            </a:r>
            <a:r>
              <a:rPr spc="160" dirty="0">
                <a:solidFill>
                  <a:srgbClr val="282828"/>
                </a:solidFill>
                <a:latin typeface="Franklin Gothic Medium (Títulos)"/>
                <a:cs typeface="Times New Roman"/>
              </a:rPr>
              <a:t>b</a:t>
            </a:r>
            <a:r>
              <a:rPr spc="-5" dirty="0">
                <a:solidFill>
                  <a:srgbClr val="0C0C0C"/>
                </a:solidFill>
                <a:latin typeface="Franklin Gothic Medium (Títulos)"/>
                <a:cs typeface="Times New Roman"/>
              </a:rPr>
              <a:t>l</a:t>
            </a:r>
            <a:r>
              <a:rPr spc="125" dirty="0">
                <a:solidFill>
                  <a:srgbClr val="3D3D3D"/>
                </a:solidFill>
                <a:latin typeface="Franklin Gothic Medium (Títulos)"/>
                <a:cs typeface="Times New Roman"/>
              </a:rPr>
              <a:t>o</a:t>
            </a:r>
            <a:r>
              <a:rPr spc="-180"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de</a:t>
            </a:r>
            <a:r>
              <a:rPr spc="-35" dirty="0">
                <a:solidFill>
                  <a:srgbClr val="3D3D3D"/>
                </a:solidFill>
                <a:latin typeface="Franklin Gothic Medium (Títulos)"/>
                <a:cs typeface="Times New Roman"/>
              </a:rPr>
              <a:t> </a:t>
            </a:r>
            <a:r>
              <a:rPr spc="-5" dirty="0">
                <a:solidFill>
                  <a:srgbClr val="0C0C0C"/>
                </a:solidFill>
                <a:latin typeface="Franklin Gothic Medium (Títulos)"/>
                <a:cs typeface="Times New Roman"/>
              </a:rPr>
              <a:t>l</a:t>
            </a:r>
            <a:r>
              <a:rPr spc="45" dirty="0">
                <a:solidFill>
                  <a:srgbClr val="3D3D3D"/>
                </a:solidFill>
                <a:latin typeface="Franklin Gothic Medium (Títulos)"/>
                <a:cs typeface="Times New Roman"/>
              </a:rPr>
              <a:t>a</a:t>
            </a:r>
            <a:r>
              <a:rPr spc="-105" dirty="0">
                <a:solidFill>
                  <a:srgbClr val="3D3D3D"/>
                </a:solidFill>
                <a:latin typeface="Franklin Gothic Medium (Títulos)"/>
                <a:cs typeface="Times New Roman"/>
              </a:rPr>
              <a:t> </a:t>
            </a:r>
            <a:r>
              <a:rPr spc="35" dirty="0">
                <a:solidFill>
                  <a:srgbClr val="282828"/>
                </a:solidFill>
                <a:latin typeface="Franklin Gothic Medium (Títulos)"/>
                <a:cs typeface="Times New Roman"/>
              </a:rPr>
              <a:t>nación.</a:t>
            </a:r>
            <a:endParaRPr dirty="0">
              <a:latin typeface="Franklin Gothic Medium (Títulos)"/>
              <a:cs typeface="Times New Roman"/>
            </a:endParaRPr>
          </a:p>
          <a:p>
            <a:pPr marL="240665" marR="324485" indent="-227965" algn="just">
              <a:lnSpc>
                <a:spcPct val="78600"/>
              </a:lnSpc>
              <a:spcBef>
                <a:spcPts val="400"/>
              </a:spcBef>
              <a:buClr>
                <a:srgbClr val="1CCAD1"/>
              </a:buClr>
              <a:buFont typeface="Times New Roman"/>
              <a:buChar char="•"/>
              <a:tabLst>
                <a:tab pos="241300" algn="l"/>
              </a:tabLst>
            </a:pPr>
            <a:r>
              <a:rPr spc="-105" dirty="0">
                <a:solidFill>
                  <a:srgbClr val="3D3D3D"/>
                </a:solidFill>
                <a:latin typeface="Franklin Gothic Medium (Títulos)"/>
                <a:cs typeface="Times New Roman"/>
              </a:rPr>
              <a:t>S</a:t>
            </a:r>
            <a:r>
              <a:rPr spc="114" dirty="0">
                <a:solidFill>
                  <a:srgbClr val="3D3D3D"/>
                </a:solidFill>
                <a:latin typeface="Franklin Gothic Medium (Títulos)"/>
                <a:cs typeface="Times New Roman"/>
              </a:rPr>
              <a:t>e</a:t>
            </a:r>
            <a:r>
              <a:rPr spc="-80" dirty="0">
                <a:solidFill>
                  <a:srgbClr val="3D3D3D"/>
                </a:solidFill>
                <a:latin typeface="Franklin Gothic Medium (Títulos)"/>
                <a:cs typeface="Times New Roman"/>
              </a:rPr>
              <a:t> </a:t>
            </a:r>
            <a:r>
              <a:rPr dirty="0">
                <a:solidFill>
                  <a:srgbClr val="282828"/>
                </a:solidFill>
                <a:latin typeface="Franklin Gothic Medium (Títulos)"/>
                <a:cs typeface="Times New Roman"/>
              </a:rPr>
              <a:t>r</a:t>
            </a:r>
            <a:r>
              <a:rPr spc="35" dirty="0">
                <a:solidFill>
                  <a:srgbClr val="282828"/>
                </a:solidFill>
                <a:latin typeface="Franklin Gothic Medium (Títulos)"/>
                <a:cs typeface="Times New Roman"/>
              </a:rPr>
              <a:t>efirió</a:t>
            </a:r>
            <a:r>
              <a:rPr spc="-120" dirty="0">
                <a:solidFill>
                  <a:srgbClr val="282828"/>
                </a:solidFill>
                <a:latin typeface="Franklin Gothic Medium (Títulos)"/>
                <a:cs typeface="Times New Roman"/>
              </a:rPr>
              <a:t> </a:t>
            </a:r>
            <a:r>
              <a:rPr spc="-10" dirty="0">
                <a:solidFill>
                  <a:srgbClr val="3D3D3D"/>
                </a:solidFill>
                <a:latin typeface="Franklin Gothic Medium (Títulos)"/>
                <a:cs typeface="Times New Roman"/>
              </a:rPr>
              <a:t>a</a:t>
            </a:r>
            <a:r>
              <a:rPr spc="-25" dirty="0">
                <a:solidFill>
                  <a:srgbClr val="0C0C0C"/>
                </a:solidFill>
                <a:latin typeface="Franklin Gothic Medium (Títulos)"/>
                <a:cs typeface="Times New Roman"/>
              </a:rPr>
              <a:t>l</a:t>
            </a:r>
            <a:r>
              <a:rPr spc="-30" dirty="0">
                <a:solidFill>
                  <a:srgbClr val="0C0C0C"/>
                </a:solidFill>
                <a:latin typeface="Franklin Gothic Medium (Títulos)"/>
                <a:cs typeface="Times New Roman"/>
              </a:rPr>
              <a:t> </a:t>
            </a:r>
            <a:r>
              <a:rPr spc="60" dirty="0">
                <a:solidFill>
                  <a:srgbClr val="282828"/>
                </a:solidFill>
                <a:latin typeface="Franklin Gothic Medium (Títulos)"/>
                <a:cs typeface="Times New Roman"/>
              </a:rPr>
              <a:t>pr</a:t>
            </a:r>
            <a:r>
              <a:rPr spc="55" dirty="0">
                <a:solidFill>
                  <a:srgbClr val="282828"/>
                </a:solidFill>
                <a:latin typeface="Franklin Gothic Medium (Títulos)"/>
                <a:cs typeface="Times New Roman"/>
              </a:rPr>
              <a:t>e</a:t>
            </a:r>
            <a:r>
              <a:rPr spc="-10" dirty="0">
                <a:solidFill>
                  <a:srgbClr val="282828"/>
                </a:solidFill>
                <a:latin typeface="Franklin Gothic Medium (Títulos)"/>
                <a:cs typeface="Times New Roman"/>
              </a:rPr>
              <a:t>c</a:t>
            </a:r>
            <a:r>
              <a:rPr spc="85" dirty="0">
                <a:solidFill>
                  <a:srgbClr val="282828"/>
                </a:solidFill>
                <a:latin typeface="Franklin Gothic Medium (Títulos)"/>
                <a:cs typeface="Times New Roman"/>
              </a:rPr>
              <a:t>edente</a:t>
            </a:r>
            <a:r>
              <a:rPr spc="-105" dirty="0">
                <a:solidFill>
                  <a:srgbClr val="282828"/>
                </a:solidFill>
                <a:latin typeface="Franklin Gothic Medium (Títulos)"/>
                <a:cs typeface="Times New Roman"/>
              </a:rPr>
              <a:t> </a:t>
            </a:r>
            <a:r>
              <a:rPr spc="10" dirty="0">
                <a:solidFill>
                  <a:srgbClr val="282828"/>
                </a:solidFill>
                <a:latin typeface="Franklin Gothic Medium (Títulos)"/>
                <a:cs typeface="Times New Roman"/>
              </a:rPr>
              <a:t>"</a:t>
            </a:r>
            <a:r>
              <a:rPr spc="-250" dirty="0">
                <a:solidFill>
                  <a:srgbClr val="282828"/>
                </a:solidFill>
                <a:latin typeface="Franklin Gothic Medium (Títulos)"/>
                <a:cs typeface="Times New Roman"/>
              </a:rPr>
              <a:t>F</a:t>
            </a:r>
            <a:r>
              <a:rPr spc="60" dirty="0">
                <a:solidFill>
                  <a:srgbClr val="282828"/>
                </a:solidFill>
                <a:latin typeface="Franklin Gothic Medium (Títulos)"/>
                <a:cs typeface="Times New Roman"/>
              </a:rPr>
              <a:t>a</a:t>
            </a:r>
            <a:r>
              <a:rPr spc="-75" dirty="0">
                <a:solidFill>
                  <a:srgbClr val="282828"/>
                </a:solidFill>
                <a:latin typeface="Franklin Gothic Medium (Títulos)"/>
                <a:cs typeface="Times New Roman"/>
              </a:rPr>
              <a:t>y</a:t>
            </a:r>
            <a:r>
              <a:rPr spc="100" dirty="0">
                <a:solidFill>
                  <a:srgbClr val="282828"/>
                </a:solidFill>
                <a:latin typeface="Franklin Gothic Medium (Títulos)"/>
                <a:cs typeface="Times New Roman"/>
              </a:rPr>
              <a:t>t</a:t>
            </a:r>
            <a:r>
              <a:rPr spc="-40" dirty="0">
                <a:solidFill>
                  <a:srgbClr val="282828"/>
                </a:solidFill>
                <a:latin typeface="Franklin Gothic Medium (Títulos)"/>
                <a:cs typeface="Times New Roman"/>
              </a:rPr>
              <a:t>'</a:t>
            </a:r>
            <a:r>
              <a:rPr spc="245" dirty="0">
                <a:solidFill>
                  <a:srgbClr val="282828"/>
                </a:solidFill>
                <a:latin typeface="Franklin Gothic Medium (Títulos)"/>
                <a:cs typeface="Times New Roman"/>
              </a:rPr>
              <a:t>;</a:t>
            </a:r>
            <a:r>
              <a:rPr spc="-200" dirty="0">
                <a:solidFill>
                  <a:srgbClr val="282828"/>
                </a:solidFill>
                <a:latin typeface="Franklin Gothic Medium (Títulos)"/>
                <a:cs typeface="Times New Roman"/>
              </a:rPr>
              <a:t> </a:t>
            </a:r>
            <a:r>
              <a:rPr spc="90" dirty="0">
                <a:solidFill>
                  <a:srgbClr val="3D3D3D"/>
                </a:solidFill>
                <a:latin typeface="Franklin Gothic Medium (Títulos)"/>
                <a:cs typeface="Times New Roman"/>
              </a:rPr>
              <a:t>d</a:t>
            </a:r>
            <a:r>
              <a:rPr spc="-5" dirty="0">
                <a:solidFill>
                  <a:srgbClr val="3D3D3D"/>
                </a:solidFill>
                <a:latin typeface="Franklin Gothic Medium (Títulos)"/>
                <a:cs typeface="Times New Roman"/>
              </a:rPr>
              <a:t>e</a:t>
            </a:r>
            <a:r>
              <a:rPr spc="60" dirty="0">
                <a:solidFill>
                  <a:srgbClr val="3D3D3D"/>
                </a:solidFill>
                <a:latin typeface="Franklin Gothic Medium (Títulos)"/>
                <a:cs typeface="Times New Roman"/>
              </a:rPr>
              <a:t>stacando</a:t>
            </a:r>
            <a:r>
              <a:rPr spc="-110"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que</a:t>
            </a:r>
            <a:r>
              <a:rPr spc="-35"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e</a:t>
            </a:r>
            <a:r>
              <a:rPr spc="-5" dirty="0">
                <a:solidFill>
                  <a:srgbClr val="3D3D3D"/>
                </a:solidFill>
                <a:latin typeface="Franklin Gothic Medium (Títulos)"/>
                <a:cs typeface="Times New Roman"/>
              </a:rPr>
              <a:t>s</a:t>
            </a:r>
            <a:r>
              <a:rPr spc="95" dirty="0">
                <a:solidFill>
                  <a:srgbClr val="3D3D3D"/>
                </a:solidFill>
                <a:latin typeface="Franklin Gothic Medium (Títulos)"/>
                <a:cs typeface="Times New Roman"/>
              </a:rPr>
              <a:t>ta</a:t>
            </a:r>
            <a:r>
              <a:rPr spc="-55" dirty="0">
                <a:solidFill>
                  <a:srgbClr val="3D3D3D"/>
                </a:solidFill>
                <a:latin typeface="Franklin Gothic Medium (Títulos)"/>
                <a:cs typeface="Times New Roman"/>
              </a:rPr>
              <a:t> </a:t>
            </a:r>
            <a:r>
              <a:rPr spc="-5" dirty="0">
                <a:solidFill>
                  <a:srgbClr val="3D3D3D"/>
                </a:solidFill>
                <a:latin typeface="Franklin Gothic Medium (Títulos)"/>
                <a:cs typeface="Times New Roman"/>
              </a:rPr>
              <a:t>s</a:t>
            </a:r>
            <a:r>
              <a:rPr spc="85" dirty="0">
                <a:solidFill>
                  <a:srgbClr val="3D3D3D"/>
                </a:solidFill>
                <a:latin typeface="Franklin Gothic Medium (Títulos)"/>
                <a:cs typeface="Times New Roman"/>
              </a:rPr>
              <a:t>enten</a:t>
            </a:r>
            <a:r>
              <a:rPr spc="30" dirty="0">
                <a:solidFill>
                  <a:srgbClr val="3D3D3D"/>
                </a:solidFill>
                <a:latin typeface="Franklin Gothic Medium (Títulos)"/>
                <a:cs typeface="Times New Roman"/>
              </a:rPr>
              <a:t>c</a:t>
            </a:r>
            <a:r>
              <a:rPr spc="10" dirty="0">
                <a:solidFill>
                  <a:srgbClr val="3D3D3D"/>
                </a:solidFill>
                <a:latin typeface="Franklin Gothic Medium (Títulos)"/>
                <a:cs typeface="Times New Roman"/>
              </a:rPr>
              <a:t>ia</a:t>
            </a:r>
            <a:r>
              <a:rPr spc="-90" dirty="0">
                <a:solidFill>
                  <a:srgbClr val="3D3D3D"/>
                </a:solidFill>
                <a:latin typeface="Franklin Gothic Medium (Títulos)"/>
                <a:cs typeface="Times New Roman"/>
              </a:rPr>
              <a:t> </a:t>
            </a:r>
            <a:r>
              <a:rPr spc="35" dirty="0">
                <a:solidFill>
                  <a:srgbClr val="282828"/>
                </a:solidFill>
                <a:latin typeface="Franklin Gothic Medium (Títulos)"/>
                <a:cs typeface="Times New Roman"/>
              </a:rPr>
              <a:t>había</a:t>
            </a:r>
            <a:r>
              <a:rPr spc="20" dirty="0">
                <a:solidFill>
                  <a:srgbClr val="282828"/>
                </a:solidFill>
                <a:latin typeface="Franklin Gothic Medium (Títulos)"/>
                <a:cs typeface="Times New Roman"/>
              </a:rPr>
              <a:t> </a:t>
            </a:r>
            <a:r>
              <a:rPr spc="60" dirty="0">
                <a:solidFill>
                  <a:srgbClr val="282828"/>
                </a:solidFill>
                <a:latin typeface="Franklin Gothic Medium (Títulos)"/>
                <a:cs typeface="Times New Roman"/>
              </a:rPr>
              <a:t>tenido</a:t>
            </a:r>
            <a:r>
              <a:rPr spc="-50" dirty="0">
                <a:solidFill>
                  <a:srgbClr val="282828"/>
                </a:solidFill>
                <a:latin typeface="Franklin Gothic Medium (Títulos)"/>
                <a:cs typeface="Times New Roman"/>
              </a:rPr>
              <a:t> </a:t>
            </a:r>
            <a:r>
              <a:rPr spc="195" dirty="0">
                <a:solidFill>
                  <a:srgbClr val="3D3D3D"/>
                </a:solidFill>
                <a:latin typeface="Franklin Gothic Medium (Títulos)"/>
                <a:cs typeface="Times New Roman"/>
              </a:rPr>
              <a:t>u</a:t>
            </a:r>
            <a:r>
              <a:rPr spc="105" dirty="0">
                <a:solidFill>
                  <a:srgbClr val="3D3D3D"/>
                </a:solidFill>
                <a:latin typeface="Franklin Gothic Medium (Títulos)"/>
                <a:cs typeface="Times New Roman"/>
              </a:rPr>
              <a:t>n</a:t>
            </a:r>
            <a:r>
              <a:rPr spc="-60" dirty="0">
                <a:solidFill>
                  <a:srgbClr val="3D3D3D"/>
                </a:solidFill>
                <a:latin typeface="Franklin Gothic Medium (Títulos)"/>
                <a:cs typeface="Times New Roman"/>
              </a:rPr>
              <a:t> </a:t>
            </a:r>
            <a:r>
              <a:rPr spc="25" dirty="0">
                <a:solidFill>
                  <a:srgbClr val="282828"/>
                </a:solidFill>
                <a:latin typeface="Franklin Gothic Medium (Títulos)"/>
                <a:cs typeface="Times New Roman"/>
              </a:rPr>
              <a:t>pac</a:t>
            </a:r>
            <a:r>
              <a:rPr spc="10" dirty="0">
                <a:solidFill>
                  <a:srgbClr val="282828"/>
                </a:solidFill>
                <a:latin typeface="Franklin Gothic Medium (Títulos)"/>
                <a:cs typeface="Times New Roman"/>
              </a:rPr>
              <a:t>ífi</a:t>
            </a:r>
            <a:r>
              <a:rPr spc="-55" dirty="0">
                <a:solidFill>
                  <a:srgbClr val="282828"/>
                </a:solidFill>
                <a:latin typeface="Franklin Gothic Medium (Títulos)"/>
                <a:cs typeface="Times New Roman"/>
              </a:rPr>
              <a:t>c</a:t>
            </a:r>
            <a:r>
              <a:rPr spc="125" dirty="0">
                <a:solidFill>
                  <a:srgbClr val="282828"/>
                </a:solidFill>
                <a:latin typeface="Franklin Gothic Medium (Títulos)"/>
                <a:cs typeface="Times New Roman"/>
              </a:rPr>
              <a:t>o</a:t>
            </a:r>
            <a:r>
              <a:rPr spc="-180" dirty="0">
                <a:solidFill>
                  <a:srgbClr val="282828"/>
                </a:solidFill>
                <a:latin typeface="Franklin Gothic Medium (Títulos)"/>
                <a:cs typeface="Times New Roman"/>
              </a:rPr>
              <a:t> </a:t>
            </a:r>
            <a:r>
              <a:rPr spc="80" dirty="0">
                <a:solidFill>
                  <a:srgbClr val="3D3D3D"/>
                </a:solidFill>
                <a:latin typeface="Franklin Gothic Medium (Títulos)"/>
                <a:cs typeface="Times New Roman"/>
              </a:rPr>
              <a:t>cum</a:t>
            </a:r>
            <a:r>
              <a:rPr spc="105" dirty="0">
                <a:solidFill>
                  <a:srgbClr val="3D3D3D"/>
                </a:solidFill>
                <a:latin typeface="Franklin Gothic Medium (Títulos)"/>
                <a:cs typeface="Times New Roman"/>
              </a:rPr>
              <a:t>p</a:t>
            </a:r>
            <a:r>
              <a:rPr spc="-15" dirty="0">
                <a:solidFill>
                  <a:srgbClr val="0C0C0C"/>
                </a:solidFill>
                <a:latin typeface="Franklin Gothic Medium (Títulos)"/>
                <a:cs typeface="Times New Roman"/>
              </a:rPr>
              <a:t>l</a:t>
            </a:r>
            <a:r>
              <a:rPr spc="0" dirty="0">
                <a:solidFill>
                  <a:srgbClr val="0C0C0C"/>
                </a:solidFill>
                <a:latin typeface="Franklin Gothic Medium (Títulos)"/>
                <a:cs typeface="Times New Roman"/>
              </a:rPr>
              <a:t>i</a:t>
            </a:r>
            <a:r>
              <a:rPr spc="55" dirty="0">
                <a:solidFill>
                  <a:srgbClr val="282828"/>
                </a:solidFill>
                <a:latin typeface="Franklin Gothic Medium (Títulos)"/>
                <a:cs typeface="Times New Roman"/>
              </a:rPr>
              <a:t>miento</a:t>
            </a:r>
            <a:r>
              <a:rPr spc="-45" dirty="0">
                <a:solidFill>
                  <a:srgbClr val="282828"/>
                </a:solidFill>
                <a:latin typeface="Franklin Gothic Medium (Títulos)"/>
                <a:cs typeface="Times New Roman"/>
              </a:rPr>
              <a:t> </a:t>
            </a:r>
            <a:r>
              <a:rPr spc="80" dirty="0">
                <a:solidFill>
                  <a:srgbClr val="282828"/>
                </a:solidFill>
                <a:latin typeface="Franklin Gothic Medium (Títulos)"/>
                <a:cs typeface="Times New Roman"/>
              </a:rPr>
              <a:t>por</a:t>
            </a:r>
            <a:r>
              <a:rPr spc="-90" dirty="0">
                <a:solidFill>
                  <a:srgbClr val="282828"/>
                </a:solidFill>
                <a:latin typeface="Franklin Gothic Medium (Títulos)"/>
                <a:cs typeface="Times New Roman"/>
              </a:rPr>
              <a:t> </a:t>
            </a:r>
            <a:r>
              <a:rPr spc="70" dirty="0">
                <a:solidFill>
                  <a:srgbClr val="282828"/>
                </a:solidFill>
                <a:latin typeface="Franklin Gothic Medium (Títulos)"/>
                <a:cs typeface="Times New Roman"/>
              </a:rPr>
              <a:t>parte</a:t>
            </a:r>
            <a:r>
              <a:rPr spc="-40"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de</a:t>
            </a:r>
            <a:r>
              <a:rPr spc="-135" dirty="0">
                <a:solidFill>
                  <a:srgbClr val="3D3D3D"/>
                </a:solidFill>
                <a:latin typeface="Franklin Gothic Medium (Títulos)"/>
                <a:cs typeface="Times New Roman"/>
              </a:rPr>
              <a:t> </a:t>
            </a:r>
            <a:r>
              <a:rPr spc="50" dirty="0">
                <a:solidFill>
                  <a:srgbClr val="282828"/>
                </a:solidFill>
                <a:latin typeface="Franklin Gothic Medium (Títulos)"/>
                <a:cs typeface="Times New Roman"/>
              </a:rPr>
              <a:t>todas</a:t>
            </a:r>
            <a:r>
              <a:rPr spc="-55" dirty="0">
                <a:solidFill>
                  <a:srgbClr val="282828"/>
                </a:solidFill>
                <a:latin typeface="Franklin Gothic Medium (Títulos)"/>
                <a:cs typeface="Times New Roman"/>
              </a:rPr>
              <a:t> </a:t>
            </a:r>
            <a:r>
              <a:rPr spc="-5" dirty="0">
                <a:solidFill>
                  <a:srgbClr val="0C0C0C"/>
                </a:solidFill>
                <a:latin typeface="Franklin Gothic Medium (Títulos)"/>
                <a:cs typeface="Times New Roman"/>
              </a:rPr>
              <a:t>l</a:t>
            </a:r>
            <a:r>
              <a:rPr spc="105" dirty="0">
                <a:solidFill>
                  <a:srgbClr val="3D3D3D"/>
                </a:solidFill>
                <a:latin typeface="Franklin Gothic Medium (Títulos)"/>
                <a:cs typeface="Times New Roman"/>
              </a:rPr>
              <a:t>as</a:t>
            </a:r>
            <a:r>
              <a:rPr spc="-175" dirty="0">
                <a:solidFill>
                  <a:srgbClr val="3D3D3D"/>
                </a:solidFill>
                <a:latin typeface="Franklin Gothic Medium (Títulos)"/>
                <a:cs typeface="Times New Roman"/>
              </a:rPr>
              <a:t> </a:t>
            </a:r>
            <a:r>
              <a:rPr spc="50" dirty="0">
                <a:solidFill>
                  <a:srgbClr val="3D3D3D"/>
                </a:solidFill>
                <a:latin typeface="Franklin Gothic Medium (Títulos)"/>
                <a:cs typeface="Times New Roman"/>
              </a:rPr>
              <a:t>autoridades</a:t>
            </a:r>
            <a:r>
              <a:rPr spc="30" dirty="0">
                <a:solidFill>
                  <a:srgbClr val="3D3D3D"/>
                </a:solidFill>
                <a:latin typeface="Franklin Gothic Medium (Títulos)"/>
                <a:cs typeface="Times New Roman"/>
              </a:rPr>
              <a:t> </a:t>
            </a:r>
            <a:r>
              <a:rPr spc="-10" dirty="0">
                <a:solidFill>
                  <a:srgbClr val="3D3D3D"/>
                </a:solidFill>
                <a:latin typeface="Franklin Gothic Medium (Títulos)"/>
                <a:cs typeface="Times New Roman"/>
              </a:rPr>
              <a:t>c</a:t>
            </a:r>
            <a:r>
              <a:rPr spc="105" dirty="0">
                <a:solidFill>
                  <a:srgbClr val="3D3D3D"/>
                </a:solidFill>
                <a:latin typeface="Franklin Gothic Medium (Títulos)"/>
                <a:cs typeface="Times New Roman"/>
              </a:rPr>
              <a:t>on</a:t>
            </a:r>
            <a:r>
              <a:rPr spc="-125" dirty="0">
                <a:solidFill>
                  <a:srgbClr val="3D3D3D"/>
                </a:solidFill>
                <a:latin typeface="Franklin Gothic Medium (Títulos)"/>
                <a:cs typeface="Times New Roman"/>
              </a:rPr>
              <a:t>s</a:t>
            </a:r>
            <a:r>
              <a:rPr spc="75" dirty="0">
                <a:solidFill>
                  <a:srgbClr val="3D3D3D"/>
                </a:solidFill>
                <a:latin typeface="Franklin Gothic Medium (Títulos)"/>
                <a:cs typeface="Times New Roman"/>
              </a:rPr>
              <a:t>tituida</a:t>
            </a:r>
            <a:r>
              <a:rPr spc="95" dirty="0">
                <a:solidFill>
                  <a:srgbClr val="3D3D3D"/>
                </a:solidFill>
                <a:latin typeface="Franklin Gothic Medium (Títulos)"/>
                <a:cs typeface="Times New Roman"/>
              </a:rPr>
              <a:t>s</a:t>
            </a:r>
            <a:r>
              <a:rPr spc="50" dirty="0">
                <a:solidFill>
                  <a:srgbClr val="3D3D3D"/>
                </a:solidFill>
                <a:latin typeface="Franklin Gothic Medium (Títulos)"/>
                <a:cs typeface="Times New Roman"/>
              </a:rPr>
              <a:t>,</a:t>
            </a:r>
            <a:r>
              <a:rPr spc="-155" dirty="0">
                <a:solidFill>
                  <a:srgbClr val="3D3D3D"/>
                </a:solidFill>
                <a:latin typeface="Franklin Gothic Medium (Títulos)"/>
                <a:cs typeface="Times New Roman"/>
              </a:rPr>
              <a:t> </a:t>
            </a:r>
            <a:r>
              <a:rPr spc="55" dirty="0">
                <a:solidFill>
                  <a:srgbClr val="282828"/>
                </a:solidFill>
                <a:latin typeface="Franklin Gothic Medium (Títulos)"/>
                <a:cs typeface="Times New Roman"/>
              </a:rPr>
              <a:t>indepen</a:t>
            </a:r>
            <a:r>
              <a:rPr spc="235" dirty="0">
                <a:solidFill>
                  <a:srgbClr val="282828"/>
                </a:solidFill>
                <a:latin typeface="Franklin Gothic Medium (Títulos)"/>
                <a:cs typeface="Times New Roman"/>
              </a:rPr>
              <a:t>d</a:t>
            </a:r>
            <a:r>
              <a:rPr spc="-5" dirty="0">
                <a:solidFill>
                  <a:srgbClr val="0C0C0C"/>
                </a:solidFill>
                <a:latin typeface="Franklin Gothic Medium (Títulos)"/>
                <a:cs typeface="Times New Roman"/>
              </a:rPr>
              <a:t>i</a:t>
            </a:r>
            <a:r>
              <a:rPr spc="90" dirty="0">
                <a:solidFill>
                  <a:srgbClr val="3D3D3D"/>
                </a:solidFill>
                <a:latin typeface="Franklin Gothic Medium (Títulos)"/>
                <a:cs typeface="Times New Roman"/>
              </a:rPr>
              <a:t>ente</a:t>
            </a:r>
            <a:r>
              <a:rPr spc="-135" dirty="0">
                <a:solidFill>
                  <a:srgbClr val="3D3D3D"/>
                </a:solidFill>
                <a:latin typeface="Franklin Gothic Medium (Títulos)"/>
                <a:cs typeface="Times New Roman"/>
              </a:rPr>
              <a:t> </a:t>
            </a:r>
            <a:r>
              <a:rPr spc="85" dirty="0">
                <a:solidFill>
                  <a:srgbClr val="3D3D3D"/>
                </a:solidFill>
                <a:latin typeface="Franklin Gothic Medium (Títulos)"/>
                <a:cs typeface="Times New Roman"/>
              </a:rPr>
              <a:t>de</a:t>
            </a:r>
            <a:r>
              <a:rPr spc="-135" dirty="0">
                <a:solidFill>
                  <a:srgbClr val="3D3D3D"/>
                </a:solidFill>
                <a:latin typeface="Franklin Gothic Medium (Títulos)"/>
                <a:cs typeface="Times New Roman"/>
              </a:rPr>
              <a:t> </a:t>
            </a:r>
            <a:r>
              <a:rPr spc="-105" dirty="0">
                <a:solidFill>
                  <a:srgbClr val="3D3D3D"/>
                </a:solidFill>
                <a:latin typeface="Franklin Gothic Medium (Títulos)"/>
                <a:cs typeface="Times New Roman"/>
              </a:rPr>
              <a:t>s</a:t>
            </a:r>
            <a:r>
              <a:rPr spc="90" dirty="0">
                <a:solidFill>
                  <a:srgbClr val="3D3D3D"/>
                </a:solidFill>
                <a:latin typeface="Franklin Gothic Medium (Títulos)"/>
                <a:cs typeface="Times New Roman"/>
              </a:rPr>
              <a:t>u</a:t>
            </a:r>
            <a:r>
              <a:rPr spc="55" dirty="0">
                <a:solidFill>
                  <a:srgbClr val="3D3D3D"/>
                </a:solidFill>
                <a:latin typeface="Franklin Gothic Medium (Títulos)"/>
                <a:cs typeface="Times New Roman"/>
              </a:rPr>
              <a:t> </a:t>
            </a:r>
            <a:r>
              <a:rPr spc="45" dirty="0">
                <a:solidFill>
                  <a:srgbClr val="3D3D3D"/>
                </a:solidFill>
                <a:latin typeface="Franklin Gothic Medium (Títulos)"/>
                <a:cs typeface="Times New Roman"/>
              </a:rPr>
              <a:t>signo</a:t>
            </a:r>
            <a:r>
              <a:rPr spc="-125" dirty="0">
                <a:solidFill>
                  <a:srgbClr val="3D3D3D"/>
                </a:solidFill>
                <a:latin typeface="Franklin Gothic Medium (Títulos)"/>
                <a:cs typeface="Times New Roman"/>
              </a:rPr>
              <a:t> </a:t>
            </a:r>
            <a:r>
              <a:rPr spc="30" dirty="0">
                <a:solidFill>
                  <a:srgbClr val="282828"/>
                </a:solidFill>
                <a:latin typeface="Franklin Gothic Medium (Títulos)"/>
                <a:cs typeface="Times New Roman"/>
              </a:rPr>
              <a:t>políti</a:t>
            </a:r>
            <a:r>
              <a:rPr spc="70" dirty="0">
                <a:solidFill>
                  <a:srgbClr val="282828"/>
                </a:solidFill>
                <a:latin typeface="Franklin Gothic Medium (Títulos)"/>
                <a:cs typeface="Times New Roman"/>
              </a:rPr>
              <a:t>c</a:t>
            </a:r>
            <a:r>
              <a:rPr spc="-5" dirty="0">
                <a:solidFill>
                  <a:srgbClr val="282828"/>
                </a:solidFill>
                <a:latin typeface="Franklin Gothic Medium (Títulos)"/>
                <a:cs typeface="Times New Roman"/>
              </a:rPr>
              <a:t>o</a:t>
            </a:r>
            <a:r>
              <a:rPr spc="50" dirty="0">
                <a:solidFill>
                  <a:srgbClr val="545454"/>
                </a:solidFill>
                <a:latin typeface="Franklin Gothic Medium (Títulos)"/>
                <a:cs typeface="Times New Roman"/>
              </a:rPr>
              <a:t>,</a:t>
            </a:r>
            <a:r>
              <a:rPr spc="-155" dirty="0">
                <a:solidFill>
                  <a:srgbClr val="545454"/>
                </a:solidFill>
                <a:latin typeface="Franklin Gothic Medium (Títulos)"/>
                <a:cs typeface="Times New Roman"/>
              </a:rPr>
              <a:t> </a:t>
            </a:r>
            <a:r>
              <a:rPr spc="60" dirty="0">
                <a:solidFill>
                  <a:srgbClr val="282828"/>
                </a:solidFill>
                <a:latin typeface="Franklin Gothic Medium (Títulos)"/>
                <a:cs typeface="Times New Roman"/>
              </a:rPr>
              <a:t>d</a:t>
            </a:r>
            <a:r>
              <a:rPr spc="225" dirty="0">
                <a:solidFill>
                  <a:srgbClr val="282828"/>
                </a:solidFill>
                <a:latin typeface="Franklin Gothic Medium (Títulos)"/>
                <a:cs typeface="Times New Roman"/>
              </a:rPr>
              <a:t>u</a:t>
            </a:r>
            <a:r>
              <a:rPr spc="50" dirty="0">
                <a:solidFill>
                  <a:srgbClr val="282828"/>
                </a:solidFill>
                <a:latin typeface="Franklin Gothic Medium (Títulos)"/>
                <a:cs typeface="Times New Roman"/>
              </a:rPr>
              <a:t>rante</a:t>
            </a:r>
            <a:r>
              <a:rPr spc="-35" dirty="0">
                <a:solidFill>
                  <a:srgbClr val="282828"/>
                </a:solidFill>
                <a:latin typeface="Franklin Gothic Medium (Títulos)"/>
                <a:cs typeface="Times New Roman"/>
              </a:rPr>
              <a:t> </a:t>
            </a:r>
            <a:r>
              <a:rPr spc="65" dirty="0">
                <a:solidFill>
                  <a:srgbClr val="282828"/>
                </a:solidFill>
                <a:latin typeface="Franklin Gothic Medium (Títulos)"/>
                <a:cs typeface="Times New Roman"/>
              </a:rPr>
              <a:t>más</a:t>
            </a:r>
            <a:r>
              <a:rPr spc="-80"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de</a:t>
            </a:r>
            <a:r>
              <a:rPr spc="-35" dirty="0">
                <a:solidFill>
                  <a:srgbClr val="3D3D3D"/>
                </a:solidFill>
                <a:latin typeface="Franklin Gothic Medium (Títulos)"/>
                <a:cs typeface="Times New Roman"/>
              </a:rPr>
              <a:t> </a:t>
            </a:r>
            <a:r>
              <a:rPr spc="170" dirty="0">
                <a:solidFill>
                  <a:srgbClr val="282828"/>
                </a:solidFill>
                <a:latin typeface="Franklin Gothic Medium (Títulos)"/>
                <a:cs typeface="Times New Roman"/>
              </a:rPr>
              <a:t>2</a:t>
            </a:r>
            <a:r>
              <a:rPr spc="409" dirty="0">
                <a:solidFill>
                  <a:srgbClr val="282828"/>
                </a:solidFill>
                <a:latin typeface="Franklin Gothic Medium (Títulos)"/>
                <a:cs typeface="Times New Roman"/>
              </a:rPr>
              <a:t>0</a:t>
            </a:r>
            <a:r>
              <a:rPr spc="204" dirty="0">
                <a:solidFill>
                  <a:srgbClr val="282828"/>
                </a:solidFill>
                <a:latin typeface="Franklin Gothic Medium (Títulos)"/>
                <a:cs typeface="Times New Roman"/>
              </a:rPr>
              <a:t> </a:t>
            </a:r>
            <a:r>
              <a:rPr spc="85" dirty="0">
                <a:solidFill>
                  <a:srgbClr val="3D3D3D"/>
                </a:solidFill>
                <a:latin typeface="Franklin Gothic Medium (Títulos)"/>
                <a:cs typeface="Times New Roman"/>
              </a:rPr>
              <a:t>año</a:t>
            </a:r>
            <a:r>
              <a:rPr spc="100" dirty="0">
                <a:solidFill>
                  <a:srgbClr val="3D3D3D"/>
                </a:solidFill>
                <a:latin typeface="Franklin Gothic Medium (Títulos)"/>
                <a:cs typeface="Times New Roman"/>
              </a:rPr>
              <a:t>s</a:t>
            </a:r>
            <a:r>
              <a:rPr dirty="0">
                <a:solidFill>
                  <a:srgbClr val="3D3D3D"/>
                </a:solidFill>
                <a:latin typeface="Franklin Gothic Medium (Títulos)"/>
                <a:cs typeface="Times New Roman"/>
              </a:rPr>
              <a:t>.</a:t>
            </a:r>
            <a:endParaRPr dirty="0">
              <a:latin typeface="Franklin Gothic Medium (Títulos)"/>
              <a:cs typeface="Times New Roman"/>
            </a:endParaRPr>
          </a:p>
          <a:p>
            <a:pPr marL="240665" marR="5080" indent="-227965">
              <a:lnSpc>
                <a:spcPct val="78600"/>
              </a:lnSpc>
              <a:spcBef>
                <a:spcPts val="500"/>
              </a:spcBef>
              <a:buClr>
                <a:srgbClr val="1CCAD1"/>
              </a:buClr>
              <a:buFont typeface="Times New Roman"/>
              <a:buChar char="•"/>
              <a:tabLst>
                <a:tab pos="228600" algn="l"/>
              </a:tabLst>
            </a:pPr>
            <a:r>
              <a:rPr u="sng" spc="35" dirty="0">
                <a:solidFill>
                  <a:srgbClr val="3D3D3D"/>
                </a:solidFill>
                <a:latin typeface="Franklin Gothic Medium (Títulos)"/>
                <a:cs typeface="Times New Roman"/>
              </a:rPr>
              <a:t>Afirmó</a:t>
            </a:r>
            <a:r>
              <a:rPr u="sng" spc="-15" dirty="0">
                <a:solidFill>
                  <a:srgbClr val="3D3D3D"/>
                </a:solidFill>
                <a:latin typeface="Franklin Gothic Medium (Títulos)"/>
                <a:cs typeface="Times New Roman"/>
              </a:rPr>
              <a:t> </a:t>
            </a:r>
            <a:r>
              <a:rPr u="sng" spc="15" dirty="0">
                <a:solidFill>
                  <a:srgbClr val="3D3D3D"/>
                </a:solidFill>
                <a:latin typeface="Franklin Gothic Medium (Títulos)"/>
                <a:cs typeface="Times New Roman"/>
              </a:rPr>
              <a:t>qu</a:t>
            </a:r>
            <a:r>
              <a:rPr u="sng" spc="-290" dirty="0">
                <a:solidFill>
                  <a:srgbClr val="3D3D3D"/>
                </a:solidFill>
                <a:latin typeface="Franklin Gothic Medium (Títulos)"/>
                <a:cs typeface="Times New Roman"/>
              </a:rPr>
              <a:t> </a:t>
            </a:r>
            <a:r>
              <a:rPr u="sng" spc="114" dirty="0">
                <a:solidFill>
                  <a:srgbClr val="3D3D3D"/>
                </a:solidFill>
                <a:latin typeface="Franklin Gothic Medium (Títulos)"/>
                <a:cs typeface="Times New Roman"/>
              </a:rPr>
              <a:t>e</a:t>
            </a:r>
            <a:r>
              <a:rPr u="sng" spc="-180" dirty="0">
                <a:solidFill>
                  <a:srgbClr val="3D3D3D"/>
                </a:solidFill>
                <a:latin typeface="Franklin Gothic Medium (Títulos)"/>
                <a:cs typeface="Times New Roman"/>
              </a:rPr>
              <a:t> </a:t>
            </a:r>
            <a:r>
              <a:rPr u="sng" spc="65" dirty="0">
                <a:solidFill>
                  <a:srgbClr val="3D3D3D"/>
                </a:solidFill>
                <a:latin typeface="Franklin Gothic Medium (Títulos)"/>
                <a:cs typeface="Times New Roman"/>
              </a:rPr>
              <a:t>en</a:t>
            </a:r>
            <a:r>
              <a:rPr u="sng" spc="-105" dirty="0">
                <a:solidFill>
                  <a:srgbClr val="3D3D3D"/>
                </a:solidFill>
                <a:latin typeface="Franklin Gothic Medium (Títulos)"/>
                <a:cs typeface="Times New Roman"/>
              </a:rPr>
              <a:t> </a:t>
            </a:r>
            <a:r>
              <a:rPr u="sng" spc="-10" dirty="0">
                <a:solidFill>
                  <a:srgbClr val="3D3D3D"/>
                </a:solidFill>
                <a:latin typeface="Franklin Gothic Medium (Títulos)"/>
                <a:cs typeface="Times New Roman"/>
              </a:rPr>
              <a:t>c</a:t>
            </a:r>
            <a:r>
              <a:rPr u="sng" spc="110" dirty="0">
                <a:solidFill>
                  <a:srgbClr val="3D3D3D"/>
                </a:solidFill>
                <a:latin typeface="Franklin Gothic Medium (Títulos)"/>
                <a:cs typeface="Times New Roman"/>
              </a:rPr>
              <a:t>a</a:t>
            </a:r>
            <a:r>
              <a:rPr u="sng" spc="-20" dirty="0">
                <a:solidFill>
                  <a:srgbClr val="3D3D3D"/>
                </a:solidFill>
                <a:latin typeface="Franklin Gothic Medium (Títulos)"/>
                <a:cs typeface="Times New Roman"/>
              </a:rPr>
              <a:t>s</a:t>
            </a:r>
            <a:r>
              <a:rPr u="sng" spc="100" dirty="0">
                <a:solidFill>
                  <a:srgbClr val="3D3D3D"/>
                </a:solidFill>
                <a:latin typeface="Franklin Gothic Medium (Títulos)"/>
                <a:cs typeface="Times New Roman"/>
              </a:rPr>
              <a:t>os</a:t>
            </a:r>
            <a:r>
              <a:rPr u="sng" spc="-260" dirty="0">
                <a:solidFill>
                  <a:srgbClr val="3D3D3D"/>
                </a:solidFill>
                <a:latin typeface="Franklin Gothic Medium (Títulos)"/>
                <a:cs typeface="Times New Roman"/>
              </a:rPr>
              <a:t> </a:t>
            </a:r>
            <a:r>
              <a:rPr u="sng" spc="-10" dirty="0">
                <a:solidFill>
                  <a:srgbClr val="3D3D3D"/>
                </a:solidFill>
                <a:latin typeface="Franklin Gothic Medium (Títulos)"/>
                <a:cs typeface="Times New Roman"/>
              </a:rPr>
              <a:t>c</a:t>
            </a:r>
            <a:r>
              <a:rPr u="sng" spc="85" dirty="0">
                <a:solidFill>
                  <a:srgbClr val="3D3D3D"/>
                </a:solidFill>
                <a:latin typeface="Franklin Gothic Medium (Títulos)"/>
                <a:cs typeface="Times New Roman"/>
              </a:rPr>
              <a:t>omo</a:t>
            </a:r>
            <a:r>
              <a:rPr u="sng" spc="-140" dirty="0">
                <a:solidFill>
                  <a:srgbClr val="3D3D3D"/>
                </a:solidFill>
                <a:latin typeface="Franklin Gothic Medium (Títulos)"/>
                <a:cs typeface="Times New Roman"/>
              </a:rPr>
              <a:t> </a:t>
            </a:r>
            <a:r>
              <a:rPr u="sng" spc="85" dirty="0">
                <a:solidFill>
                  <a:srgbClr val="3D3D3D"/>
                </a:solidFill>
                <a:latin typeface="Franklin Gothic Medium (Títulos)"/>
                <a:cs typeface="Times New Roman"/>
              </a:rPr>
              <a:t>e</a:t>
            </a:r>
            <a:r>
              <a:rPr u="sng" spc="-25" dirty="0">
                <a:solidFill>
                  <a:srgbClr val="0C0C0C"/>
                </a:solidFill>
                <a:latin typeface="Franklin Gothic Medium (Títulos)"/>
                <a:cs typeface="Times New Roman"/>
              </a:rPr>
              <a:t>l</a:t>
            </a:r>
            <a:r>
              <a:rPr u="sng" spc="-30" dirty="0">
                <a:solidFill>
                  <a:srgbClr val="0C0C0C"/>
                </a:solidFill>
                <a:latin typeface="Franklin Gothic Medium (Títulos)"/>
                <a:cs typeface="Times New Roman"/>
              </a:rPr>
              <a:t> </a:t>
            </a:r>
            <a:r>
              <a:rPr u="sng" spc="60" dirty="0">
                <a:solidFill>
                  <a:srgbClr val="282828"/>
                </a:solidFill>
                <a:latin typeface="Franklin Gothic Medium (Títulos)"/>
                <a:cs typeface="Times New Roman"/>
              </a:rPr>
              <a:t>pr</a:t>
            </a:r>
            <a:r>
              <a:rPr u="sng" spc="55" dirty="0">
                <a:solidFill>
                  <a:srgbClr val="282828"/>
                </a:solidFill>
                <a:latin typeface="Franklin Gothic Medium (Títulos)"/>
                <a:cs typeface="Times New Roman"/>
              </a:rPr>
              <a:t>e</a:t>
            </a:r>
            <a:r>
              <a:rPr u="sng" spc="-5" dirty="0">
                <a:solidFill>
                  <a:srgbClr val="282828"/>
                </a:solidFill>
                <a:latin typeface="Franklin Gothic Medium (Títulos)"/>
                <a:cs typeface="Times New Roman"/>
              </a:rPr>
              <a:t>s</a:t>
            </a:r>
            <a:r>
              <a:rPr u="sng" spc="75" dirty="0">
                <a:solidFill>
                  <a:srgbClr val="282828"/>
                </a:solidFill>
                <a:latin typeface="Franklin Gothic Medium (Títulos)"/>
                <a:cs typeface="Times New Roman"/>
              </a:rPr>
              <a:t>ente.</a:t>
            </a:r>
            <a:r>
              <a:rPr u="sng" spc="-110" dirty="0">
                <a:solidFill>
                  <a:srgbClr val="282828"/>
                </a:solidFill>
                <a:latin typeface="Franklin Gothic Medium (Títulos)"/>
                <a:cs typeface="Times New Roman"/>
              </a:rPr>
              <a:t> </a:t>
            </a:r>
            <a:r>
              <a:rPr u="sng" spc="75" dirty="0">
                <a:solidFill>
                  <a:srgbClr val="3D3D3D"/>
                </a:solidFill>
                <a:latin typeface="Franklin Gothic Medium (Títulos)"/>
                <a:cs typeface="Times New Roman"/>
              </a:rPr>
              <a:t>donde</a:t>
            </a:r>
            <a:r>
              <a:rPr u="sng" spc="-90" dirty="0">
                <a:solidFill>
                  <a:srgbClr val="3D3D3D"/>
                </a:solidFill>
                <a:latin typeface="Franklin Gothic Medium (Títulos)"/>
                <a:cs typeface="Times New Roman"/>
              </a:rPr>
              <a:t> </a:t>
            </a:r>
            <a:r>
              <a:rPr u="sng" spc="-5" dirty="0">
                <a:solidFill>
                  <a:srgbClr val="3D3D3D"/>
                </a:solidFill>
                <a:latin typeface="Franklin Gothic Medium (Títulos)"/>
                <a:cs typeface="Times New Roman"/>
              </a:rPr>
              <a:t>s</a:t>
            </a:r>
            <a:r>
              <a:rPr u="sng" spc="114" dirty="0">
                <a:solidFill>
                  <a:srgbClr val="3D3D3D"/>
                </a:solidFill>
                <a:latin typeface="Franklin Gothic Medium (Títulos)"/>
                <a:cs typeface="Times New Roman"/>
              </a:rPr>
              <a:t>e</a:t>
            </a:r>
            <a:r>
              <a:rPr u="sng" spc="-180" dirty="0">
                <a:solidFill>
                  <a:srgbClr val="3D3D3D"/>
                </a:solidFill>
                <a:latin typeface="Franklin Gothic Medium (Títulos)"/>
                <a:cs typeface="Times New Roman"/>
              </a:rPr>
              <a:t> </a:t>
            </a:r>
            <a:r>
              <a:rPr u="sng" spc="-10" dirty="0">
                <a:solidFill>
                  <a:srgbClr val="282828"/>
                </a:solidFill>
                <a:latin typeface="Franklin Gothic Medium (Títulos)"/>
                <a:cs typeface="Times New Roman"/>
              </a:rPr>
              <a:t>juzga</a:t>
            </a:r>
            <a:r>
              <a:rPr u="sng" dirty="0">
                <a:solidFill>
                  <a:srgbClr val="282828"/>
                </a:solidFill>
                <a:latin typeface="Franklin Gothic Medium (Títulos)"/>
                <a:cs typeface="Times New Roman"/>
              </a:rPr>
              <a:t> </a:t>
            </a:r>
            <a:r>
              <a:rPr u="sng" spc="175" dirty="0">
                <a:solidFill>
                  <a:srgbClr val="282828"/>
                </a:solidFill>
                <a:latin typeface="Franklin Gothic Medium (Títulos)"/>
                <a:cs typeface="Times New Roman"/>
              </a:rPr>
              <a:t> </a:t>
            </a:r>
            <a:r>
              <a:rPr u="sng" spc="-5" dirty="0">
                <a:solidFill>
                  <a:srgbClr val="0C0C0C"/>
                </a:solidFill>
                <a:latin typeface="Franklin Gothic Medium (Títulos)"/>
                <a:cs typeface="Times New Roman"/>
              </a:rPr>
              <a:t>l</a:t>
            </a:r>
            <a:r>
              <a:rPr u="sng" spc="45" dirty="0">
                <a:solidFill>
                  <a:srgbClr val="3D3D3D"/>
                </a:solidFill>
                <a:latin typeface="Franklin Gothic Medium (Títulos)"/>
                <a:cs typeface="Times New Roman"/>
              </a:rPr>
              <a:t>a</a:t>
            </a:r>
            <a:r>
              <a:rPr u="sng" spc="-105" dirty="0">
                <a:solidFill>
                  <a:srgbClr val="3D3D3D"/>
                </a:solidFill>
                <a:latin typeface="Franklin Gothic Medium (Títulos)"/>
                <a:cs typeface="Times New Roman"/>
              </a:rPr>
              <a:t> </a:t>
            </a:r>
            <a:r>
              <a:rPr u="sng" spc="-75" dirty="0">
                <a:solidFill>
                  <a:srgbClr val="3D3D3D"/>
                </a:solidFill>
                <a:latin typeface="Franklin Gothic Medium (Títulos)"/>
                <a:cs typeface="Times New Roman"/>
              </a:rPr>
              <a:t>v</a:t>
            </a:r>
            <a:r>
              <a:rPr u="sng" spc="-45" dirty="0">
                <a:solidFill>
                  <a:srgbClr val="3D3D3D"/>
                </a:solidFill>
                <a:latin typeface="Franklin Gothic Medium (Títulos)"/>
                <a:cs typeface="Times New Roman"/>
              </a:rPr>
              <a:t>a</a:t>
            </a:r>
            <a:r>
              <a:rPr u="sng" spc="-15" dirty="0">
                <a:solidFill>
                  <a:srgbClr val="0C0C0C"/>
                </a:solidFill>
                <a:latin typeface="Franklin Gothic Medium (Títulos)"/>
                <a:cs typeface="Times New Roman"/>
              </a:rPr>
              <a:t>l</a:t>
            </a:r>
            <a:r>
              <a:rPr u="sng" spc="0" dirty="0">
                <a:solidFill>
                  <a:srgbClr val="0C0C0C"/>
                </a:solidFill>
                <a:latin typeface="Franklin Gothic Medium (Títulos)"/>
                <a:cs typeface="Times New Roman"/>
              </a:rPr>
              <a:t>i</a:t>
            </a:r>
            <a:r>
              <a:rPr u="sng" spc="35" dirty="0">
                <a:solidFill>
                  <a:srgbClr val="3D3D3D"/>
                </a:solidFill>
                <a:latin typeface="Franklin Gothic Medium (Títulos)"/>
                <a:cs typeface="Times New Roman"/>
              </a:rPr>
              <a:t>d</a:t>
            </a:r>
            <a:r>
              <a:rPr u="sng" spc="-290" dirty="0">
                <a:solidFill>
                  <a:srgbClr val="3D3D3D"/>
                </a:solidFill>
                <a:latin typeface="Franklin Gothic Medium (Títulos)"/>
                <a:cs typeface="Times New Roman"/>
              </a:rPr>
              <a:t> </a:t>
            </a:r>
            <a:r>
              <a:rPr u="sng" spc="-10" dirty="0">
                <a:solidFill>
                  <a:srgbClr val="3D3D3D"/>
                </a:solidFill>
                <a:latin typeface="Franklin Gothic Medium (Títulos)"/>
                <a:cs typeface="Times New Roman"/>
              </a:rPr>
              <a:t>e</a:t>
            </a:r>
            <a:r>
              <a:rPr u="sng" spc="45" dirty="0">
                <a:solidFill>
                  <a:srgbClr val="3D3D3D"/>
                </a:solidFill>
                <a:latin typeface="Franklin Gothic Medium (Títulos)"/>
                <a:cs typeface="Times New Roman"/>
              </a:rPr>
              <a:t>z</a:t>
            </a:r>
            <a:r>
              <a:rPr u="sng" spc="-105" dirty="0">
                <a:solidFill>
                  <a:srgbClr val="3D3D3D"/>
                </a:solidFill>
                <a:latin typeface="Franklin Gothic Medium (Títulos)"/>
                <a:cs typeface="Times New Roman"/>
              </a:rPr>
              <a:t> </a:t>
            </a:r>
            <a:r>
              <a:rPr u="sng" spc="85" dirty="0">
                <a:solidFill>
                  <a:srgbClr val="3D3D3D"/>
                </a:solidFill>
                <a:latin typeface="Franklin Gothic Medium (Títulos)"/>
                <a:cs typeface="Times New Roman"/>
              </a:rPr>
              <a:t>de</a:t>
            </a:r>
            <a:r>
              <a:rPr u="sng" spc="-35" dirty="0">
                <a:solidFill>
                  <a:srgbClr val="3D3D3D"/>
                </a:solidFill>
                <a:latin typeface="Franklin Gothic Medium (Títulos)"/>
                <a:cs typeface="Times New Roman"/>
              </a:rPr>
              <a:t> </a:t>
            </a:r>
            <a:r>
              <a:rPr u="sng" spc="40" dirty="0">
                <a:solidFill>
                  <a:srgbClr val="3D3D3D"/>
                </a:solidFill>
                <a:latin typeface="Franklin Gothic Medium (Títulos)"/>
                <a:cs typeface="Times New Roman"/>
              </a:rPr>
              <a:t>una</a:t>
            </a:r>
            <a:r>
              <a:rPr spc="20" dirty="0">
                <a:solidFill>
                  <a:srgbClr val="3D3D3D"/>
                </a:solidFill>
                <a:latin typeface="Franklin Gothic Medium (Títulos)"/>
                <a:cs typeface="Times New Roman"/>
              </a:rPr>
              <a:t> </a:t>
            </a:r>
            <a:r>
              <a:rPr u="sng" spc="30" dirty="0">
                <a:solidFill>
                  <a:srgbClr val="282828"/>
                </a:solidFill>
                <a:latin typeface="Franklin Gothic Medium (Títulos)"/>
                <a:cs typeface="Times New Roman"/>
              </a:rPr>
              <a:t>reforma</a:t>
            </a:r>
            <a:r>
              <a:rPr u="sng" spc="70" dirty="0">
                <a:solidFill>
                  <a:srgbClr val="282828"/>
                </a:solidFill>
                <a:latin typeface="Franklin Gothic Medium (Títulos)"/>
                <a:cs typeface="Times New Roman"/>
              </a:rPr>
              <a:t> </a:t>
            </a:r>
            <a:r>
              <a:rPr u="sng" spc="-10" dirty="0">
                <a:solidFill>
                  <a:srgbClr val="3D3D3D"/>
                </a:solidFill>
                <a:latin typeface="Franklin Gothic Medium (Títulos)"/>
                <a:cs typeface="Times New Roman"/>
              </a:rPr>
              <a:t>c</a:t>
            </a:r>
            <a:r>
              <a:rPr u="sng" spc="40" dirty="0">
                <a:solidFill>
                  <a:srgbClr val="3D3D3D"/>
                </a:solidFill>
                <a:latin typeface="Franklin Gothic Medium (Títulos)"/>
                <a:cs typeface="Times New Roman"/>
              </a:rPr>
              <a:t>onstitucional.</a:t>
            </a:r>
            <a:r>
              <a:rPr u="sng" spc="25" dirty="0">
                <a:solidFill>
                  <a:srgbClr val="3D3D3D"/>
                </a:solidFill>
                <a:latin typeface="Franklin Gothic Medium (Títulos)"/>
                <a:cs typeface="Times New Roman"/>
              </a:rPr>
              <a:t> </a:t>
            </a:r>
            <a:r>
              <a:rPr u="sng" spc="105" dirty="0">
                <a:solidFill>
                  <a:srgbClr val="3D3D3D"/>
                </a:solidFill>
                <a:latin typeface="Franklin Gothic Medium (Títulos)"/>
                <a:cs typeface="Times New Roman"/>
              </a:rPr>
              <a:t>es</a:t>
            </a:r>
            <a:r>
              <a:rPr u="sng" spc="-175" dirty="0">
                <a:solidFill>
                  <a:srgbClr val="3D3D3D"/>
                </a:solidFill>
                <a:latin typeface="Franklin Gothic Medium (Títulos)"/>
                <a:cs typeface="Times New Roman"/>
              </a:rPr>
              <a:t> </a:t>
            </a:r>
            <a:r>
              <a:rPr u="sng" spc="20" dirty="0">
                <a:solidFill>
                  <a:srgbClr val="282828"/>
                </a:solidFill>
                <a:latin typeface="Franklin Gothic Medium (Títulos)"/>
                <a:cs typeface="Times New Roman"/>
              </a:rPr>
              <a:t>preci</a:t>
            </a:r>
            <a:r>
              <a:rPr u="sng" spc="50" dirty="0">
                <a:solidFill>
                  <a:srgbClr val="282828"/>
                </a:solidFill>
                <a:latin typeface="Franklin Gothic Medium (Títulos)"/>
                <a:cs typeface="Times New Roman"/>
              </a:rPr>
              <a:t>s</a:t>
            </a:r>
            <a:r>
              <a:rPr u="sng" spc="125" dirty="0">
                <a:solidFill>
                  <a:srgbClr val="282828"/>
                </a:solidFill>
                <a:latin typeface="Franklin Gothic Medium (Títulos)"/>
                <a:cs typeface="Times New Roman"/>
              </a:rPr>
              <a:t>o</a:t>
            </a:r>
            <a:r>
              <a:rPr u="sng" spc="-180" dirty="0">
                <a:solidFill>
                  <a:srgbClr val="282828"/>
                </a:solidFill>
                <a:latin typeface="Franklin Gothic Medium (Títulos)"/>
                <a:cs typeface="Times New Roman"/>
              </a:rPr>
              <a:t> </a:t>
            </a:r>
            <a:r>
              <a:rPr u="sng" spc="-5" dirty="0">
                <a:solidFill>
                  <a:srgbClr val="3D3D3D"/>
                </a:solidFill>
                <a:latin typeface="Franklin Gothic Medium (Títulos)"/>
                <a:cs typeface="Times New Roman"/>
              </a:rPr>
              <a:t>s</a:t>
            </a:r>
            <a:r>
              <a:rPr u="sng" spc="110" dirty="0">
                <a:solidFill>
                  <a:srgbClr val="3D3D3D"/>
                </a:solidFill>
                <a:latin typeface="Franklin Gothic Medium (Títulos)"/>
                <a:cs typeface="Times New Roman"/>
              </a:rPr>
              <a:t>er</a:t>
            </a:r>
            <a:r>
              <a:rPr u="sng" spc="-185" dirty="0">
                <a:solidFill>
                  <a:srgbClr val="3D3D3D"/>
                </a:solidFill>
                <a:latin typeface="Franklin Gothic Medium (Títulos)"/>
                <a:cs typeface="Times New Roman"/>
              </a:rPr>
              <a:t> </a:t>
            </a:r>
            <a:r>
              <a:rPr u="sng" spc="55" dirty="0">
                <a:solidFill>
                  <a:srgbClr val="3D3D3D"/>
                </a:solidFill>
                <a:latin typeface="Franklin Gothic Medium (Títulos)"/>
                <a:cs typeface="Times New Roman"/>
              </a:rPr>
              <a:t>esp</a:t>
            </a:r>
            <a:r>
              <a:rPr u="sng" dirty="0">
                <a:solidFill>
                  <a:srgbClr val="3D3D3D"/>
                </a:solidFill>
                <a:latin typeface="Franklin Gothic Medium (Títulos)"/>
                <a:cs typeface="Times New Roman"/>
              </a:rPr>
              <a:t>e</a:t>
            </a:r>
            <a:r>
              <a:rPr u="sng" spc="-10" dirty="0">
                <a:solidFill>
                  <a:srgbClr val="3D3D3D"/>
                </a:solidFill>
                <a:latin typeface="Franklin Gothic Medium (Títulos)"/>
                <a:cs typeface="Times New Roman"/>
              </a:rPr>
              <a:t>c</a:t>
            </a:r>
            <a:r>
              <a:rPr u="sng" spc="10" dirty="0">
                <a:solidFill>
                  <a:srgbClr val="3D3D3D"/>
                </a:solidFill>
                <a:latin typeface="Franklin Gothic Medium (Títulos)"/>
                <a:cs typeface="Times New Roman"/>
              </a:rPr>
              <a:t>i</a:t>
            </a:r>
            <a:r>
              <a:rPr u="sng" spc="75" dirty="0">
                <a:solidFill>
                  <a:srgbClr val="3D3D3D"/>
                </a:solidFill>
                <a:latin typeface="Franklin Gothic Medium (Títulos)"/>
                <a:cs typeface="Times New Roman"/>
              </a:rPr>
              <a:t>a</a:t>
            </a:r>
            <a:r>
              <a:rPr u="sng" spc="-5" dirty="0">
                <a:solidFill>
                  <a:srgbClr val="0C0C0C"/>
                </a:solidFill>
                <a:latin typeface="Franklin Gothic Medium (Títulos)"/>
                <a:cs typeface="Times New Roman"/>
              </a:rPr>
              <a:t>l</a:t>
            </a:r>
            <a:r>
              <a:rPr u="sng" spc="70" dirty="0">
                <a:solidFill>
                  <a:srgbClr val="282828"/>
                </a:solidFill>
                <a:latin typeface="Franklin Gothic Medium (Títulos)"/>
                <a:cs typeface="Times New Roman"/>
              </a:rPr>
              <a:t>mente</a:t>
            </a:r>
            <a:r>
              <a:rPr u="sng" spc="-40" dirty="0">
                <a:solidFill>
                  <a:srgbClr val="282828"/>
                </a:solidFill>
                <a:latin typeface="Franklin Gothic Medium (Títulos)"/>
                <a:cs typeface="Times New Roman"/>
              </a:rPr>
              <a:t> </a:t>
            </a:r>
            <a:r>
              <a:rPr u="sng" spc="-10" dirty="0">
                <a:solidFill>
                  <a:srgbClr val="3D3D3D"/>
                </a:solidFill>
                <a:latin typeface="Franklin Gothic Medium (Títulos)"/>
                <a:cs typeface="Times New Roman"/>
              </a:rPr>
              <a:t>c</a:t>
            </a:r>
            <a:r>
              <a:rPr u="sng" spc="105" dirty="0">
                <a:solidFill>
                  <a:srgbClr val="3D3D3D"/>
                </a:solidFill>
                <a:latin typeface="Franklin Gothic Medium (Títulos)"/>
                <a:cs typeface="Times New Roman"/>
              </a:rPr>
              <a:t>on</a:t>
            </a:r>
            <a:r>
              <a:rPr u="sng" spc="-25" dirty="0">
                <a:solidFill>
                  <a:srgbClr val="3D3D3D"/>
                </a:solidFill>
                <a:latin typeface="Franklin Gothic Medium (Títulos)"/>
                <a:cs typeface="Times New Roman"/>
              </a:rPr>
              <a:t>s</a:t>
            </a:r>
            <a:r>
              <a:rPr u="sng" spc="40" dirty="0">
                <a:solidFill>
                  <a:srgbClr val="3D3D3D"/>
                </a:solidFill>
                <a:latin typeface="Franklin Gothic Medium (Títulos)"/>
                <a:cs typeface="Times New Roman"/>
              </a:rPr>
              <a:t>i</a:t>
            </a:r>
            <a:r>
              <a:rPr u="sng" spc="-50" dirty="0">
                <a:solidFill>
                  <a:srgbClr val="3D3D3D"/>
                </a:solidFill>
                <a:latin typeface="Franklin Gothic Medium (Títulos)"/>
                <a:cs typeface="Times New Roman"/>
              </a:rPr>
              <a:t>s</a:t>
            </a:r>
            <a:r>
              <a:rPr u="sng" spc="75" dirty="0">
                <a:solidFill>
                  <a:srgbClr val="3D3D3D"/>
                </a:solidFill>
                <a:latin typeface="Franklin Gothic Medium (Títulos)"/>
                <a:cs typeface="Times New Roman"/>
              </a:rPr>
              <a:t>tentes</a:t>
            </a:r>
            <a:r>
              <a:rPr u="sng" spc="-150" dirty="0">
                <a:solidFill>
                  <a:srgbClr val="3D3D3D"/>
                </a:solidFill>
                <a:latin typeface="Franklin Gothic Medium (Títulos)"/>
                <a:cs typeface="Times New Roman"/>
              </a:rPr>
              <a:t> </a:t>
            </a:r>
            <a:r>
              <a:rPr u="sng" spc="45" dirty="0">
                <a:solidFill>
                  <a:srgbClr val="3D3D3D"/>
                </a:solidFill>
                <a:latin typeface="Franklin Gothic Medium (Títulos)"/>
                <a:cs typeface="Times New Roman"/>
              </a:rPr>
              <a:t>a</a:t>
            </a:r>
            <a:r>
              <a:rPr u="sng" spc="-5" dirty="0">
                <a:solidFill>
                  <a:srgbClr val="3D3D3D"/>
                </a:solidFill>
                <a:latin typeface="Franklin Gothic Medium (Títulos)"/>
                <a:cs typeface="Times New Roman"/>
              </a:rPr>
              <a:t> </a:t>
            </a:r>
            <a:r>
              <a:rPr u="sng" spc="-5" dirty="0">
                <a:solidFill>
                  <a:srgbClr val="0C0C0C"/>
                </a:solidFill>
                <a:latin typeface="Franklin Gothic Medium (Títulos)"/>
                <a:cs typeface="Times New Roman"/>
              </a:rPr>
              <a:t>l</a:t>
            </a:r>
            <a:r>
              <a:rPr u="sng" spc="125" dirty="0">
                <a:solidFill>
                  <a:srgbClr val="3D3D3D"/>
                </a:solidFill>
                <a:latin typeface="Franklin Gothic Medium (Títulos)"/>
                <a:cs typeface="Times New Roman"/>
              </a:rPr>
              <a:t>o</a:t>
            </a:r>
            <a:r>
              <a:rPr spc="60" dirty="0">
                <a:solidFill>
                  <a:srgbClr val="3D3D3D"/>
                </a:solidFill>
                <a:latin typeface="Franklin Gothic Medium (Títulos)"/>
                <a:cs typeface="Times New Roman"/>
              </a:rPr>
              <a:t> </a:t>
            </a:r>
            <a:r>
              <a:rPr u="sng" spc="-5" dirty="0">
                <a:solidFill>
                  <a:srgbClr val="0C0C0C"/>
                </a:solidFill>
                <a:latin typeface="Franklin Gothic Medium (Títulos)"/>
                <a:cs typeface="Times New Roman"/>
              </a:rPr>
              <a:t>l</a:t>
            </a:r>
            <a:r>
              <a:rPr u="sng" spc="30" dirty="0">
                <a:solidFill>
                  <a:srgbClr val="3D3D3D"/>
                </a:solidFill>
                <a:latin typeface="Franklin Gothic Medium (Títulos)"/>
                <a:cs typeface="Times New Roman"/>
              </a:rPr>
              <a:t>argo</a:t>
            </a:r>
            <a:r>
              <a:rPr u="sng" spc="-110" dirty="0">
                <a:solidFill>
                  <a:srgbClr val="3D3D3D"/>
                </a:solidFill>
                <a:latin typeface="Franklin Gothic Medium (Títulos)"/>
                <a:cs typeface="Times New Roman"/>
              </a:rPr>
              <a:t> </a:t>
            </a:r>
            <a:r>
              <a:rPr u="sng" spc="90" dirty="0">
                <a:solidFill>
                  <a:srgbClr val="3D3D3D"/>
                </a:solidFill>
                <a:latin typeface="Franklin Gothic Medium (Títulos)"/>
                <a:cs typeface="Times New Roman"/>
              </a:rPr>
              <a:t>d</a:t>
            </a:r>
            <a:r>
              <a:rPr u="sng" spc="95" dirty="0">
                <a:solidFill>
                  <a:srgbClr val="3D3D3D"/>
                </a:solidFill>
                <a:latin typeface="Franklin Gothic Medium (Títulos)"/>
                <a:cs typeface="Times New Roman"/>
              </a:rPr>
              <a:t>e</a:t>
            </a:r>
            <a:r>
              <a:rPr u="sng" spc="-25" dirty="0">
                <a:solidFill>
                  <a:srgbClr val="0C0C0C"/>
                </a:solidFill>
                <a:latin typeface="Franklin Gothic Medium (Títulos)"/>
                <a:cs typeface="Times New Roman"/>
              </a:rPr>
              <a:t>l</a:t>
            </a:r>
            <a:r>
              <a:rPr u="sng" spc="-30" dirty="0">
                <a:solidFill>
                  <a:srgbClr val="0C0C0C"/>
                </a:solidFill>
                <a:latin typeface="Franklin Gothic Medium (Títulos)"/>
                <a:cs typeface="Times New Roman"/>
              </a:rPr>
              <a:t> </a:t>
            </a:r>
            <a:r>
              <a:rPr u="sng" spc="55" dirty="0">
                <a:solidFill>
                  <a:srgbClr val="282828"/>
                </a:solidFill>
                <a:latin typeface="Franklin Gothic Medium (Títulos)"/>
                <a:cs typeface="Times New Roman"/>
              </a:rPr>
              <a:t>tiempo</a:t>
            </a:r>
            <a:r>
              <a:rPr u="sng" spc="-45" dirty="0">
                <a:solidFill>
                  <a:srgbClr val="282828"/>
                </a:solidFill>
                <a:latin typeface="Franklin Gothic Medium (Títulos)"/>
                <a:cs typeface="Times New Roman"/>
              </a:rPr>
              <a:t> </a:t>
            </a:r>
            <a:r>
              <a:rPr u="sng" spc="20" dirty="0">
                <a:solidFill>
                  <a:srgbClr val="282828"/>
                </a:solidFill>
                <a:latin typeface="Franklin Gothic Medium (Títulos)"/>
                <a:cs typeface="Arial"/>
              </a:rPr>
              <a:t>y</a:t>
            </a:r>
            <a:r>
              <a:rPr u="sng" spc="-75" dirty="0">
                <a:solidFill>
                  <a:srgbClr val="282828"/>
                </a:solidFill>
                <a:latin typeface="Franklin Gothic Medium (Títulos)"/>
                <a:cs typeface="Arial"/>
              </a:rPr>
              <a:t> </a:t>
            </a:r>
            <a:r>
              <a:rPr u="sng" spc="90" dirty="0">
                <a:solidFill>
                  <a:srgbClr val="3D3D3D"/>
                </a:solidFill>
                <a:latin typeface="Franklin Gothic Medium (Títulos)"/>
                <a:cs typeface="Times New Roman"/>
              </a:rPr>
              <a:t>e</a:t>
            </a:r>
            <a:r>
              <a:rPr u="sng" spc="-20" dirty="0">
                <a:solidFill>
                  <a:srgbClr val="0C0C0C"/>
                </a:solidFill>
                <a:latin typeface="Franklin Gothic Medium (Títulos)"/>
                <a:cs typeface="Times New Roman"/>
              </a:rPr>
              <a:t>l</a:t>
            </a:r>
            <a:r>
              <a:rPr u="sng" spc="10" dirty="0">
                <a:solidFill>
                  <a:srgbClr val="0C0C0C"/>
                </a:solidFill>
                <a:latin typeface="Franklin Gothic Medium (Títulos)"/>
                <a:cs typeface="Times New Roman"/>
              </a:rPr>
              <a:t>l</a:t>
            </a:r>
            <a:r>
              <a:rPr u="sng" spc="125" dirty="0">
                <a:solidFill>
                  <a:srgbClr val="3D3D3D"/>
                </a:solidFill>
                <a:latin typeface="Franklin Gothic Medium (Títulos)"/>
                <a:cs typeface="Times New Roman"/>
              </a:rPr>
              <a:t>o</a:t>
            </a:r>
            <a:r>
              <a:rPr u="sng" spc="-180" dirty="0">
                <a:solidFill>
                  <a:srgbClr val="3D3D3D"/>
                </a:solidFill>
                <a:latin typeface="Franklin Gothic Medium (Títulos)"/>
                <a:cs typeface="Times New Roman"/>
              </a:rPr>
              <a:t> </a:t>
            </a:r>
            <a:r>
              <a:rPr u="sng" spc="65" dirty="0">
                <a:solidFill>
                  <a:srgbClr val="3D3D3D"/>
                </a:solidFill>
                <a:latin typeface="Franklin Gothic Medium (Títulos)"/>
                <a:cs typeface="Times New Roman"/>
              </a:rPr>
              <a:t>demanda</a:t>
            </a:r>
            <a:r>
              <a:rPr u="sng" spc="35" dirty="0">
                <a:solidFill>
                  <a:srgbClr val="3D3D3D"/>
                </a:solidFill>
                <a:latin typeface="Franklin Gothic Medium (Títulos)"/>
                <a:cs typeface="Times New Roman"/>
              </a:rPr>
              <a:t> </a:t>
            </a:r>
            <a:r>
              <a:rPr u="sng" spc="90" dirty="0">
                <a:solidFill>
                  <a:srgbClr val="3D3D3D"/>
                </a:solidFill>
                <a:latin typeface="Franklin Gothic Medium (Títulos)"/>
                <a:cs typeface="Times New Roman"/>
              </a:rPr>
              <a:t>un</a:t>
            </a:r>
            <a:r>
              <a:rPr u="sng" spc="-35" dirty="0">
                <a:solidFill>
                  <a:srgbClr val="3D3D3D"/>
                </a:solidFill>
                <a:latin typeface="Franklin Gothic Medium (Títulos)"/>
                <a:cs typeface="Times New Roman"/>
              </a:rPr>
              <a:t> </a:t>
            </a:r>
            <a:r>
              <a:rPr u="sng" spc="50" dirty="0">
                <a:solidFill>
                  <a:srgbClr val="282828"/>
                </a:solidFill>
                <a:latin typeface="Franklin Gothic Medium (Títulos)"/>
                <a:cs typeface="Times New Roman"/>
              </a:rPr>
              <a:t>r</a:t>
            </a:r>
            <a:r>
              <a:rPr u="sng" spc="30" dirty="0">
                <a:solidFill>
                  <a:srgbClr val="282828"/>
                </a:solidFill>
                <a:latin typeface="Franklin Gothic Medium (Títulos)"/>
                <a:cs typeface="Times New Roman"/>
              </a:rPr>
              <a:t>e</a:t>
            </a:r>
            <a:r>
              <a:rPr u="sng" spc="-105" dirty="0">
                <a:solidFill>
                  <a:srgbClr val="282828"/>
                </a:solidFill>
                <a:latin typeface="Franklin Gothic Medium (Títulos)"/>
                <a:cs typeface="Times New Roman"/>
              </a:rPr>
              <a:t>s</a:t>
            </a:r>
            <a:r>
              <a:rPr u="sng" spc="90" dirty="0">
                <a:solidFill>
                  <a:srgbClr val="282828"/>
                </a:solidFill>
                <a:latin typeface="Franklin Gothic Medium (Títulos)"/>
                <a:cs typeface="Times New Roman"/>
              </a:rPr>
              <a:t>peto</a:t>
            </a:r>
            <a:r>
              <a:rPr u="sng" spc="-50" dirty="0">
                <a:solidFill>
                  <a:srgbClr val="282828"/>
                </a:solidFill>
                <a:latin typeface="Franklin Gothic Medium (Títulos)"/>
                <a:cs typeface="Times New Roman"/>
              </a:rPr>
              <a:t> </a:t>
            </a:r>
            <a:r>
              <a:rPr u="sng" spc="65" dirty="0">
                <a:solidFill>
                  <a:srgbClr val="282828"/>
                </a:solidFill>
                <a:latin typeface="Franklin Gothic Medium (Títulos)"/>
                <a:cs typeface="Times New Roman"/>
              </a:rPr>
              <a:t>más</a:t>
            </a:r>
            <a:r>
              <a:rPr u="sng" spc="-80" dirty="0">
                <a:solidFill>
                  <a:srgbClr val="282828"/>
                </a:solidFill>
                <a:latin typeface="Franklin Gothic Medium (Títulos)"/>
                <a:cs typeface="Times New Roman"/>
              </a:rPr>
              <a:t> </a:t>
            </a:r>
            <a:r>
              <a:rPr u="sng" spc="50" dirty="0">
                <a:solidFill>
                  <a:srgbClr val="282828"/>
                </a:solidFill>
                <a:latin typeface="Franklin Gothic Medium (Títulos)"/>
                <a:cs typeface="Times New Roman"/>
              </a:rPr>
              <a:t>riguro</a:t>
            </a:r>
            <a:r>
              <a:rPr u="sng" spc="35" dirty="0">
                <a:solidFill>
                  <a:srgbClr val="282828"/>
                </a:solidFill>
                <a:latin typeface="Franklin Gothic Medium (Títulos)"/>
                <a:cs typeface="Times New Roman"/>
              </a:rPr>
              <a:t>s</a:t>
            </a:r>
            <a:r>
              <a:rPr u="sng" spc="125" dirty="0">
                <a:solidFill>
                  <a:srgbClr val="282828"/>
                </a:solidFill>
                <a:latin typeface="Franklin Gothic Medium (Títulos)"/>
                <a:cs typeface="Times New Roman"/>
              </a:rPr>
              <a:t>o</a:t>
            </a:r>
            <a:r>
              <a:rPr u="sng" spc="-180" dirty="0">
                <a:solidFill>
                  <a:srgbClr val="282828"/>
                </a:solidFill>
                <a:latin typeface="Franklin Gothic Medium (Títulos)"/>
                <a:cs typeface="Times New Roman"/>
              </a:rPr>
              <a:t> </a:t>
            </a:r>
            <a:r>
              <a:rPr u="sng" spc="65" dirty="0">
                <a:solidFill>
                  <a:srgbClr val="282828"/>
                </a:solidFill>
                <a:latin typeface="Franklin Gothic Medium (Títulos)"/>
                <a:cs typeface="Times New Roman"/>
              </a:rPr>
              <a:t>ha</a:t>
            </a:r>
            <a:r>
              <a:rPr u="sng" spc="40" dirty="0">
                <a:solidFill>
                  <a:srgbClr val="282828"/>
                </a:solidFill>
                <a:latin typeface="Franklin Gothic Medium (Títulos)"/>
                <a:cs typeface="Times New Roman"/>
              </a:rPr>
              <a:t>c</a:t>
            </a:r>
            <a:r>
              <a:rPr u="sng" spc="10" dirty="0">
                <a:solidFill>
                  <a:srgbClr val="282828"/>
                </a:solidFill>
                <a:latin typeface="Franklin Gothic Medium (Títulos)"/>
                <a:cs typeface="Times New Roman"/>
              </a:rPr>
              <a:t>ia</a:t>
            </a:r>
            <a:r>
              <a:rPr u="sng" spc="-90" dirty="0">
                <a:solidFill>
                  <a:srgbClr val="282828"/>
                </a:solidFill>
                <a:latin typeface="Franklin Gothic Medium (Títulos)"/>
                <a:cs typeface="Times New Roman"/>
              </a:rPr>
              <a:t> </a:t>
            </a:r>
            <a:r>
              <a:rPr u="sng" spc="-5" dirty="0">
                <a:solidFill>
                  <a:srgbClr val="0C0C0C"/>
                </a:solidFill>
                <a:latin typeface="Franklin Gothic Medium (Títulos)"/>
                <a:cs typeface="Times New Roman"/>
              </a:rPr>
              <a:t>l</a:t>
            </a:r>
            <a:r>
              <a:rPr u="sng" spc="100" dirty="0">
                <a:solidFill>
                  <a:srgbClr val="3D3D3D"/>
                </a:solidFill>
                <a:latin typeface="Franklin Gothic Medium (Títulos)"/>
                <a:cs typeface="Times New Roman"/>
              </a:rPr>
              <a:t>os</a:t>
            </a:r>
            <a:r>
              <a:rPr spc="55" dirty="0">
                <a:solidFill>
                  <a:srgbClr val="3D3D3D"/>
                </a:solidFill>
                <a:latin typeface="Franklin Gothic Medium (Títulos)"/>
                <a:cs typeface="Times New Roman"/>
              </a:rPr>
              <a:t> </a:t>
            </a:r>
            <a:r>
              <a:rPr u="sng" spc="60" dirty="0">
                <a:solidFill>
                  <a:srgbClr val="282828"/>
                </a:solidFill>
                <a:latin typeface="Franklin Gothic Medium (Títulos)"/>
                <a:cs typeface="Times New Roman"/>
              </a:rPr>
              <a:t>pr</a:t>
            </a:r>
            <a:r>
              <a:rPr u="sng" spc="55" dirty="0">
                <a:solidFill>
                  <a:srgbClr val="282828"/>
                </a:solidFill>
                <a:latin typeface="Franklin Gothic Medium (Títulos)"/>
                <a:cs typeface="Times New Roman"/>
              </a:rPr>
              <a:t>e</a:t>
            </a:r>
            <a:r>
              <a:rPr u="sng" spc="-10" dirty="0">
                <a:solidFill>
                  <a:srgbClr val="282828"/>
                </a:solidFill>
                <a:latin typeface="Franklin Gothic Medium (Títulos)"/>
                <a:cs typeface="Times New Roman"/>
              </a:rPr>
              <a:t>c</a:t>
            </a:r>
            <a:r>
              <a:rPr u="sng" spc="85" dirty="0">
                <a:solidFill>
                  <a:srgbClr val="282828"/>
                </a:solidFill>
                <a:latin typeface="Franklin Gothic Medium (Títulos)"/>
                <a:cs typeface="Times New Roman"/>
              </a:rPr>
              <a:t>edent</a:t>
            </a:r>
            <a:r>
              <a:rPr u="sng" spc="30" dirty="0">
                <a:solidFill>
                  <a:srgbClr val="282828"/>
                </a:solidFill>
                <a:latin typeface="Franklin Gothic Medium (Títulos)"/>
                <a:cs typeface="Times New Roman"/>
              </a:rPr>
              <a:t>e</a:t>
            </a:r>
            <a:r>
              <a:rPr u="sng" spc="175" dirty="0">
                <a:solidFill>
                  <a:srgbClr val="282828"/>
                </a:solidFill>
                <a:latin typeface="Franklin Gothic Medium (Títulos)"/>
                <a:cs typeface="Times New Roman"/>
              </a:rPr>
              <a:t>s</a:t>
            </a:r>
            <a:r>
              <a:rPr u="sng" spc="-229" dirty="0">
                <a:solidFill>
                  <a:srgbClr val="282828"/>
                </a:solidFill>
                <a:latin typeface="Franklin Gothic Medium (Títulos)"/>
                <a:cs typeface="Times New Roman"/>
              </a:rPr>
              <a:t> </a:t>
            </a:r>
            <a:r>
              <a:rPr u="sng" spc="85" dirty="0">
                <a:solidFill>
                  <a:srgbClr val="3D3D3D"/>
                </a:solidFill>
                <a:latin typeface="Franklin Gothic Medium (Títulos)"/>
                <a:cs typeface="Times New Roman"/>
              </a:rPr>
              <a:t>de</a:t>
            </a:r>
            <a:r>
              <a:rPr u="sng" spc="-35" dirty="0">
                <a:solidFill>
                  <a:srgbClr val="3D3D3D"/>
                </a:solidFill>
                <a:latin typeface="Franklin Gothic Medium (Títulos)"/>
                <a:cs typeface="Times New Roman"/>
              </a:rPr>
              <a:t> </a:t>
            </a:r>
            <a:r>
              <a:rPr u="sng" spc="-5" dirty="0">
                <a:solidFill>
                  <a:srgbClr val="0C0C0C"/>
                </a:solidFill>
                <a:latin typeface="Franklin Gothic Medium (Títulos)"/>
                <a:cs typeface="Times New Roman"/>
              </a:rPr>
              <a:t>l</a:t>
            </a:r>
            <a:r>
              <a:rPr u="sng" spc="45" dirty="0">
                <a:solidFill>
                  <a:srgbClr val="3D3D3D"/>
                </a:solidFill>
                <a:latin typeface="Franklin Gothic Medium (Títulos)"/>
                <a:cs typeface="Times New Roman"/>
              </a:rPr>
              <a:t>a</a:t>
            </a:r>
            <a:r>
              <a:rPr u="sng" spc="-105" dirty="0">
                <a:solidFill>
                  <a:srgbClr val="3D3D3D"/>
                </a:solidFill>
                <a:latin typeface="Franklin Gothic Medium (Títulos)"/>
                <a:cs typeface="Times New Roman"/>
              </a:rPr>
              <a:t> </a:t>
            </a:r>
            <a:r>
              <a:rPr u="sng" spc="-114" dirty="0">
                <a:solidFill>
                  <a:srgbClr val="3D3D3D"/>
                </a:solidFill>
                <a:latin typeface="Franklin Gothic Medium (Títulos)"/>
                <a:cs typeface="Times New Roman"/>
              </a:rPr>
              <a:t>C</a:t>
            </a:r>
            <a:r>
              <a:rPr u="sng" spc="90" dirty="0">
                <a:solidFill>
                  <a:srgbClr val="3D3D3D"/>
                </a:solidFill>
                <a:latin typeface="Franklin Gothic Medium (Títulos)"/>
                <a:cs typeface="Times New Roman"/>
              </a:rPr>
              <a:t>orte</a:t>
            </a:r>
            <a:r>
              <a:rPr u="sng" spc="-140" dirty="0">
                <a:solidFill>
                  <a:srgbClr val="3D3D3D"/>
                </a:solidFill>
                <a:latin typeface="Franklin Gothic Medium (Títulos)"/>
                <a:cs typeface="Times New Roman"/>
              </a:rPr>
              <a:t> </a:t>
            </a:r>
            <a:r>
              <a:rPr u="sng" spc="-105" dirty="0">
                <a:solidFill>
                  <a:srgbClr val="3D3D3D"/>
                </a:solidFill>
                <a:latin typeface="Franklin Gothic Medium (Títulos)"/>
                <a:cs typeface="Times New Roman"/>
              </a:rPr>
              <a:t>S</a:t>
            </a:r>
            <a:r>
              <a:rPr u="sng" spc="60" dirty="0">
                <a:solidFill>
                  <a:srgbClr val="3D3D3D"/>
                </a:solidFill>
                <a:latin typeface="Franklin Gothic Medium (Títulos)"/>
                <a:cs typeface="Times New Roman"/>
              </a:rPr>
              <a:t>u</a:t>
            </a:r>
            <a:r>
              <a:rPr spc="45" dirty="0">
                <a:solidFill>
                  <a:srgbClr val="3D3D3D"/>
                </a:solidFill>
                <a:latin typeface="Franklin Gothic Medium (Títulos)"/>
                <a:cs typeface="Times New Roman"/>
              </a:rPr>
              <a:t>prema.</a:t>
            </a:r>
            <a:endParaRPr dirty="0">
              <a:latin typeface="Franklin Gothic Medium (Títulos)"/>
              <a:cs typeface="Times New Roman"/>
            </a:endParaRPr>
          </a:p>
        </p:txBody>
      </p:sp>
      <p:sp>
        <p:nvSpPr>
          <p:cNvPr id="3" name="Título 2">
            <a:extLst>
              <a:ext uri="{FF2B5EF4-FFF2-40B4-BE49-F238E27FC236}">
                <a16:creationId xmlns:a16="http://schemas.microsoft.com/office/drawing/2014/main" id="{C2D9A0C0-3ABB-47DB-8C49-917E26D7D82F}"/>
              </a:ext>
            </a:extLst>
          </p:cNvPr>
          <p:cNvSpPr>
            <a:spLocks noGrp="1"/>
          </p:cNvSpPr>
          <p:nvPr>
            <p:ph type="title"/>
          </p:nvPr>
        </p:nvSpPr>
        <p:spPr/>
        <p:txBody>
          <a:bodyPr/>
          <a:lstStyle/>
          <a:p>
            <a:r>
              <a:rPr lang="es-AR" dirty="0"/>
              <a:t>JURISPRUDENCIA</a:t>
            </a:r>
          </a:p>
        </p:txBody>
      </p:sp>
    </p:spTree>
    <p:extLst>
      <p:ext uri="{BB962C8B-B14F-4D97-AF65-F5344CB8AC3E}">
        <p14:creationId xmlns:p14="http://schemas.microsoft.com/office/powerpoint/2010/main" val="3510008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txBox="1">
            <a:spLocks/>
          </p:cNvSpPr>
          <p:nvPr/>
        </p:nvSpPr>
        <p:spPr>
          <a:xfrm>
            <a:off x="609600" y="42703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dirty="0">
                <a:solidFill>
                  <a:srgbClr val="00B0F0"/>
                </a:solidFill>
              </a:rPr>
              <a:t>Reformas constitucionales de la historia argentina</a:t>
            </a:r>
            <a:r>
              <a:rPr lang="es-AR" dirty="0"/>
              <a:t>	</a:t>
            </a:r>
          </a:p>
        </p:txBody>
      </p:sp>
      <p:pic>
        <p:nvPicPr>
          <p:cNvPr id="6" name="Picture 2" descr="Para qué sirvió el pacto de Oliv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784" y="3933056"/>
            <a:ext cx="3534922" cy="263130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100 años de Evita Perón: 3 cosas que revelan cómo su figura sigu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737318"/>
            <a:ext cx="3263462" cy="183569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La muerte de Aramburu: ¿asesinato o ajusticiamiento... | Página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156" y="1916832"/>
            <a:ext cx="2467044" cy="215866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180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7CB2D910-8599-43DD-84B0-C69A6CA4D9AD}"/>
              </a:ext>
            </a:extLst>
          </p:cNvPr>
          <p:cNvSpPr>
            <a:spLocks noGrp="1"/>
          </p:cNvSpPr>
          <p:nvPr>
            <p:ph idx="1"/>
          </p:nvPr>
        </p:nvSpPr>
        <p:spPr/>
        <p:txBody>
          <a:bodyPr>
            <a:normAutofit lnSpcReduction="10000"/>
          </a:bodyPr>
          <a:lstStyle/>
          <a:p>
            <a:pPr algn="l"/>
            <a:r>
              <a:rPr lang="es-AR" sz="1800" b="0" i="0" u="none" strike="noStrike" baseline="0" dirty="0">
                <a:latin typeface="AGaramondPro-Regular"/>
              </a:rPr>
              <a:t>El derecho y su doctrina, necesariamente, se nos presentan como ahistóricos, fríos e inmutables. Ese rostro del derecho inmóvil e inconmovible no es casual.</a:t>
            </a:r>
          </a:p>
          <a:p>
            <a:pPr algn="l"/>
            <a:r>
              <a:rPr lang="es-AR" sz="1800" b="0" i="0" u="none" strike="noStrike" baseline="0" dirty="0">
                <a:latin typeface="AGaramondPro-Regular"/>
              </a:rPr>
              <a:t>Fuimos educados y educadas para “interiorizar los dogmas jurídicos, convencidos como estábamos casi todos de que se explicarían por sí mismos, que no exigirían ni tolerarían ulteriores verificaciones (porque la duda ofende)” (</a:t>
            </a:r>
            <a:r>
              <a:rPr lang="es-AR" sz="1800" b="0" i="0" u="none" strike="noStrike" baseline="0" dirty="0" err="1">
                <a:latin typeface="AGaramondPro-Regular"/>
              </a:rPr>
              <a:t>Caroni</a:t>
            </a:r>
            <a:r>
              <a:rPr lang="es-AR" sz="1800" b="0" i="0" u="none" strike="noStrike" baseline="0" dirty="0">
                <a:latin typeface="AGaramondPro-Regular"/>
              </a:rPr>
              <a:t>, 2014: 64). Es por eso que la doctrina nos presenta un derecho que no se cuestiona, que no cambia, o que cuando lo hace, responde a ideas abstractas, a la acción del Estado, pero nunca a colectivos organizados. La doctrina evita la contextualización o la historización del derecho, porque con ellas ponemos en cuestión su supuesta inmutabilidad y estabilidad.</a:t>
            </a:r>
          </a:p>
          <a:p>
            <a:pPr algn="l"/>
            <a:r>
              <a:rPr lang="es-AR" sz="1800" b="0" i="0" u="none" strike="noStrike" baseline="0" dirty="0">
                <a:latin typeface="AGaramondPro-Regular"/>
              </a:rPr>
              <a:t>El caso de la reforma constitucional de 1949 es un excelente ejemplo de cómo la doctrina opera de manera descontextualizada y con una pretensión de neutralidad y sistematicidad que suele reproducirse en las </a:t>
            </a:r>
            <a:r>
              <a:rPr lang="es-AR" sz="1800" b="0" i="0" u="none" strike="noStrike" baseline="0" dirty="0" err="1">
                <a:latin typeface="AGaramondPro-Regular"/>
              </a:rPr>
              <a:t>aulas.s</a:t>
            </a:r>
            <a:r>
              <a:rPr lang="es-AR" sz="1800" b="0" i="0" u="none" strike="noStrike" baseline="0" dirty="0">
                <a:latin typeface="AGaramondPro-Regular"/>
              </a:rPr>
              <a:t> sociales o actores políticos </a:t>
            </a:r>
            <a:r>
              <a:rPr lang="es-AR" sz="1800" b="0" i="0" u="none" strike="noStrike" baseline="0" dirty="0" err="1">
                <a:latin typeface="AGaramondPro-Regular"/>
              </a:rPr>
              <a:t>orga</a:t>
            </a:r>
            <a:endParaRPr lang="es-AR" dirty="0"/>
          </a:p>
        </p:txBody>
      </p:sp>
      <p:sp>
        <p:nvSpPr>
          <p:cNvPr id="3" name="Título 2">
            <a:extLst>
              <a:ext uri="{FF2B5EF4-FFF2-40B4-BE49-F238E27FC236}">
                <a16:creationId xmlns:a16="http://schemas.microsoft.com/office/drawing/2014/main" id="{AC99E89A-510A-4C57-A842-AADBC25E1F42}"/>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776202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43608" y="2060848"/>
            <a:ext cx="7546032" cy="3949899"/>
          </a:xfrm>
        </p:spPr>
        <p:txBody>
          <a:bodyPr>
            <a:normAutofit/>
          </a:bodyPr>
          <a:lstStyle/>
          <a:p>
            <a:r>
              <a:rPr lang="es-AR" sz="1600" b="1" dirty="0"/>
              <a:t>1853:</a:t>
            </a:r>
            <a:r>
              <a:rPr lang="es-AR" sz="1600" dirty="0"/>
              <a:t> Sin Buenos Aires, se sanciona la forma de gobierno “representativa, republicana y federal”. </a:t>
            </a:r>
          </a:p>
          <a:p>
            <a:r>
              <a:rPr lang="es-AR" sz="1600" b="1" dirty="0"/>
              <a:t>1860</a:t>
            </a:r>
            <a:r>
              <a:rPr lang="es-AR" sz="1600" dirty="0"/>
              <a:t> 1 año atrás, Urquiza vence a Mitre en Cepeda. Buenos Aires decide incorporarse a la Confederación mediante el Pacto de San José de Flores. La reforma: </a:t>
            </a:r>
          </a:p>
          <a:p>
            <a:pPr>
              <a:buFontTx/>
              <a:buChar char="-"/>
            </a:pPr>
            <a:r>
              <a:rPr lang="es-AR" sz="1400" dirty="0"/>
              <a:t>acentúa el federalismo de la constitución al limitar la atribución del Congreso de revisar las constituciones provinciales. </a:t>
            </a:r>
          </a:p>
          <a:p>
            <a:pPr>
              <a:buFontTx/>
              <a:buChar char="-"/>
            </a:pPr>
            <a:r>
              <a:rPr lang="es-AR" sz="1400" dirty="0"/>
              <a:t>Introduce modificaciones sobre capital federal y el tesoro nacional</a:t>
            </a:r>
          </a:p>
          <a:p>
            <a:pPr>
              <a:buFontTx/>
              <a:buChar char="-"/>
            </a:pPr>
            <a:r>
              <a:rPr lang="es-AR" sz="1400" dirty="0"/>
              <a:t>sobre autonomías provinciales e intervención federal </a:t>
            </a:r>
          </a:p>
          <a:p>
            <a:pPr>
              <a:buFontTx/>
              <a:buChar char="-"/>
            </a:pPr>
            <a:r>
              <a:rPr lang="es-AR" sz="1400" dirty="0"/>
              <a:t>Sobre estado de sitio</a:t>
            </a:r>
          </a:p>
          <a:p>
            <a:pPr>
              <a:buFontTx/>
              <a:buChar char="-"/>
            </a:pPr>
            <a:r>
              <a:rPr lang="es-AR" sz="1400" dirty="0"/>
              <a:t>sobre libertad de prensa</a:t>
            </a:r>
          </a:p>
          <a:p>
            <a:pPr>
              <a:buFontTx/>
              <a:buChar char="-"/>
            </a:pPr>
            <a:r>
              <a:rPr lang="es-AR" sz="1400" dirty="0"/>
              <a:t>Sobre tarifas aduaneras</a:t>
            </a:r>
          </a:p>
          <a:p>
            <a:pPr>
              <a:buFontTx/>
              <a:buChar char="-"/>
            </a:pPr>
            <a:r>
              <a:rPr lang="es-AR" sz="1400" dirty="0"/>
              <a:t>Sobre atribuciones del Poder Ejecutivo y otros.</a:t>
            </a:r>
          </a:p>
          <a:p>
            <a:r>
              <a:rPr lang="es-AR" sz="1600" dirty="0"/>
              <a:t> El proceso constituyente argentino originario, es de carácter </a:t>
            </a:r>
            <a:r>
              <a:rPr lang="es-AR" sz="1600" b="1" dirty="0"/>
              <a:t>abierto.</a:t>
            </a:r>
          </a:p>
        </p:txBody>
      </p:sp>
      <p:sp>
        <p:nvSpPr>
          <p:cNvPr id="3" name="2 Título"/>
          <p:cNvSpPr>
            <a:spLocks noGrp="1"/>
          </p:cNvSpPr>
          <p:nvPr>
            <p:ph type="title"/>
          </p:nvPr>
        </p:nvSpPr>
        <p:spPr>
          <a:xfrm>
            <a:off x="467544" y="332656"/>
            <a:ext cx="8229600" cy="1143000"/>
          </a:xfrm>
        </p:spPr>
        <p:txBody>
          <a:bodyPr>
            <a:normAutofit/>
          </a:bodyPr>
          <a:lstStyle/>
          <a:p>
            <a:r>
              <a:rPr lang="es-AR" b="1" dirty="0">
                <a:solidFill>
                  <a:srgbClr val="00B0F0"/>
                </a:solidFill>
              </a:rPr>
              <a:t>I: </a:t>
            </a:r>
            <a:r>
              <a:rPr lang="es-AR" dirty="0">
                <a:solidFill>
                  <a:srgbClr val="00B0F0"/>
                </a:solidFill>
              </a:rPr>
              <a:t>período 1853-1860</a:t>
            </a:r>
          </a:p>
        </p:txBody>
      </p:sp>
    </p:spTree>
    <p:extLst>
      <p:ext uri="{BB962C8B-B14F-4D97-AF65-F5344CB8AC3E}">
        <p14:creationId xmlns:p14="http://schemas.microsoft.com/office/powerpoint/2010/main" val="2369743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35227" y="1772816"/>
            <a:ext cx="8229600" cy="4525963"/>
          </a:xfrm>
        </p:spPr>
        <p:txBody>
          <a:bodyPr>
            <a:normAutofit lnSpcReduction="10000"/>
          </a:bodyPr>
          <a:lstStyle/>
          <a:p>
            <a:pPr algn="just"/>
            <a:r>
              <a:rPr lang="es-AR" b="1" dirty="0"/>
              <a:t>1866:</a:t>
            </a:r>
            <a:r>
              <a:rPr lang="es-AR" dirty="0"/>
              <a:t> Por la guerra del Paraguay, hay necesidad de asegurar el ingreso de los recursos de la aduana para la Confederación. Se convoca a una Convención reformadora que modifica los artículos 4 y 67 inc. 2, dejando definitivamente los impuestos de exportación como impuestos nacionales, tema que se había resuelto, en la Convención del 60, a favor de los intereses de Buenos Aires</a:t>
            </a:r>
          </a:p>
          <a:p>
            <a:pPr marL="0" indent="0" algn="just">
              <a:buNone/>
            </a:pPr>
            <a:endParaRPr lang="es-AR" dirty="0"/>
          </a:p>
          <a:p>
            <a:pPr marL="0" indent="0" algn="just">
              <a:buNone/>
            </a:pPr>
            <a:r>
              <a:rPr lang="es-AR" dirty="0"/>
              <a:t> </a:t>
            </a:r>
          </a:p>
          <a:p>
            <a:pPr algn="just"/>
            <a:r>
              <a:rPr lang="es-AR" b="1" dirty="0"/>
              <a:t>1898:</a:t>
            </a:r>
            <a:r>
              <a:rPr lang="es-AR" dirty="0"/>
              <a:t> Se convoca a una nueva Convención Constituyente que modifica el artículo 37, referido a la base de población necesaria para la elección del número de diputados y el artículo 87, sobre el número de ministerios. En líneas generales, el Estado crece y se burocratiza. </a:t>
            </a:r>
          </a:p>
        </p:txBody>
      </p:sp>
      <p:sp>
        <p:nvSpPr>
          <p:cNvPr id="4" name="2 Título"/>
          <p:cNvSpPr txBox="1">
            <a:spLocks/>
          </p:cNvSpPr>
          <p:nvPr/>
        </p:nvSpPr>
        <p:spPr>
          <a:xfrm>
            <a:off x="435227" y="11663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b="1" dirty="0">
                <a:solidFill>
                  <a:srgbClr val="00B0F0"/>
                </a:solidFill>
              </a:rPr>
              <a:t>II: </a:t>
            </a:r>
            <a:r>
              <a:rPr lang="es-AR" dirty="0">
                <a:solidFill>
                  <a:srgbClr val="00B0F0"/>
                </a:solidFill>
              </a:rPr>
              <a:t>1866 y 1898</a:t>
            </a:r>
          </a:p>
        </p:txBody>
      </p:sp>
    </p:spTree>
    <p:extLst>
      <p:ext uri="{BB962C8B-B14F-4D97-AF65-F5344CB8AC3E}">
        <p14:creationId xmlns:p14="http://schemas.microsoft.com/office/powerpoint/2010/main" val="3947680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0779" y="3227563"/>
            <a:ext cx="8598496" cy="3501008"/>
          </a:xfrm>
        </p:spPr>
        <p:txBody>
          <a:bodyPr>
            <a:normAutofit fontScale="92500" lnSpcReduction="10000"/>
          </a:bodyPr>
          <a:lstStyle/>
          <a:p>
            <a:pPr algn="just"/>
            <a:r>
              <a:rPr lang="es-AR" sz="1800" dirty="0"/>
              <a:t>En 1948, el Congreso Nacional decidió la necesidad de reformar la Constitución. Entre enero y marzo de 1949, sesionó la Convención que dictó la denominada "Constitución de 1949". Esta Constitución - y la Convención que la dictó - han sido observadas por la doctrina por haberse computado las mayorías de dos tercios necesarias para la declaración de necesidad de reforma sobre los miembros presentes en el momento de votarse la ley </a:t>
            </a:r>
            <a:r>
              <a:rPr lang="es-AR" sz="1800" b="1" dirty="0"/>
              <a:t>y no sobre la totalidad de los integrantes de ambas cámaras, como reclama el artículo 30.</a:t>
            </a:r>
          </a:p>
          <a:p>
            <a:pPr algn="just"/>
            <a:r>
              <a:rPr lang="es-AR" sz="1800" dirty="0"/>
              <a:t>Además de enmiendas a un gran número de artículos, la Convención incorporó la elección directa de Presidente y vice; los derechos del trabajador, la familia, la ancianidad; la función social del capital y la propiedad; y la intervención del Estado en la economía, las fuentes de energía y los servicios públicos. </a:t>
            </a:r>
            <a:r>
              <a:rPr lang="es-AR" sz="1800" b="1" dirty="0"/>
              <a:t>Constitucionalismo social.</a:t>
            </a:r>
            <a:endParaRPr lang="es-AR" sz="1800" dirty="0"/>
          </a:p>
        </p:txBody>
      </p:sp>
      <p:sp>
        <p:nvSpPr>
          <p:cNvPr id="5" name="2 Título"/>
          <p:cNvSpPr txBox="1">
            <a:spLocks/>
          </p:cNvSpPr>
          <p:nvPr/>
        </p:nvSpPr>
        <p:spPr>
          <a:xfrm>
            <a:off x="435227"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b="1" dirty="0">
                <a:solidFill>
                  <a:srgbClr val="00B0F0"/>
                </a:solidFill>
              </a:rPr>
              <a:t>III: </a:t>
            </a:r>
            <a:r>
              <a:rPr lang="es-AR" dirty="0">
                <a:solidFill>
                  <a:srgbClr val="00B0F0"/>
                </a:solidFill>
              </a:rPr>
              <a:t>1949</a:t>
            </a:r>
          </a:p>
        </p:txBody>
      </p:sp>
      <p:grpSp>
        <p:nvGrpSpPr>
          <p:cNvPr id="6" name="5 Grupo"/>
          <p:cNvGrpSpPr/>
          <p:nvPr/>
        </p:nvGrpSpPr>
        <p:grpSpPr>
          <a:xfrm>
            <a:off x="1065321" y="904103"/>
            <a:ext cx="7445405" cy="2323460"/>
            <a:chOff x="1381674" y="620689"/>
            <a:chExt cx="7445405" cy="2323460"/>
          </a:xfrm>
        </p:grpSpPr>
        <p:pic>
          <p:nvPicPr>
            <p:cNvPr id="5122" name="Picture 2" descr="Juan Domingo Peron GIF - JuanDomingo Peron Saludo - Discover ..."/>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81674" y="620689"/>
              <a:ext cx="3168353" cy="23234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vita GIFs | Teno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02610" y="620689"/>
              <a:ext cx="4224469" cy="23234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80892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79512" y="332656"/>
            <a:ext cx="8645772" cy="1143000"/>
          </a:xfrm>
        </p:spPr>
        <p:txBody>
          <a:bodyPr>
            <a:normAutofit/>
          </a:bodyPr>
          <a:lstStyle/>
          <a:p>
            <a:r>
              <a:rPr lang="es-AR" dirty="0">
                <a:solidFill>
                  <a:srgbClr val="00B0F0"/>
                </a:solidFill>
              </a:rPr>
              <a:t>Constitución de 1949 – el peronismo y el constitucionalismo social</a:t>
            </a:r>
          </a:p>
        </p:txBody>
      </p:sp>
      <p:grpSp>
        <p:nvGrpSpPr>
          <p:cNvPr id="4" name="3 Grupo"/>
          <p:cNvGrpSpPr/>
          <p:nvPr/>
        </p:nvGrpSpPr>
        <p:grpSpPr>
          <a:xfrm>
            <a:off x="889501" y="1916832"/>
            <a:ext cx="7200801" cy="4508780"/>
            <a:chOff x="323527" y="1196752"/>
            <a:chExt cx="8429750" cy="558890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196752"/>
              <a:ext cx="3705225" cy="5588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descr="Revista La Ciudad | LA CONSTITUCIÓN DE 1949 Y ALGUNOS CONCEPTO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3696" y="1213294"/>
              <a:ext cx="4479581" cy="29117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2" name="Picture 4" descr="La reforma constitucional de 1949 : : El Litoral - Noticias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3697" y="4315222"/>
              <a:ext cx="4443960" cy="24704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275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80999" y="1719070"/>
            <a:ext cx="8407893" cy="4950290"/>
          </a:xfrm>
        </p:spPr>
        <p:txBody>
          <a:bodyPr>
            <a:normAutofit fontScale="92500" lnSpcReduction="20000"/>
          </a:bodyPr>
          <a:lstStyle/>
          <a:p>
            <a:r>
              <a:rPr lang="es-AR" dirty="0"/>
              <a:t>Contexto internacional</a:t>
            </a:r>
          </a:p>
          <a:p>
            <a:endParaRPr lang="es-AR" dirty="0"/>
          </a:p>
          <a:p>
            <a:endParaRPr lang="es-AR" dirty="0"/>
          </a:p>
          <a:p>
            <a:endParaRPr lang="es-AR" dirty="0"/>
          </a:p>
          <a:p>
            <a:endParaRPr lang="es-AR" dirty="0"/>
          </a:p>
          <a:p>
            <a:endParaRPr lang="es-AR" dirty="0"/>
          </a:p>
          <a:p>
            <a:endParaRPr lang="es-AR" dirty="0"/>
          </a:p>
          <a:p>
            <a:endParaRPr lang="es-AR" dirty="0"/>
          </a:p>
          <a:p>
            <a:endParaRPr lang="es-AR" dirty="0"/>
          </a:p>
          <a:p>
            <a:r>
              <a:rPr lang="es-AR" dirty="0"/>
              <a:t>Repaso por los antecedentes provinciales e internacionales.</a:t>
            </a:r>
          </a:p>
          <a:p>
            <a:r>
              <a:rPr lang="es-AR" dirty="0"/>
              <a:t>¿Y los intelectuales? → críticas al liberalismo como doctrina, a la república parlamentaria, al Estado liberal burgués. (No solo desde el marxismo ortodoxo sino desde las escuelas alemanas surgidas en el SXX: Hegel, Schmitt, Heidegger, Weber); crítica nacionalista en Argentina a partir de pensadores como Leopoldo Lugones, Manuel Gálvez, Ricardo Rojas, Manuel Ugarte, la Liga Patriótica (Manuel </a:t>
            </a:r>
            <a:r>
              <a:rPr lang="es-AR" dirty="0" err="1"/>
              <a:t>Carlés</a:t>
            </a:r>
            <a:r>
              <a:rPr lang="es-AR" dirty="0"/>
              <a:t>), Raúl S. Ortiz y Arturo </a:t>
            </a:r>
            <a:r>
              <a:rPr lang="es-AR" dirty="0" err="1"/>
              <a:t>Jauretche</a:t>
            </a:r>
            <a:r>
              <a:rPr lang="es-AR" dirty="0"/>
              <a:t> (FORJA).</a:t>
            </a:r>
          </a:p>
        </p:txBody>
      </p:sp>
      <p:sp>
        <p:nvSpPr>
          <p:cNvPr id="3" name="2 Título"/>
          <p:cNvSpPr>
            <a:spLocks noGrp="1"/>
          </p:cNvSpPr>
          <p:nvPr>
            <p:ph type="title"/>
          </p:nvPr>
        </p:nvSpPr>
        <p:spPr/>
        <p:txBody>
          <a:bodyPr/>
          <a:lstStyle/>
          <a:p>
            <a:r>
              <a:rPr lang="es-AR" dirty="0">
                <a:solidFill>
                  <a:srgbClr val="00B0F0"/>
                </a:solidFill>
              </a:rPr>
              <a:t>PROFUNDIZANDO EN LA REFORMA DE 1949</a:t>
            </a:r>
          </a:p>
        </p:txBody>
      </p:sp>
      <p:sp>
        <p:nvSpPr>
          <p:cNvPr id="4" name="3 Rectángulo redondeado"/>
          <p:cNvSpPr/>
          <p:nvPr/>
        </p:nvSpPr>
        <p:spPr>
          <a:xfrm>
            <a:off x="755576" y="2204864"/>
            <a:ext cx="7416824"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4 CuadroTexto"/>
          <p:cNvSpPr txBox="1"/>
          <p:nvPr/>
        </p:nvSpPr>
        <p:spPr>
          <a:xfrm>
            <a:off x="955911" y="2348698"/>
            <a:ext cx="2520280" cy="369332"/>
          </a:xfrm>
          <a:prstGeom prst="rect">
            <a:avLst/>
          </a:prstGeom>
          <a:noFill/>
        </p:spPr>
        <p:txBody>
          <a:bodyPr wrap="square" rtlCol="0">
            <a:spAutoFit/>
          </a:bodyPr>
          <a:lstStyle/>
          <a:p>
            <a:r>
              <a:rPr lang="es-AR" i="1" dirty="0"/>
              <a:t>Liberalismo en crisis</a:t>
            </a:r>
          </a:p>
        </p:txBody>
      </p:sp>
      <p:sp>
        <p:nvSpPr>
          <p:cNvPr id="6" name="5 CuadroTexto"/>
          <p:cNvSpPr txBox="1"/>
          <p:nvPr/>
        </p:nvSpPr>
        <p:spPr>
          <a:xfrm>
            <a:off x="971600" y="3735478"/>
            <a:ext cx="2520280" cy="369332"/>
          </a:xfrm>
          <a:prstGeom prst="rect">
            <a:avLst/>
          </a:prstGeom>
          <a:noFill/>
        </p:spPr>
        <p:txBody>
          <a:bodyPr wrap="square" rtlCol="0">
            <a:spAutoFit/>
          </a:bodyPr>
          <a:lstStyle/>
          <a:p>
            <a:r>
              <a:rPr lang="es-AR" i="1" dirty="0"/>
              <a:t>New </a:t>
            </a:r>
            <a:r>
              <a:rPr lang="es-AR" i="1" dirty="0" err="1"/>
              <a:t>Deal</a:t>
            </a:r>
            <a:r>
              <a:rPr lang="es-AR" i="1" dirty="0"/>
              <a:t> en EEUU</a:t>
            </a:r>
          </a:p>
        </p:txBody>
      </p:sp>
      <p:sp>
        <p:nvSpPr>
          <p:cNvPr id="7" name="6 CuadroTexto"/>
          <p:cNvSpPr txBox="1"/>
          <p:nvPr/>
        </p:nvSpPr>
        <p:spPr>
          <a:xfrm>
            <a:off x="6228184" y="3735478"/>
            <a:ext cx="2520280" cy="369332"/>
          </a:xfrm>
          <a:prstGeom prst="rect">
            <a:avLst/>
          </a:prstGeom>
          <a:noFill/>
        </p:spPr>
        <p:txBody>
          <a:bodyPr wrap="square" rtlCol="0">
            <a:spAutoFit/>
          </a:bodyPr>
          <a:lstStyle/>
          <a:p>
            <a:r>
              <a:rPr lang="es-AR" i="1" dirty="0"/>
              <a:t>OIT</a:t>
            </a:r>
          </a:p>
        </p:txBody>
      </p:sp>
      <p:sp>
        <p:nvSpPr>
          <p:cNvPr id="8" name="7 CuadroTexto"/>
          <p:cNvSpPr txBox="1"/>
          <p:nvPr/>
        </p:nvSpPr>
        <p:spPr>
          <a:xfrm>
            <a:off x="5580112" y="2224596"/>
            <a:ext cx="2376264" cy="646331"/>
          </a:xfrm>
          <a:prstGeom prst="rect">
            <a:avLst/>
          </a:prstGeom>
          <a:noFill/>
        </p:spPr>
        <p:txBody>
          <a:bodyPr wrap="square" rtlCol="0">
            <a:spAutoFit/>
          </a:bodyPr>
          <a:lstStyle/>
          <a:p>
            <a:r>
              <a:rPr lang="es-AR" i="1" dirty="0"/>
              <a:t>Estado interventor en la economía</a:t>
            </a:r>
          </a:p>
        </p:txBody>
      </p:sp>
      <p:sp>
        <p:nvSpPr>
          <p:cNvPr id="9" name="8 CuadroTexto"/>
          <p:cNvSpPr txBox="1"/>
          <p:nvPr/>
        </p:nvSpPr>
        <p:spPr>
          <a:xfrm>
            <a:off x="3203848" y="2853806"/>
            <a:ext cx="2520280" cy="707886"/>
          </a:xfrm>
          <a:prstGeom prst="rect">
            <a:avLst/>
          </a:prstGeom>
          <a:noFill/>
        </p:spPr>
        <p:txBody>
          <a:bodyPr wrap="square" rtlCol="0">
            <a:spAutoFit/>
          </a:bodyPr>
          <a:lstStyle/>
          <a:p>
            <a:pPr algn="ctr"/>
            <a:r>
              <a:rPr lang="es-AR" sz="2000" b="1" dirty="0">
                <a:solidFill>
                  <a:srgbClr val="FFFF00"/>
                </a:solidFill>
              </a:rPr>
              <a:t>CONCEPTO DE JUSTICIA SOCIAL</a:t>
            </a:r>
          </a:p>
        </p:txBody>
      </p:sp>
    </p:spTree>
    <p:extLst>
      <p:ext uri="{BB962C8B-B14F-4D97-AF65-F5344CB8AC3E}">
        <p14:creationId xmlns:p14="http://schemas.microsoft.com/office/powerpoint/2010/main" val="145732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Marcador de contenido"/>
          <p:cNvSpPr>
            <a:spLocks noGrp="1"/>
          </p:cNvSpPr>
          <p:nvPr>
            <p:ph idx="1"/>
          </p:nvPr>
        </p:nvSpPr>
        <p:spPr>
          <a:xfrm>
            <a:off x="380999" y="1719070"/>
            <a:ext cx="8407893" cy="4662257"/>
          </a:xfrm>
        </p:spPr>
        <p:txBody>
          <a:bodyPr>
            <a:normAutofit/>
          </a:bodyPr>
          <a:lstStyle/>
          <a:p>
            <a:r>
              <a:rPr lang="es-AR" dirty="0"/>
              <a:t>Ley de Necesidad de Reforma 13223 del 27/08/1948</a:t>
            </a:r>
          </a:p>
          <a:p>
            <a:r>
              <a:rPr lang="es-AR" dirty="0"/>
              <a:t>Convocatoria a la Convención. Debate sobre los 2/3 –miembros totales o presentes-. </a:t>
            </a:r>
          </a:p>
          <a:p>
            <a:r>
              <a:rPr lang="es-AR" dirty="0"/>
              <a:t>Resultados de la votación: 1.600.000 votos para el peronismo, 835.000 para el radicalismo (ambos aprox.), que no participó de los debates durante la convención.</a:t>
            </a:r>
          </a:p>
          <a:p>
            <a:r>
              <a:rPr lang="es-AR" dirty="0"/>
              <a:t>PREÁMBULO </a:t>
            </a:r>
            <a:r>
              <a:rPr lang="es-AR" sz="1600" dirty="0"/>
              <a:t>–influencia desarrollista y perspectiva anticolonialista-</a:t>
            </a:r>
            <a:r>
              <a:rPr lang="es-AR" dirty="0"/>
              <a:t>:</a:t>
            </a:r>
          </a:p>
          <a:p>
            <a:endParaRPr lang="es-AR" dirty="0"/>
          </a:p>
          <a:p>
            <a:endParaRPr lang="es-AR" dirty="0"/>
          </a:p>
          <a:p>
            <a:pPr marL="45720" indent="0">
              <a:buNone/>
            </a:pPr>
            <a:endParaRPr lang="es-AR" dirty="0"/>
          </a:p>
        </p:txBody>
      </p:sp>
      <p:sp>
        <p:nvSpPr>
          <p:cNvPr id="4" name="2 Título"/>
          <p:cNvSpPr>
            <a:spLocks noGrp="1"/>
          </p:cNvSpPr>
          <p:nvPr>
            <p:ph type="title"/>
          </p:nvPr>
        </p:nvSpPr>
        <p:spPr/>
        <p:txBody>
          <a:bodyPr/>
          <a:lstStyle/>
          <a:p>
            <a:r>
              <a:rPr lang="es-AR" dirty="0">
                <a:solidFill>
                  <a:srgbClr val="00B0F0"/>
                </a:solidFill>
              </a:rPr>
              <a:t>PROFUNDIZANDO EN LA REFORMA DE 1949</a:t>
            </a:r>
          </a:p>
        </p:txBody>
      </p:sp>
      <p:pic>
        <p:nvPicPr>
          <p:cNvPr id="7" name="6 Imagen"/>
          <p:cNvPicPr/>
          <p:nvPr/>
        </p:nvPicPr>
        <p:blipFill rotWithShape="1">
          <a:blip r:embed="rId2"/>
          <a:srcRect t="57093"/>
          <a:stretch/>
        </p:blipFill>
        <p:spPr bwMode="auto">
          <a:xfrm>
            <a:off x="4572000" y="4293096"/>
            <a:ext cx="4221999" cy="2265153"/>
          </a:xfrm>
          <a:prstGeom prst="rect">
            <a:avLst/>
          </a:prstGeom>
          <a:noFill/>
          <a:ln w="9525">
            <a:noFill/>
            <a:miter lim="800000"/>
            <a:headEnd/>
            <a:tailEnd/>
          </a:ln>
        </p:spPr>
      </p:pic>
      <p:pic>
        <p:nvPicPr>
          <p:cNvPr id="5" name="4 Imagen"/>
          <p:cNvPicPr/>
          <p:nvPr/>
        </p:nvPicPr>
        <p:blipFill rotWithShape="1">
          <a:blip r:embed="rId2"/>
          <a:srcRect b="43458"/>
          <a:stretch/>
        </p:blipFill>
        <p:spPr bwMode="auto">
          <a:xfrm>
            <a:off x="323528" y="4293097"/>
            <a:ext cx="4131734" cy="2265153"/>
          </a:xfrm>
          <a:prstGeom prst="rect">
            <a:avLst/>
          </a:prstGeom>
          <a:noFill/>
          <a:ln w="9525">
            <a:noFill/>
            <a:miter lim="800000"/>
            <a:headEnd/>
            <a:tailEnd/>
          </a:ln>
        </p:spPr>
      </p:pic>
    </p:spTree>
    <p:extLst>
      <p:ext uri="{BB962C8B-B14F-4D97-AF65-F5344CB8AC3E}">
        <p14:creationId xmlns:p14="http://schemas.microsoft.com/office/powerpoint/2010/main" val="566770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AR" dirty="0"/>
              <a:t>CONTENIDO </a:t>
            </a:r>
            <a:r>
              <a:rPr lang="es-AR" sz="1800" dirty="0"/>
              <a:t>– Incorporación de derechos sociales y económicos</a:t>
            </a:r>
          </a:p>
        </p:txBody>
      </p:sp>
      <p:sp>
        <p:nvSpPr>
          <p:cNvPr id="4" name="2 Título"/>
          <p:cNvSpPr txBox="1">
            <a:spLocks/>
          </p:cNvSpPr>
          <p:nvPr/>
        </p:nvSpPr>
        <p:spPr>
          <a:xfrm>
            <a:off x="548725" y="260648"/>
            <a:ext cx="8381260" cy="10543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dirty="0">
                <a:solidFill>
                  <a:srgbClr val="00B0F0"/>
                </a:solidFill>
              </a:rPr>
              <a:t>PROFUNDIZANDO EN LA REFORMA DE 1949</a:t>
            </a:r>
          </a:p>
        </p:txBody>
      </p:sp>
      <p:pic>
        <p:nvPicPr>
          <p:cNvPr id="1026" name="Picture 2" descr="Resultado de imagen de dibujos libro abierto (con imágen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318" y="2197862"/>
            <a:ext cx="8102138" cy="439536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14 Grupo"/>
          <p:cNvGrpSpPr/>
          <p:nvPr/>
        </p:nvGrpSpPr>
        <p:grpSpPr>
          <a:xfrm>
            <a:off x="1480323" y="2881932"/>
            <a:ext cx="6290128" cy="2074799"/>
            <a:chOff x="1689918" y="2645344"/>
            <a:chExt cx="6290128" cy="2074799"/>
          </a:xfrm>
        </p:grpSpPr>
        <p:grpSp>
          <p:nvGrpSpPr>
            <p:cNvPr id="6" name="5 Grupo"/>
            <p:cNvGrpSpPr/>
            <p:nvPr/>
          </p:nvGrpSpPr>
          <p:grpSpPr>
            <a:xfrm>
              <a:off x="1689918" y="2830010"/>
              <a:ext cx="5719435" cy="1890133"/>
              <a:chOff x="1437647" y="2694111"/>
              <a:chExt cx="5719435" cy="1890133"/>
            </a:xfrm>
          </p:grpSpPr>
          <p:sp>
            <p:nvSpPr>
              <p:cNvPr id="5" name="4 CuadroTexto"/>
              <p:cNvSpPr txBox="1"/>
              <p:nvPr/>
            </p:nvSpPr>
            <p:spPr>
              <a:xfrm>
                <a:off x="1460596" y="2694111"/>
                <a:ext cx="2232248" cy="461665"/>
              </a:xfrm>
              <a:prstGeom prst="rect">
                <a:avLst/>
              </a:prstGeom>
              <a:noFill/>
            </p:spPr>
            <p:txBody>
              <a:bodyPr wrap="square" rtlCol="0">
                <a:spAutoFit/>
              </a:bodyPr>
              <a:lstStyle/>
              <a:p>
                <a:r>
                  <a:rPr lang="es-AR" sz="1200" dirty="0"/>
                  <a:t>- Igualdad entre varones y mujeres</a:t>
                </a:r>
              </a:p>
            </p:txBody>
          </p:sp>
          <p:sp>
            <p:nvSpPr>
              <p:cNvPr id="7" name="6 CuadroTexto"/>
              <p:cNvSpPr txBox="1"/>
              <p:nvPr/>
            </p:nvSpPr>
            <p:spPr>
              <a:xfrm>
                <a:off x="1482817" y="3215536"/>
                <a:ext cx="2232248" cy="276999"/>
              </a:xfrm>
              <a:prstGeom prst="rect">
                <a:avLst/>
              </a:prstGeom>
              <a:noFill/>
            </p:spPr>
            <p:txBody>
              <a:bodyPr wrap="square" rtlCol="0">
                <a:spAutoFit/>
              </a:bodyPr>
              <a:lstStyle/>
              <a:p>
                <a:r>
                  <a:rPr lang="es-AR" sz="1200" dirty="0"/>
                  <a:t>- Niñez</a:t>
                </a:r>
              </a:p>
            </p:txBody>
          </p:sp>
          <p:sp>
            <p:nvSpPr>
              <p:cNvPr id="8" name="7 CuadroTexto"/>
              <p:cNvSpPr txBox="1"/>
              <p:nvPr/>
            </p:nvSpPr>
            <p:spPr>
              <a:xfrm>
                <a:off x="1454581" y="3492535"/>
                <a:ext cx="2232248" cy="276999"/>
              </a:xfrm>
              <a:prstGeom prst="rect">
                <a:avLst/>
              </a:prstGeom>
              <a:noFill/>
            </p:spPr>
            <p:txBody>
              <a:bodyPr wrap="square" rtlCol="0">
                <a:spAutoFit/>
              </a:bodyPr>
              <a:lstStyle/>
              <a:p>
                <a:r>
                  <a:rPr lang="es-AR" sz="1200" dirty="0"/>
                  <a:t>- Ancianidad</a:t>
                </a:r>
              </a:p>
            </p:txBody>
          </p:sp>
          <p:sp>
            <p:nvSpPr>
              <p:cNvPr id="9" name="8 CuadroTexto"/>
              <p:cNvSpPr txBox="1"/>
              <p:nvPr/>
            </p:nvSpPr>
            <p:spPr>
              <a:xfrm>
                <a:off x="1460596" y="3783434"/>
                <a:ext cx="2232248" cy="276999"/>
              </a:xfrm>
              <a:prstGeom prst="rect">
                <a:avLst/>
              </a:prstGeom>
              <a:noFill/>
            </p:spPr>
            <p:txBody>
              <a:bodyPr wrap="square" rtlCol="0">
                <a:spAutoFit/>
              </a:bodyPr>
              <a:lstStyle/>
              <a:p>
                <a:r>
                  <a:rPr lang="es-AR" sz="1200" dirty="0"/>
                  <a:t>- Derechos gremiales</a:t>
                </a:r>
              </a:p>
            </p:txBody>
          </p:sp>
          <p:sp>
            <p:nvSpPr>
              <p:cNvPr id="10" name="9 CuadroTexto"/>
              <p:cNvSpPr txBox="1"/>
              <p:nvPr/>
            </p:nvSpPr>
            <p:spPr>
              <a:xfrm>
                <a:off x="1437647" y="4128149"/>
                <a:ext cx="2232248" cy="276999"/>
              </a:xfrm>
              <a:prstGeom prst="rect">
                <a:avLst/>
              </a:prstGeom>
              <a:noFill/>
            </p:spPr>
            <p:txBody>
              <a:bodyPr wrap="square" rtlCol="0">
                <a:spAutoFit/>
              </a:bodyPr>
              <a:lstStyle/>
              <a:p>
                <a:r>
                  <a:rPr lang="es-AR" sz="1200" dirty="0"/>
                  <a:t>- Derechos laborales</a:t>
                </a:r>
              </a:p>
            </p:txBody>
          </p:sp>
          <p:sp>
            <p:nvSpPr>
              <p:cNvPr id="11" name="10 CuadroTexto"/>
              <p:cNvSpPr txBox="1"/>
              <p:nvPr/>
            </p:nvSpPr>
            <p:spPr>
              <a:xfrm>
                <a:off x="4895793" y="4307245"/>
                <a:ext cx="2232248" cy="276999"/>
              </a:xfrm>
              <a:prstGeom prst="rect">
                <a:avLst/>
              </a:prstGeom>
              <a:noFill/>
            </p:spPr>
            <p:txBody>
              <a:bodyPr wrap="square" rtlCol="0">
                <a:spAutoFit/>
              </a:bodyPr>
              <a:lstStyle/>
              <a:p>
                <a:r>
                  <a:rPr lang="es-AR" sz="1200" dirty="0"/>
                  <a:t>- Vivienda, salud y educación</a:t>
                </a:r>
              </a:p>
            </p:txBody>
          </p:sp>
          <p:sp>
            <p:nvSpPr>
              <p:cNvPr id="12" name="11 CuadroTexto"/>
              <p:cNvSpPr txBox="1"/>
              <p:nvPr/>
            </p:nvSpPr>
            <p:spPr>
              <a:xfrm>
                <a:off x="4924834" y="3921933"/>
                <a:ext cx="2232248" cy="276999"/>
              </a:xfrm>
              <a:prstGeom prst="rect">
                <a:avLst/>
              </a:prstGeom>
              <a:noFill/>
            </p:spPr>
            <p:txBody>
              <a:bodyPr wrap="square" rtlCol="0">
                <a:spAutoFit/>
              </a:bodyPr>
              <a:lstStyle/>
              <a:p>
                <a:r>
                  <a:rPr lang="es-AR" sz="1200" dirty="0"/>
                  <a:t>- Autonomía universitaria</a:t>
                </a:r>
              </a:p>
            </p:txBody>
          </p:sp>
        </p:grpSp>
        <p:sp>
          <p:nvSpPr>
            <p:cNvPr id="13" name="12 CuadroTexto"/>
            <p:cNvSpPr txBox="1"/>
            <p:nvPr/>
          </p:nvSpPr>
          <p:spPr>
            <a:xfrm>
              <a:off x="4909819" y="2645344"/>
              <a:ext cx="2232248" cy="276999"/>
            </a:xfrm>
            <a:prstGeom prst="rect">
              <a:avLst/>
            </a:prstGeom>
            <a:noFill/>
          </p:spPr>
          <p:txBody>
            <a:bodyPr wrap="square" rtlCol="0">
              <a:spAutoFit/>
            </a:bodyPr>
            <a:lstStyle/>
            <a:p>
              <a:pPr algn="ctr"/>
              <a:r>
                <a:rPr lang="es-AR" sz="1200" dirty="0"/>
                <a:t>-- Reelección indefinida</a:t>
              </a:r>
            </a:p>
          </p:txBody>
        </p:sp>
        <p:sp>
          <p:nvSpPr>
            <p:cNvPr id="16" name="15 CuadroTexto"/>
            <p:cNvSpPr txBox="1"/>
            <p:nvPr/>
          </p:nvSpPr>
          <p:spPr>
            <a:xfrm>
              <a:off x="5148064" y="2896782"/>
              <a:ext cx="2831982" cy="461665"/>
            </a:xfrm>
            <a:prstGeom prst="rect">
              <a:avLst/>
            </a:prstGeom>
            <a:noFill/>
          </p:spPr>
          <p:txBody>
            <a:bodyPr wrap="square" rtlCol="0">
              <a:spAutoFit/>
            </a:bodyPr>
            <a:lstStyle/>
            <a:p>
              <a:r>
                <a:rPr lang="es-AR" sz="1200" dirty="0"/>
                <a:t>-- Retribución justa. Visión alejada de la óptica economicista</a:t>
              </a:r>
            </a:p>
          </p:txBody>
        </p:sp>
        <p:sp>
          <p:nvSpPr>
            <p:cNvPr id="17" name="16 CuadroTexto"/>
            <p:cNvSpPr txBox="1"/>
            <p:nvPr/>
          </p:nvSpPr>
          <p:spPr>
            <a:xfrm>
              <a:off x="5148064" y="3443768"/>
              <a:ext cx="2831982" cy="461665"/>
            </a:xfrm>
            <a:prstGeom prst="rect">
              <a:avLst/>
            </a:prstGeom>
            <a:noFill/>
          </p:spPr>
          <p:txBody>
            <a:bodyPr wrap="square" rtlCol="0">
              <a:spAutoFit/>
            </a:bodyPr>
            <a:lstStyle/>
            <a:p>
              <a:r>
                <a:rPr lang="es-AR" sz="1200" dirty="0"/>
                <a:t>-- Retribución justa. Visión alejada de la óptica economicista</a:t>
              </a:r>
            </a:p>
          </p:txBody>
        </p:sp>
      </p:grpSp>
    </p:spTree>
    <p:extLst>
      <p:ext uri="{BB962C8B-B14F-4D97-AF65-F5344CB8AC3E}">
        <p14:creationId xmlns:p14="http://schemas.microsoft.com/office/powerpoint/2010/main" val="1670042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txBox="1">
            <a:spLocks/>
          </p:cNvSpPr>
          <p:nvPr/>
        </p:nvSpPr>
        <p:spPr>
          <a:xfrm>
            <a:off x="548725" y="260648"/>
            <a:ext cx="8381260" cy="10543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dirty="0">
                <a:solidFill>
                  <a:srgbClr val="00B0F0"/>
                </a:solidFill>
              </a:rPr>
              <a:t>PROFUNDIZANDO EN LA REFORMA DE 1949</a:t>
            </a:r>
          </a:p>
        </p:txBody>
      </p:sp>
      <p:sp>
        <p:nvSpPr>
          <p:cNvPr id="5" name="1 Marcador de contenido"/>
          <p:cNvSpPr>
            <a:spLocks noGrp="1"/>
          </p:cNvSpPr>
          <p:nvPr>
            <p:ph idx="1"/>
          </p:nvPr>
        </p:nvSpPr>
        <p:spPr/>
        <p:txBody>
          <a:bodyPr/>
          <a:lstStyle/>
          <a:p>
            <a:r>
              <a:rPr lang="es-AR" dirty="0"/>
              <a:t>FRAGMENTOS DESTACABLES:</a:t>
            </a:r>
            <a:endParaRPr lang="es-AR" sz="1800" dirty="0"/>
          </a:p>
        </p:txBody>
      </p:sp>
      <p:pic>
        <p:nvPicPr>
          <p:cNvPr id="9" name="8 Imagen"/>
          <p:cNvPicPr/>
          <p:nvPr/>
        </p:nvPicPr>
        <p:blipFill>
          <a:blip r:embed="rId2"/>
          <a:srcRect/>
          <a:stretch>
            <a:fillRect/>
          </a:stretch>
        </p:blipFill>
        <p:spPr bwMode="auto">
          <a:xfrm>
            <a:off x="4521715" y="2341830"/>
            <a:ext cx="4228360" cy="1219394"/>
          </a:xfrm>
          <a:prstGeom prst="rect">
            <a:avLst/>
          </a:prstGeom>
          <a:noFill/>
          <a:ln w="9525">
            <a:solidFill>
              <a:schemeClr val="tx1"/>
            </a:solidFill>
            <a:miter lim="800000"/>
            <a:headEnd/>
            <a:tailEnd/>
          </a:ln>
        </p:spPr>
      </p:pic>
      <p:grpSp>
        <p:nvGrpSpPr>
          <p:cNvPr id="11" name="10 Grupo"/>
          <p:cNvGrpSpPr/>
          <p:nvPr/>
        </p:nvGrpSpPr>
        <p:grpSpPr>
          <a:xfrm>
            <a:off x="323528" y="2204864"/>
            <a:ext cx="4032448" cy="3816424"/>
            <a:chOff x="323528" y="2204864"/>
            <a:chExt cx="3505200" cy="2733675"/>
          </a:xfrm>
        </p:grpSpPr>
        <p:grpSp>
          <p:nvGrpSpPr>
            <p:cNvPr id="8" name="7 Grupo"/>
            <p:cNvGrpSpPr/>
            <p:nvPr/>
          </p:nvGrpSpPr>
          <p:grpSpPr>
            <a:xfrm>
              <a:off x="323528" y="2204864"/>
              <a:ext cx="3505200" cy="2733675"/>
              <a:chOff x="548725" y="2204864"/>
              <a:chExt cx="3505200" cy="2733675"/>
            </a:xfrm>
          </p:grpSpPr>
          <p:pic>
            <p:nvPicPr>
              <p:cNvPr id="6" name="5 Imagen"/>
              <p:cNvPicPr/>
              <p:nvPr/>
            </p:nvPicPr>
            <p:blipFill>
              <a:blip r:embed="rId3"/>
              <a:srcRect/>
              <a:stretch>
                <a:fillRect/>
              </a:stretch>
            </p:blipFill>
            <p:spPr bwMode="auto">
              <a:xfrm>
                <a:off x="548725" y="2204864"/>
                <a:ext cx="3505200" cy="971550"/>
              </a:xfrm>
              <a:prstGeom prst="rect">
                <a:avLst/>
              </a:prstGeom>
              <a:noFill/>
              <a:ln w="9525">
                <a:noFill/>
                <a:miter lim="800000"/>
                <a:headEnd/>
                <a:tailEnd/>
              </a:ln>
            </p:spPr>
          </p:pic>
          <p:pic>
            <p:nvPicPr>
              <p:cNvPr id="7" name="6 Imagen"/>
              <p:cNvPicPr/>
              <p:nvPr/>
            </p:nvPicPr>
            <p:blipFill>
              <a:blip r:embed="rId4"/>
              <a:srcRect/>
              <a:stretch>
                <a:fillRect/>
              </a:stretch>
            </p:blipFill>
            <p:spPr bwMode="auto">
              <a:xfrm>
                <a:off x="548725" y="3176414"/>
                <a:ext cx="3505200" cy="1762125"/>
              </a:xfrm>
              <a:prstGeom prst="rect">
                <a:avLst/>
              </a:prstGeom>
              <a:noFill/>
              <a:ln w="9525">
                <a:noFill/>
                <a:miter lim="800000"/>
                <a:headEnd/>
                <a:tailEnd/>
              </a:ln>
            </p:spPr>
          </p:pic>
        </p:grpSp>
        <p:sp>
          <p:nvSpPr>
            <p:cNvPr id="10" name="9 Rectángulo"/>
            <p:cNvSpPr/>
            <p:nvPr/>
          </p:nvSpPr>
          <p:spPr>
            <a:xfrm>
              <a:off x="323528" y="2204864"/>
              <a:ext cx="3505200" cy="27336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3" name="12 Imagen"/>
          <p:cNvPicPr/>
          <p:nvPr/>
        </p:nvPicPr>
        <p:blipFill>
          <a:blip r:embed="rId5"/>
          <a:srcRect/>
          <a:stretch>
            <a:fillRect/>
          </a:stretch>
        </p:blipFill>
        <p:spPr bwMode="auto">
          <a:xfrm>
            <a:off x="4521715" y="4065280"/>
            <a:ext cx="4228360" cy="145195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799004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AR" dirty="0"/>
              <a:t>FRAGMENTOS DESTACABLES (II):</a:t>
            </a:r>
          </a:p>
        </p:txBody>
      </p:sp>
      <p:pic>
        <p:nvPicPr>
          <p:cNvPr id="4" name="3 Imagen"/>
          <p:cNvPicPr/>
          <p:nvPr/>
        </p:nvPicPr>
        <p:blipFill>
          <a:blip r:embed="rId2"/>
          <a:srcRect/>
          <a:stretch>
            <a:fillRect/>
          </a:stretch>
        </p:blipFill>
        <p:spPr bwMode="auto">
          <a:xfrm>
            <a:off x="4743091" y="2261193"/>
            <a:ext cx="3486150" cy="3629025"/>
          </a:xfrm>
          <a:prstGeom prst="rect">
            <a:avLst/>
          </a:prstGeom>
          <a:noFill/>
          <a:ln w="9525">
            <a:solidFill>
              <a:schemeClr val="tx1"/>
            </a:solidFill>
            <a:miter lim="800000"/>
            <a:headEnd/>
            <a:tailEnd/>
          </a:ln>
        </p:spPr>
      </p:pic>
      <p:sp>
        <p:nvSpPr>
          <p:cNvPr id="6" name="2 Título"/>
          <p:cNvSpPr txBox="1">
            <a:spLocks/>
          </p:cNvSpPr>
          <p:nvPr/>
        </p:nvSpPr>
        <p:spPr>
          <a:xfrm>
            <a:off x="548725" y="260648"/>
            <a:ext cx="8381260" cy="10543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dirty="0">
                <a:solidFill>
                  <a:srgbClr val="00B0F0"/>
                </a:solidFill>
              </a:rPr>
              <a:t>PROFUNDIZANDO EN LA REFORMA DE 1949</a:t>
            </a:r>
          </a:p>
        </p:txBody>
      </p:sp>
      <p:pic>
        <p:nvPicPr>
          <p:cNvPr id="7" name="6 Imagen"/>
          <p:cNvPicPr/>
          <p:nvPr/>
        </p:nvPicPr>
        <p:blipFill>
          <a:blip r:embed="rId3"/>
          <a:srcRect/>
          <a:stretch>
            <a:fillRect/>
          </a:stretch>
        </p:blipFill>
        <p:spPr bwMode="auto">
          <a:xfrm>
            <a:off x="554299" y="2348222"/>
            <a:ext cx="3895725" cy="3133725"/>
          </a:xfrm>
          <a:prstGeom prst="rect">
            <a:avLst/>
          </a:prstGeom>
          <a:noFill/>
          <a:ln w="9525">
            <a:solidFill>
              <a:schemeClr val="tx1"/>
            </a:solidFill>
            <a:miter lim="800000"/>
            <a:headEnd/>
            <a:tailEnd/>
          </a:ln>
        </p:spPr>
      </p:pic>
      <p:sp>
        <p:nvSpPr>
          <p:cNvPr id="8" name="7 Rectángulo"/>
          <p:cNvSpPr/>
          <p:nvPr/>
        </p:nvSpPr>
        <p:spPr>
          <a:xfrm>
            <a:off x="554298" y="5889803"/>
            <a:ext cx="8266173" cy="584775"/>
          </a:xfrm>
          <a:prstGeom prst="rect">
            <a:avLst/>
          </a:prstGeom>
        </p:spPr>
        <p:txBody>
          <a:bodyPr wrap="square">
            <a:spAutoFit/>
          </a:bodyPr>
          <a:lstStyle/>
          <a:p>
            <a:pPr algn="ctr"/>
            <a:r>
              <a:rPr lang="es-AR" sz="1600" dirty="0">
                <a:solidFill>
                  <a:srgbClr val="FF0000"/>
                </a:solidFill>
              </a:rPr>
              <a:t>-Discusión en torno al artículo 40 y la nacionalización de la riqueza. Cuestión central en su posterior abolición.</a:t>
            </a:r>
          </a:p>
        </p:txBody>
      </p:sp>
    </p:spTree>
    <p:extLst>
      <p:ext uri="{BB962C8B-B14F-4D97-AF65-F5344CB8AC3E}">
        <p14:creationId xmlns:p14="http://schemas.microsoft.com/office/powerpoint/2010/main" val="303881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746482"/>
            <a:ext cx="8229600" cy="4525963"/>
          </a:xfrm>
        </p:spPr>
        <p:txBody>
          <a:bodyPr>
            <a:normAutofit fontScale="92500" lnSpcReduction="10000"/>
          </a:bodyPr>
          <a:lstStyle/>
          <a:p>
            <a:r>
              <a:rPr lang="es-AR" b="1" dirty="0"/>
              <a:t>1957:</a:t>
            </a:r>
            <a:r>
              <a:rPr lang="es-AR" dirty="0"/>
              <a:t> El gobierno de facto de P.E. Aramburu derogó la reforma constitucional de 1949 y convocó a una Convención nacional que se reunió en 1957. </a:t>
            </a:r>
          </a:p>
          <a:p>
            <a:r>
              <a:rPr lang="es-AR" b="1" dirty="0"/>
              <a:t>El real objetivo del gobierno era ver cómo votaba el pueblo con el peronismo proscripto</a:t>
            </a:r>
            <a:r>
              <a:rPr lang="es-AR" dirty="0"/>
              <a:t> y por ello se introdujo por primera vez el voto proporcional. La UCR se dividió en un sector más afín al gobierno, la UCR del Pueblo, liderada por Balbín y un sector más proclive a un acuerdo con el peronismo, liderado por </a:t>
            </a:r>
            <a:r>
              <a:rPr lang="es-AR" dirty="0" err="1"/>
              <a:t>Frondizi</a:t>
            </a:r>
            <a:r>
              <a:rPr lang="es-AR" dirty="0"/>
              <a:t>: la UCR Intransigente. </a:t>
            </a:r>
          </a:p>
          <a:p>
            <a:r>
              <a:rPr lang="es-AR" dirty="0"/>
              <a:t>La Convención sesionó con un quórum muy precario y apenas alcanzó a refrendar la derogación de la Constitución de 1949 e incorporar el artículo 14 bis y otra modificación del artículo 67, inc. 11. Esta reforma fue claramente inconstitucional desde que no se respetó el procedimiento del artículo 30. </a:t>
            </a:r>
            <a:r>
              <a:rPr lang="es-AR" b="1" dirty="0"/>
              <a:t>La Corte Suprema de Justicia de la Nación la convalidó. </a:t>
            </a:r>
          </a:p>
        </p:txBody>
      </p:sp>
      <p:sp>
        <p:nvSpPr>
          <p:cNvPr id="3" name="2 Título"/>
          <p:cNvSpPr>
            <a:spLocks noGrp="1"/>
          </p:cNvSpPr>
          <p:nvPr>
            <p:ph type="title"/>
          </p:nvPr>
        </p:nvSpPr>
        <p:spPr>
          <a:xfrm>
            <a:off x="467544" y="0"/>
            <a:ext cx="8229600" cy="1143000"/>
          </a:xfrm>
        </p:spPr>
        <p:txBody>
          <a:bodyPr>
            <a:normAutofit/>
          </a:bodyPr>
          <a:lstStyle/>
          <a:p>
            <a:r>
              <a:rPr lang="es-AR" dirty="0">
                <a:solidFill>
                  <a:srgbClr val="00B0F0"/>
                </a:solidFill>
              </a:rPr>
              <a:t>Reforma constitucional de 1957</a:t>
            </a:r>
          </a:p>
        </p:txBody>
      </p:sp>
      <p:sp>
        <p:nvSpPr>
          <p:cNvPr id="4" name="3 CuadroTexto"/>
          <p:cNvSpPr txBox="1"/>
          <p:nvPr/>
        </p:nvSpPr>
        <p:spPr>
          <a:xfrm>
            <a:off x="395536" y="5949280"/>
            <a:ext cx="8352928" cy="646331"/>
          </a:xfrm>
          <a:prstGeom prst="rect">
            <a:avLst/>
          </a:prstGeom>
          <a:noFill/>
        </p:spPr>
        <p:txBody>
          <a:bodyPr wrap="square" rtlCol="0">
            <a:spAutoFit/>
          </a:bodyPr>
          <a:lstStyle/>
          <a:p>
            <a:r>
              <a:rPr lang="es-AR" b="1" dirty="0">
                <a:solidFill>
                  <a:srgbClr val="FF0000"/>
                </a:solidFill>
              </a:rPr>
              <a:t>Efemérides: Pedro Eugenio Aramburu fue asesinado 13 años más tarde por el grupo fundacional de la agrupación guerrillera peronista Montoneros.</a:t>
            </a:r>
          </a:p>
        </p:txBody>
      </p:sp>
    </p:spTree>
    <p:extLst>
      <p:ext uri="{BB962C8B-B14F-4D97-AF65-F5344CB8AC3E}">
        <p14:creationId xmlns:p14="http://schemas.microsoft.com/office/powerpoint/2010/main" val="64983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contenido"/>
          <p:cNvSpPr>
            <a:spLocks noGrp="1"/>
          </p:cNvSpPr>
          <p:nvPr>
            <p:ph idx="1"/>
          </p:nvPr>
        </p:nvSpPr>
        <p:spPr>
          <a:xfrm>
            <a:off x="457200" y="1746482"/>
            <a:ext cx="8229600" cy="4525963"/>
          </a:xfrm>
        </p:spPr>
        <p:txBody>
          <a:bodyPr>
            <a:normAutofit/>
          </a:bodyPr>
          <a:lstStyle/>
          <a:p>
            <a:r>
              <a:rPr lang="es-AR" sz="1500" b="1" dirty="0"/>
              <a:t>Contexto histórico: </a:t>
            </a:r>
            <a:r>
              <a:rPr lang="es-AR" sz="1500" dirty="0"/>
              <a:t>golpe interno a Eduardo </a:t>
            </a:r>
            <a:r>
              <a:rPr lang="es-AR" sz="1500" dirty="0" err="1"/>
              <a:t>Lonardi</a:t>
            </a:r>
            <a:r>
              <a:rPr lang="es-AR" sz="1500" dirty="0"/>
              <a:t> y triunfo del ala de P.E. Aramburu. Internas militares y rol de las FFAA como actor político de importancia. Proscripción del peronismo.</a:t>
            </a:r>
          </a:p>
          <a:p>
            <a:r>
              <a:rPr lang="es-AR" sz="1500" b="1" dirty="0"/>
              <a:t>04/10/1955:</a:t>
            </a:r>
            <a:r>
              <a:rPr lang="es-AR" sz="1500" dirty="0"/>
              <a:t> Remoción de todos los miembros de la CSJN.</a:t>
            </a:r>
          </a:p>
          <a:p>
            <a:r>
              <a:rPr lang="es-AR" sz="1500" b="1" dirty="0"/>
              <a:t>27/04/1956: </a:t>
            </a:r>
            <a:r>
              <a:rPr lang="es-AR" sz="1500" dirty="0"/>
              <a:t>derogación de la CN de 1949 y de todas las Constituciones provinciales que, reformadas en el último tiempo, tenían contenidos sociales. </a:t>
            </a:r>
          </a:p>
          <a:p>
            <a:r>
              <a:rPr lang="es-AR" sz="1500" b="1" dirty="0"/>
              <a:t>12/04/1957:</a:t>
            </a:r>
            <a:r>
              <a:rPr lang="es-AR" sz="1500" dirty="0"/>
              <a:t> El gobierno dicta el Decreto de Necesidad de Reforma. </a:t>
            </a:r>
          </a:p>
          <a:p>
            <a:r>
              <a:rPr lang="es-AR" sz="1500" b="1" dirty="0"/>
              <a:t>28/07/1957:</a:t>
            </a:r>
            <a:r>
              <a:rPr lang="es-AR" sz="1500" dirty="0"/>
              <a:t> Elección de los constituyentes.</a:t>
            </a:r>
          </a:p>
          <a:p>
            <a:r>
              <a:rPr lang="es-AR" sz="1500" b="1" dirty="0"/>
              <a:t>Desarrollo de la convención </a:t>
            </a:r>
            <a:r>
              <a:rPr lang="es-AR" sz="1500" dirty="0"/>
              <a:t>→ retiro de convencionales y posturas favorables y contrarias a la reforma.</a:t>
            </a:r>
            <a:endParaRPr lang="es-AR" sz="1500" b="1" dirty="0"/>
          </a:p>
          <a:p>
            <a:endParaRPr lang="es-AR" b="1" dirty="0"/>
          </a:p>
        </p:txBody>
      </p:sp>
      <p:sp>
        <p:nvSpPr>
          <p:cNvPr id="4" name="2 Título"/>
          <p:cNvSpPr>
            <a:spLocks noGrp="1"/>
          </p:cNvSpPr>
          <p:nvPr>
            <p:ph type="title"/>
          </p:nvPr>
        </p:nvSpPr>
        <p:spPr>
          <a:xfrm>
            <a:off x="467544" y="188640"/>
            <a:ext cx="8229600" cy="1143000"/>
          </a:xfrm>
        </p:spPr>
        <p:txBody>
          <a:bodyPr>
            <a:normAutofit/>
          </a:bodyPr>
          <a:lstStyle/>
          <a:p>
            <a:r>
              <a:rPr lang="es-AR" dirty="0">
                <a:solidFill>
                  <a:srgbClr val="00B0F0"/>
                </a:solidFill>
              </a:rPr>
              <a:t>PROFUNDIZANDO EN LA Reforma constitucional de 1957</a:t>
            </a:r>
          </a:p>
        </p:txBody>
      </p:sp>
      <p:grpSp>
        <p:nvGrpSpPr>
          <p:cNvPr id="8" name="7 Grupo"/>
          <p:cNvGrpSpPr/>
          <p:nvPr/>
        </p:nvGrpSpPr>
        <p:grpSpPr>
          <a:xfrm>
            <a:off x="2051720" y="4437112"/>
            <a:ext cx="5089568" cy="2163629"/>
            <a:chOff x="1835696" y="4331263"/>
            <a:chExt cx="5089568" cy="2163629"/>
          </a:xfrm>
        </p:grpSpPr>
        <p:grpSp>
          <p:nvGrpSpPr>
            <p:cNvPr id="6" name="5 Grupo"/>
            <p:cNvGrpSpPr/>
            <p:nvPr/>
          </p:nvGrpSpPr>
          <p:grpSpPr>
            <a:xfrm>
              <a:off x="1835696" y="4331263"/>
              <a:ext cx="5089568" cy="2163629"/>
              <a:chOff x="1835696" y="4331263"/>
              <a:chExt cx="5089568" cy="2163629"/>
            </a:xfrm>
          </p:grpSpPr>
          <p:pic>
            <p:nvPicPr>
              <p:cNvPr id="1026" name="Picture 2" descr="Bombardeo a la Plaza de Mayo - El Territorio Mision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4334652"/>
                <a:ext cx="288032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llaCrespoDigi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331263"/>
                <a:ext cx="2209248" cy="216362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6 Rectángulo"/>
            <p:cNvSpPr/>
            <p:nvPr/>
          </p:nvSpPr>
          <p:spPr>
            <a:xfrm>
              <a:off x="1835696" y="4331263"/>
              <a:ext cx="5089568" cy="21636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355632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397587" y="1628801"/>
            <a:ext cx="8229600" cy="2664296"/>
          </a:xfrm>
        </p:spPr>
        <p:txBody>
          <a:bodyPr>
            <a:noAutofit/>
          </a:bodyPr>
          <a:lstStyle/>
          <a:p>
            <a:r>
              <a:rPr lang="es-AR" sz="1600" dirty="0"/>
              <a:t>El gobierno de facto del General A. </a:t>
            </a:r>
            <a:r>
              <a:rPr lang="es-AR" sz="1600" dirty="0" err="1"/>
              <a:t>Lanusse</a:t>
            </a:r>
            <a:r>
              <a:rPr lang="es-AR" sz="1600" dirty="0"/>
              <a:t> resuelve una enmienda constitucional destinada a regir hasta la convocatoria, antes de 1977, de una Convención Constituyente ratificatoria. </a:t>
            </a:r>
          </a:p>
          <a:p>
            <a:r>
              <a:rPr lang="es-AR" sz="1600" dirty="0"/>
              <a:t>Al no convocarse esta Convención, la enmienda perdura hasta 1981</a:t>
            </a:r>
            <a:r>
              <a:rPr lang="es-AR" sz="1600" b="1" dirty="0"/>
              <a:t>. Todo el proceso político argentino de 1973 a 1976 está regido por el marco constitucional que genera esta enmienda: </a:t>
            </a:r>
            <a:r>
              <a:rPr lang="es-AR" sz="1600" dirty="0"/>
              <a:t>unificación de todos los mandatos en cuatro años sin renovación bianual de la Cámara de Diputados; elección directa de tres senadores por provincia; doble vuelta electoral para los cargos de Presidente y Gobernadores y otras modificaciones menores. </a:t>
            </a:r>
          </a:p>
        </p:txBody>
      </p:sp>
      <p:sp>
        <p:nvSpPr>
          <p:cNvPr id="3" name="2 Título"/>
          <p:cNvSpPr>
            <a:spLocks noGrp="1"/>
          </p:cNvSpPr>
          <p:nvPr>
            <p:ph type="title"/>
          </p:nvPr>
        </p:nvSpPr>
        <p:spPr>
          <a:xfrm>
            <a:off x="467544" y="188640"/>
            <a:ext cx="8229600" cy="1143000"/>
          </a:xfrm>
        </p:spPr>
        <p:txBody>
          <a:bodyPr>
            <a:noAutofit/>
          </a:bodyPr>
          <a:lstStyle/>
          <a:p>
            <a:r>
              <a:rPr lang="es-AR" sz="2500" dirty="0">
                <a:solidFill>
                  <a:srgbClr val="00B0F0"/>
                </a:solidFill>
              </a:rPr>
              <a:t>Reforma constitucional 1972 – la debilidad de la Constitución en la década más convulsionada de la historia</a:t>
            </a:r>
          </a:p>
        </p:txBody>
      </p:sp>
      <p:grpSp>
        <p:nvGrpSpPr>
          <p:cNvPr id="5" name="4 Grupo"/>
          <p:cNvGrpSpPr/>
          <p:nvPr/>
        </p:nvGrpSpPr>
        <p:grpSpPr>
          <a:xfrm>
            <a:off x="467544" y="4221089"/>
            <a:ext cx="8496944" cy="2405311"/>
            <a:chOff x="251520" y="3284984"/>
            <a:chExt cx="9299031" cy="2810653"/>
          </a:xfrm>
        </p:grpSpPr>
        <p:grpSp>
          <p:nvGrpSpPr>
            <p:cNvPr id="4" name="3 Grupo"/>
            <p:cNvGrpSpPr/>
            <p:nvPr/>
          </p:nvGrpSpPr>
          <p:grpSpPr>
            <a:xfrm>
              <a:off x="251520" y="3284984"/>
              <a:ext cx="8604322" cy="2348544"/>
              <a:chOff x="251520" y="3573015"/>
              <a:chExt cx="8604322" cy="2348544"/>
            </a:xfrm>
          </p:grpSpPr>
          <p:pic>
            <p:nvPicPr>
              <p:cNvPr id="8194" name="Picture 2" descr="El Cordobazo, un antes y un después en la lucha obrero-estudianti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573015"/>
                <a:ext cx="3240360" cy="234854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sesinato de Aramburu | El Esquiu"/>
              <p:cNvPicPr>
                <a:picLocks noChangeAspect="1" noChangeArrowheads="1"/>
              </p:cNvPicPr>
              <p:nvPr/>
            </p:nvPicPr>
            <p:blipFill rotWithShape="1">
              <a:blip r:embed="rId3">
                <a:extLst>
                  <a:ext uri="{28A0092B-C50C-407E-A947-70E740481C1C}">
                    <a14:useLocalDpi xmlns:a14="http://schemas.microsoft.com/office/drawing/2010/main" val="0"/>
                  </a:ext>
                </a:extLst>
              </a:blip>
              <a:srcRect r="33994"/>
              <a:stretch/>
            </p:blipFill>
            <p:spPr bwMode="auto">
              <a:xfrm>
                <a:off x="3491880" y="3584484"/>
                <a:ext cx="2742413" cy="233707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éctor Cámpo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0923" y="3584484"/>
                <a:ext cx="2604919" cy="233707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7 CuadroTexto"/>
            <p:cNvSpPr txBox="1"/>
            <p:nvPr/>
          </p:nvSpPr>
          <p:spPr>
            <a:xfrm>
              <a:off x="251520" y="5633528"/>
              <a:ext cx="9299031" cy="462109"/>
            </a:xfrm>
            <a:prstGeom prst="rect">
              <a:avLst/>
            </a:prstGeom>
            <a:noFill/>
          </p:spPr>
          <p:txBody>
            <a:bodyPr wrap="square" rtlCol="0">
              <a:spAutoFit/>
            </a:bodyPr>
            <a:lstStyle/>
            <a:p>
              <a:r>
                <a:rPr lang="es-AR" sz="1100" dirty="0"/>
                <a:t>Imágenes, en orden de izquierda a derecha: Cordobazo (1969), comunicado de Montoneros por el asesinato de Aramburu (1970), ex Presidente Héctor </a:t>
              </a:r>
              <a:r>
                <a:rPr lang="es-AR" sz="1100" dirty="0" err="1"/>
                <a:t>Cámpora</a:t>
              </a:r>
              <a:r>
                <a:rPr lang="es-AR" sz="1100" dirty="0"/>
                <a:t> (1973).</a:t>
              </a:r>
            </a:p>
          </p:txBody>
        </p:sp>
      </p:grpSp>
    </p:spTree>
    <p:extLst>
      <p:ext uri="{BB962C8B-B14F-4D97-AF65-F5344CB8AC3E}">
        <p14:creationId xmlns:p14="http://schemas.microsoft.com/office/powerpoint/2010/main" val="1839856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9512" y="1772816"/>
            <a:ext cx="8517632" cy="4093915"/>
          </a:xfrm>
        </p:spPr>
        <p:txBody>
          <a:bodyPr>
            <a:normAutofit/>
          </a:bodyPr>
          <a:lstStyle/>
          <a:p>
            <a:pPr algn="just"/>
            <a:r>
              <a:rPr lang="es-AR" sz="1600" dirty="0"/>
              <a:t>En noviembre de 1993 se firma el llamado “Pacto de Olivos”, formalizado por la ley 24309. La Convención Constituyente sesiona entre mayo y agosto de 1994. </a:t>
            </a:r>
          </a:p>
          <a:p>
            <a:pPr algn="just"/>
            <a:r>
              <a:rPr lang="es-AR" sz="1600" dirty="0"/>
              <a:t>Entre las modificaciones más importantes se destacan la reducción del mandato presidencial a cuatro años, estableciendo la elección directa con doble vuelta electoral y la posibilidad de una reelección inmediata. Incorpora un tercer senador por provincia, elegibles directamente por el pueblo; reconoce la supremacía de los tratados internacionales sobre la ley local, regula un régimen de coparticipación federal, incorpora el Consejo de la Magistratura para la selección de magistrados y funcionarios judiciales y la figura del “Jefe de Gabinete” en el Poder Ejecutivo. También incorpora un capítulo de nuevos derechos y garantías.</a:t>
            </a:r>
          </a:p>
          <a:p>
            <a:pPr algn="just"/>
            <a:r>
              <a:rPr lang="es-AR" sz="1600" b="1" dirty="0"/>
              <a:t>Analizar esta reforma teniendo en cuenta el momento histórico: consolidación de la democracia y de un bipartidismo que estallaría siete años más tarde.</a:t>
            </a:r>
          </a:p>
          <a:p>
            <a:endParaRPr lang="es-AR" dirty="0"/>
          </a:p>
        </p:txBody>
      </p:sp>
      <p:sp>
        <p:nvSpPr>
          <p:cNvPr id="3" name="2 Título"/>
          <p:cNvSpPr>
            <a:spLocks noGrp="1"/>
          </p:cNvSpPr>
          <p:nvPr>
            <p:ph type="title"/>
          </p:nvPr>
        </p:nvSpPr>
        <p:spPr>
          <a:xfrm>
            <a:off x="0" y="287826"/>
            <a:ext cx="9289032" cy="944628"/>
          </a:xfrm>
        </p:spPr>
        <p:txBody>
          <a:bodyPr>
            <a:noAutofit/>
          </a:bodyPr>
          <a:lstStyle/>
          <a:p>
            <a:r>
              <a:rPr lang="es-AR" sz="2400" dirty="0">
                <a:solidFill>
                  <a:srgbClr val="00B0F0"/>
                </a:solidFill>
              </a:rPr>
              <a:t>Reforma constitucional de 1994 – un logro institucional no exento de observaciones</a:t>
            </a:r>
          </a:p>
        </p:txBody>
      </p:sp>
    </p:spTree>
    <p:extLst>
      <p:ext uri="{BB962C8B-B14F-4D97-AF65-F5344CB8AC3E}">
        <p14:creationId xmlns:p14="http://schemas.microsoft.com/office/powerpoint/2010/main" val="3719394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contenido"/>
          <p:cNvSpPr>
            <a:spLocks noGrp="1"/>
          </p:cNvSpPr>
          <p:nvPr>
            <p:ph idx="1"/>
          </p:nvPr>
        </p:nvSpPr>
        <p:spPr>
          <a:xfrm>
            <a:off x="179512" y="1772816"/>
            <a:ext cx="8517632" cy="4093915"/>
          </a:xfrm>
        </p:spPr>
        <p:txBody>
          <a:bodyPr>
            <a:normAutofit/>
          </a:bodyPr>
          <a:lstStyle/>
          <a:p>
            <a:pPr algn="just"/>
            <a:r>
              <a:rPr lang="es-AR" sz="1600" b="1" dirty="0"/>
              <a:t>Discusión centrada en los siguientes ejes:</a:t>
            </a:r>
          </a:p>
          <a:p>
            <a:pPr algn="just">
              <a:buFontTx/>
              <a:buChar char="-"/>
            </a:pPr>
            <a:r>
              <a:rPr lang="es-AR" sz="1500" dirty="0"/>
              <a:t>Un nuevo preámbulo, que discuta los principios de una generación situada en plena revolución de las comunicaciones. </a:t>
            </a:r>
          </a:p>
          <a:p>
            <a:pPr algn="just">
              <a:buFontTx/>
              <a:buChar char="-"/>
            </a:pPr>
            <a:r>
              <a:rPr lang="es-AR" sz="1500" dirty="0"/>
              <a:t>Una conceptualización crítica del poder y su ejercicio.</a:t>
            </a:r>
          </a:p>
          <a:p>
            <a:pPr algn="just">
              <a:buFontTx/>
              <a:buChar char="-"/>
            </a:pPr>
            <a:r>
              <a:rPr lang="es-AR" sz="1500" dirty="0"/>
              <a:t>Una forma de gobierno republicana, democrática y federal que defienda el laicismo y la igualdad entre géneros. </a:t>
            </a:r>
          </a:p>
          <a:p>
            <a:pPr algn="just">
              <a:buFontTx/>
              <a:buChar char="-"/>
            </a:pPr>
            <a:r>
              <a:rPr lang="es-AR" sz="1500" dirty="0"/>
              <a:t>Una reevaluación sincera de la viabilidad de las formas directas de democracia, haciendo uso de las tecnologías disponibles.</a:t>
            </a:r>
          </a:p>
          <a:p>
            <a:pPr algn="just">
              <a:buFontTx/>
              <a:buChar char="-"/>
            </a:pPr>
            <a:r>
              <a:rPr lang="es-AR" sz="1500" dirty="0"/>
              <a:t>Una discusión sobre el rol de los medios de comunicación.</a:t>
            </a:r>
          </a:p>
          <a:p>
            <a:pPr algn="just">
              <a:buFontTx/>
              <a:buChar char="-"/>
            </a:pPr>
            <a:r>
              <a:rPr lang="es-AR" sz="1500" dirty="0"/>
              <a:t>Un debate sobre la regulación del Banco Central y el mercado de cambios.   </a:t>
            </a:r>
          </a:p>
          <a:p>
            <a:pPr algn="just">
              <a:buFontTx/>
              <a:buChar char="-"/>
            </a:pPr>
            <a:endParaRPr lang="es-AR" sz="1600" dirty="0"/>
          </a:p>
          <a:p>
            <a:endParaRPr lang="es-AR" dirty="0"/>
          </a:p>
        </p:txBody>
      </p:sp>
      <p:sp>
        <p:nvSpPr>
          <p:cNvPr id="4" name="2 Título"/>
          <p:cNvSpPr>
            <a:spLocks noGrp="1"/>
          </p:cNvSpPr>
          <p:nvPr>
            <p:ph type="title"/>
          </p:nvPr>
        </p:nvSpPr>
        <p:spPr>
          <a:xfrm>
            <a:off x="35496" y="287826"/>
            <a:ext cx="9289032" cy="944628"/>
          </a:xfrm>
        </p:spPr>
        <p:txBody>
          <a:bodyPr>
            <a:noAutofit/>
          </a:bodyPr>
          <a:lstStyle/>
          <a:p>
            <a:r>
              <a:rPr lang="es-AR" sz="2800" dirty="0">
                <a:solidFill>
                  <a:srgbClr val="00B0F0"/>
                </a:solidFill>
              </a:rPr>
              <a:t>APUNTES PARA UNA FUTURA REFORMA</a:t>
            </a:r>
          </a:p>
        </p:txBody>
      </p:sp>
      <p:pic>
        <p:nvPicPr>
          <p:cNvPr id="2050" name="Picture 2" descr="Meme: Evolución del almacenamiento de memoria – Tecnología 25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515908"/>
            <a:ext cx="6449661" cy="1977789"/>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732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txBox="1">
            <a:spLocks/>
          </p:cNvSpPr>
          <p:nvPr/>
        </p:nvSpPr>
        <p:spPr>
          <a:xfrm>
            <a:off x="35496" y="287826"/>
            <a:ext cx="9289032" cy="9446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sz="2800" dirty="0">
                <a:solidFill>
                  <a:srgbClr val="00B0F0"/>
                </a:solidFill>
              </a:rPr>
              <a:t>APUNTES PARA UNA FUTURA REFORMA (II)</a:t>
            </a:r>
          </a:p>
        </p:txBody>
      </p:sp>
      <p:sp>
        <p:nvSpPr>
          <p:cNvPr id="5" name="1 Marcador de contenido"/>
          <p:cNvSpPr>
            <a:spLocks noGrp="1"/>
          </p:cNvSpPr>
          <p:nvPr>
            <p:ph idx="1"/>
          </p:nvPr>
        </p:nvSpPr>
        <p:spPr>
          <a:xfrm>
            <a:off x="179512" y="1772816"/>
            <a:ext cx="8517632" cy="4093915"/>
          </a:xfrm>
        </p:spPr>
        <p:txBody>
          <a:bodyPr>
            <a:normAutofit/>
          </a:bodyPr>
          <a:lstStyle/>
          <a:p>
            <a:pPr algn="just"/>
            <a:r>
              <a:rPr lang="es-AR" sz="1600" b="1" dirty="0"/>
              <a:t>Discusión centrada en los siguientes ejes (II):</a:t>
            </a:r>
          </a:p>
          <a:p>
            <a:pPr algn="just">
              <a:buFontTx/>
              <a:buChar char="-"/>
            </a:pPr>
            <a:r>
              <a:rPr lang="es-AR" sz="1500" dirty="0"/>
              <a:t>Regulación de los monopolios, con énfasis en la defensa de la disponibilidad de bienes básicos de subsistencia.</a:t>
            </a:r>
          </a:p>
          <a:p>
            <a:pPr algn="just">
              <a:buFontTx/>
              <a:buChar char="-"/>
            </a:pPr>
            <a:r>
              <a:rPr lang="es-AR" sz="1500" dirty="0"/>
              <a:t>Coparticipación federal: reformulación de los principios básicos y cumplimiento efectivo de lo establecido en 1994.</a:t>
            </a:r>
          </a:p>
          <a:p>
            <a:pPr algn="just">
              <a:buFontTx/>
              <a:buChar char="-"/>
            </a:pPr>
            <a:r>
              <a:rPr lang="es-AR" sz="1500" dirty="0"/>
              <a:t>Diseño de un </a:t>
            </a:r>
            <a:r>
              <a:rPr lang="es-AR" sz="1500" u="sng" dirty="0"/>
              <a:t>nuevo federalismo</a:t>
            </a:r>
            <a:r>
              <a:rPr lang="es-AR" sz="1500" dirty="0"/>
              <a:t>, promoviendo la creación de nuevos órganos de representación.</a:t>
            </a:r>
          </a:p>
          <a:p>
            <a:pPr algn="just">
              <a:buFontTx/>
              <a:buChar char="-"/>
            </a:pPr>
            <a:r>
              <a:rPr lang="es-AR" sz="1500" b="1" dirty="0"/>
              <a:t>Revisión integral de los órganos, figuras e instituciones representativos de poder: </a:t>
            </a:r>
            <a:r>
              <a:rPr lang="es-AR" sz="1500" dirty="0"/>
              <a:t>rediscusión sobre los Parlamentos, los partidos políticos, el sistema electoral, el Poder Judicial, y la figura de control de constitucionalidad. </a:t>
            </a:r>
          </a:p>
          <a:p>
            <a:pPr algn="just">
              <a:buFontTx/>
              <a:buChar char="-"/>
            </a:pPr>
            <a:r>
              <a:rPr lang="es-AR" sz="1500" b="1" dirty="0"/>
              <a:t>Bases para una nueva ley sindical,</a:t>
            </a:r>
            <a:r>
              <a:rPr lang="es-AR" sz="1500" dirty="0"/>
              <a:t> que amplíe derechos individuales sin limitar al colectivo.</a:t>
            </a:r>
            <a:endParaRPr lang="es-AR" sz="1600" b="1" dirty="0"/>
          </a:p>
          <a:p>
            <a:endParaRPr lang="es-AR" dirty="0"/>
          </a:p>
        </p:txBody>
      </p:sp>
      <p:pic>
        <p:nvPicPr>
          <p:cNvPr id="3074" name="Picture 2" descr="Democracia digital | Ruiz-Healy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869160"/>
            <a:ext cx="5544616" cy="160286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285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txBox="1">
            <a:spLocks/>
          </p:cNvSpPr>
          <p:nvPr/>
        </p:nvSpPr>
        <p:spPr>
          <a:xfrm>
            <a:off x="35496" y="287826"/>
            <a:ext cx="9289032" cy="9446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sz="2800" dirty="0">
                <a:solidFill>
                  <a:srgbClr val="00B0F0"/>
                </a:solidFill>
              </a:rPr>
              <a:t>APUNTES PARA UNA FUTURA REFORMA (III)</a:t>
            </a:r>
          </a:p>
        </p:txBody>
      </p:sp>
      <p:sp>
        <p:nvSpPr>
          <p:cNvPr id="5" name="1 Marcador de contenido"/>
          <p:cNvSpPr>
            <a:spLocks noGrp="1"/>
          </p:cNvSpPr>
          <p:nvPr>
            <p:ph idx="1"/>
          </p:nvPr>
        </p:nvSpPr>
        <p:spPr>
          <a:xfrm>
            <a:off x="179512" y="1772817"/>
            <a:ext cx="8517632" cy="2664296"/>
          </a:xfrm>
        </p:spPr>
        <p:txBody>
          <a:bodyPr>
            <a:normAutofit/>
          </a:bodyPr>
          <a:lstStyle/>
          <a:p>
            <a:pPr algn="just"/>
            <a:r>
              <a:rPr lang="es-AR" sz="1600" b="1" dirty="0"/>
              <a:t>Discusión centrada en los siguientes ejes (III):</a:t>
            </a:r>
            <a:endParaRPr lang="es-AR" dirty="0"/>
          </a:p>
          <a:p>
            <a:pPr algn="just">
              <a:buFontTx/>
              <a:buChar char="-"/>
            </a:pPr>
            <a:r>
              <a:rPr lang="es-AR" sz="1500" dirty="0"/>
              <a:t>Derechos de género; derecho a la libre decisión y la autonomía corporal.</a:t>
            </a:r>
          </a:p>
          <a:p>
            <a:pPr algn="just">
              <a:buFontTx/>
              <a:buChar char="-"/>
            </a:pPr>
            <a:r>
              <a:rPr lang="es-AR" sz="1500" dirty="0"/>
              <a:t>Derecho humano al reconocimiento por parte del Estado. </a:t>
            </a:r>
            <a:r>
              <a:rPr lang="es-AR" sz="1500" b="1" dirty="0"/>
              <a:t>Ingreso Ciudadano Universal.</a:t>
            </a:r>
            <a:endParaRPr lang="es-AR" sz="1500" dirty="0"/>
          </a:p>
          <a:p>
            <a:pPr algn="just">
              <a:buFontTx/>
              <a:buChar char="-"/>
            </a:pPr>
            <a:r>
              <a:rPr lang="es-AR" sz="1500" dirty="0"/>
              <a:t>Revisión de los principios generales de Derecho Tributario. Promoción de impuestos progresivos.</a:t>
            </a:r>
          </a:p>
          <a:p>
            <a:pPr algn="just">
              <a:buFontTx/>
              <a:buChar char="-"/>
            </a:pPr>
            <a:r>
              <a:rPr lang="es-AR" sz="1500" b="1" dirty="0"/>
              <a:t>Derecho a la vivienda</a:t>
            </a:r>
            <a:r>
              <a:rPr lang="es-AR" sz="1500" dirty="0"/>
              <a:t> → función social de la propiedad. Déficit habitacional e Insatisfacción de Derechos Básicos –acceso al agua, a la energía, a la salud, a la educación- como problemática de Estado. </a:t>
            </a:r>
            <a:endParaRPr lang="es-AR" sz="1600" b="1" dirty="0"/>
          </a:p>
        </p:txBody>
      </p:sp>
      <p:pic>
        <p:nvPicPr>
          <p:cNvPr id="4098" name="Picture 2" descr="MOVILIDAD HUMANA | Mapa Me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259880"/>
            <a:ext cx="7056784" cy="2265463"/>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015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2CDB426-3307-440C-B013-BFDEF43C806F}"/>
              </a:ext>
            </a:extLst>
          </p:cNvPr>
          <p:cNvSpPr>
            <a:spLocks noGrp="1"/>
          </p:cNvSpPr>
          <p:nvPr>
            <p:ph sz="half" idx="1"/>
          </p:nvPr>
        </p:nvSpPr>
        <p:spPr/>
        <p:txBody>
          <a:bodyPr>
            <a:normAutofit/>
          </a:bodyPr>
          <a:lstStyle/>
          <a:p>
            <a:pPr marL="45720" indent="0">
              <a:lnSpc>
                <a:spcPct val="90000"/>
              </a:lnSpc>
              <a:buNone/>
            </a:pPr>
            <a:r>
              <a:rPr lang="es-AR" sz="2000" b="1" dirty="0"/>
              <a:t>1) </a:t>
            </a:r>
            <a:r>
              <a:rPr lang="es-AR" sz="2000" b="1" dirty="0" err="1"/>
              <a:t>Cuasirrupturismo</a:t>
            </a:r>
            <a:endParaRPr lang="es-AR" sz="2000" b="1" dirty="0"/>
          </a:p>
          <a:p>
            <a:pPr>
              <a:lnSpc>
                <a:spcPct val="90000"/>
              </a:lnSpc>
            </a:pPr>
            <a:r>
              <a:rPr lang="es-AR" sz="2000" dirty="0"/>
              <a:t>Nicaragua (1987) </a:t>
            </a:r>
          </a:p>
          <a:p>
            <a:pPr>
              <a:lnSpc>
                <a:spcPct val="90000"/>
              </a:lnSpc>
            </a:pPr>
            <a:r>
              <a:rPr lang="es-AR" sz="2000" dirty="0"/>
              <a:t>Brasil (1988)</a:t>
            </a:r>
          </a:p>
          <a:p>
            <a:pPr>
              <a:lnSpc>
                <a:spcPct val="90000"/>
              </a:lnSpc>
            </a:pPr>
            <a:r>
              <a:rPr lang="es-AR" sz="2000" dirty="0"/>
              <a:t>Colombia (1991) </a:t>
            </a:r>
          </a:p>
          <a:p>
            <a:pPr>
              <a:lnSpc>
                <a:spcPct val="90000"/>
              </a:lnSpc>
            </a:pPr>
            <a:r>
              <a:rPr lang="es-AR" sz="2000" dirty="0"/>
              <a:t>Paraguay (1992)</a:t>
            </a:r>
          </a:p>
          <a:p>
            <a:pPr>
              <a:lnSpc>
                <a:spcPct val="90000"/>
              </a:lnSpc>
            </a:pPr>
            <a:r>
              <a:rPr lang="es-AR" sz="2000" dirty="0"/>
              <a:t>Perú (1993)</a:t>
            </a:r>
          </a:p>
          <a:p>
            <a:pPr>
              <a:lnSpc>
                <a:spcPct val="90000"/>
              </a:lnSpc>
            </a:pPr>
            <a:r>
              <a:rPr lang="es-AR" sz="2000" dirty="0"/>
              <a:t>Argentina (1994)</a:t>
            </a:r>
          </a:p>
          <a:p>
            <a:pPr marL="45720" indent="0">
              <a:lnSpc>
                <a:spcPct val="90000"/>
              </a:lnSpc>
              <a:buNone/>
            </a:pPr>
            <a:endParaRPr lang="es-AR" sz="2000" dirty="0"/>
          </a:p>
          <a:p>
            <a:pPr marL="45720" indent="0">
              <a:lnSpc>
                <a:spcPct val="90000"/>
              </a:lnSpc>
              <a:buNone/>
            </a:pPr>
            <a:r>
              <a:rPr lang="es-AR" sz="2000" b="1" dirty="0"/>
              <a:t>2) Constituciones del siglo XXI: </a:t>
            </a:r>
          </a:p>
          <a:p>
            <a:pPr>
              <a:lnSpc>
                <a:spcPct val="90000"/>
              </a:lnSpc>
            </a:pPr>
            <a:r>
              <a:rPr lang="es-AR" sz="2000" dirty="0"/>
              <a:t>Venezuela (1999) </a:t>
            </a:r>
          </a:p>
          <a:p>
            <a:pPr>
              <a:lnSpc>
                <a:spcPct val="90000"/>
              </a:lnSpc>
            </a:pPr>
            <a:r>
              <a:rPr lang="es-AR" sz="2000" dirty="0"/>
              <a:t>Ecuador, (2008) </a:t>
            </a:r>
          </a:p>
          <a:p>
            <a:pPr>
              <a:lnSpc>
                <a:spcPct val="90000"/>
              </a:lnSpc>
            </a:pPr>
            <a:r>
              <a:rPr lang="es-AR" sz="2000" dirty="0"/>
              <a:t>Bolivia (2009)</a:t>
            </a:r>
          </a:p>
        </p:txBody>
      </p:sp>
      <p:sp>
        <p:nvSpPr>
          <p:cNvPr id="3" name="Título 2">
            <a:extLst>
              <a:ext uri="{FF2B5EF4-FFF2-40B4-BE49-F238E27FC236}">
                <a16:creationId xmlns:a16="http://schemas.microsoft.com/office/drawing/2014/main" id="{297837C7-803F-4135-B973-BE535F22A770}"/>
              </a:ext>
            </a:extLst>
          </p:cNvPr>
          <p:cNvSpPr>
            <a:spLocks noGrp="1"/>
          </p:cNvSpPr>
          <p:nvPr>
            <p:ph type="title"/>
          </p:nvPr>
        </p:nvSpPr>
        <p:spPr/>
        <p:txBody>
          <a:bodyPr anchor="ctr">
            <a:normAutofit fontScale="90000"/>
          </a:bodyPr>
          <a:lstStyle/>
          <a:p>
            <a:r>
              <a:rPr lang="es-AR" dirty="0">
                <a:solidFill>
                  <a:srgbClr val="00B0F0"/>
                </a:solidFill>
              </a:rPr>
              <a:t>Constitucionalismo transformador – la experiencia en América latina</a:t>
            </a:r>
          </a:p>
        </p:txBody>
      </p:sp>
      <p:pic>
        <p:nvPicPr>
          <p:cNvPr id="4" name="Picture 6" descr="Convocatoria a Asamblea Constituyente en Venezuela | Opinion | teleSUR">
            <a:extLst>
              <a:ext uri="{FF2B5EF4-FFF2-40B4-BE49-F238E27FC236}">
                <a16:creationId xmlns:a16="http://schemas.microsoft.com/office/drawing/2014/main" id="{49519018-D08C-4D52-BBCB-47CF011D2A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82" r="25053" b="-1"/>
          <a:stretch/>
        </p:blipFill>
        <p:spPr bwMode="auto">
          <a:xfrm>
            <a:off x="4648200" y="1719072"/>
            <a:ext cx="4038600" cy="4407408"/>
          </a:xfrm>
          <a:prstGeom prst="rect">
            <a:avLst/>
          </a:prstGeom>
          <a:solidFill>
            <a:srgbClr val="FFFFFF"/>
          </a:solidFill>
        </p:spPr>
      </p:pic>
    </p:spTree>
    <p:extLst>
      <p:ext uri="{BB962C8B-B14F-4D97-AF65-F5344CB8AC3E}">
        <p14:creationId xmlns:p14="http://schemas.microsoft.com/office/powerpoint/2010/main" val="1878610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C8FDE512-7DD4-4E8A-9449-69A42216989B}"/>
              </a:ext>
            </a:extLst>
          </p:cNvPr>
          <p:cNvSpPr>
            <a:spLocks noGrp="1"/>
          </p:cNvSpPr>
          <p:nvPr>
            <p:ph idx="1"/>
          </p:nvPr>
        </p:nvSpPr>
        <p:spPr>
          <a:xfrm>
            <a:off x="155575" y="1719071"/>
            <a:ext cx="8898269" cy="4978592"/>
          </a:xfrm>
        </p:spPr>
        <p:txBody>
          <a:bodyPr>
            <a:normAutofit fontScale="92500" lnSpcReduction="20000"/>
          </a:bodyPr>
          <a:lstStyle/>
          <a:p>
            <a:pPr marL="45720" indent="0">
              <a:buNone/>
            </a:pPr>
            <a:r>
              <a:rPr lang="es-AR" sz="2000" b="1" dirty="0">
                <a:solidFill>
                  <a:schemeClr val="tx1"/>
                </a:solidFill>
              </a:rPr>
              <a:t>Estas reformas consagraron:</a:t>
            </a:r>
          </a:p>
          <a:p>
            <a:pPr marL="45720" indent="0">
              <a:buNone/>
            </a:pPr>
            <a:endParaRPr lang="es-AR" sz="2000" b="1" dirty="0">
              <a:solidFill>
                <a:schemeClr val="tx1"/>
              </a:solidFill>
            </a:endParaRPr>
          </a:p>
          <a:p>
            <a:pPr>
              <a:buFont typeface="Wingdings" panose="05000000000000000000" pitchFamily="2" charset="2"/>
              <a:buChar char="ü"/>
            </a:pPr>
            <a:r>
              <a:rPr lang="es-AR" sz="2000" dirty="0">
                <a:solidFill>
                  <a:schemeClr val="tx1"/>
                </a:solidFill>
              </a:rPr>
              <a:t>El fortalecimiento de mecanismos de participación popular en la toma de decisiones.</a:t>
            </a:r>
          </a:p>
          <a:p>
            <a:pPr marL="45720" indent="0">
              <a:buNone/>
            </a:pPr>
            <a:endParaRPr lang="es-AR" sz="2000" dirty="0">
              <a:solidFill>
                <a:schemeClr val="tx1"/>
              </a:solidFill>
            </a:endParaRPr>
          </a:p>
          <a:p>
            <a:pPr>
              <a:buFont typeface="Wingdings" panose="05000000000000000000" pitchFamily="2" charset="2"/>
              <a:buChar char="ü"/>
            </a:pPr>
            <a:r>
              <a:rPr lang="es-AR" sz="2000" dirty="0">
                <a:solidFill>
                  <a:schemeClr val="tx1"/>
                </a:solidFill>
              </a:rPr>
              <a:t>Un Estado intervencionista y regulador en el ámbito económico.</a:t>
            </a:r>
          </a:p>
          <a:p>
            <a:pPr marL="45720" indent="0">
              <a:buNone/>
            </a:pPr>
            <a:endParaRPr lang="es-AR" sz="2000" dirty="0">
              <a:solidFill>
                <a:schemeClr val="tx1"/>
              </a:solidFill>
            </a:endParaRPr>
          </a:p>
          <a:p>
            <a:pPr>
              <a:buFont typeface="Wingdings" panose="05000000000000000000" pitchFamily="2" charset="2"/>
              <a:buChar char="ü"/>
            </a:pPr>
            <a:r>
              <a:rPr lang="es-AR" sz="2000" dirty="0">
                <a:solidFill>
                  <a:schemeClr val="tx1"/>
                </a:solidFill>
              </a:rPr>
              <a:t>Amplios derechos sociales a la ciudadanía.</a:t>
            </a:r>
          </a:p>
          <a:p>
            <a:pPr marL="45720" indent="0">
              <a:buNone/>
            </a:pPr>
            <a:endParaRPr lang="es-AR" sz="2000" dirty="0">
              <a:solidFill>
                <a:schemeClr val="tx1"/>
              </a:solidFill>
            </a:endParaRPr>
          </a:p>
          <a:p>
            <a:pPr>
              <a:buFont typeface="Wingdings" panose="05000000000000000000" pitchFamily="2" charset="2"/>
              <a:buChar char="ü"/>
            </a:pPr>
            <a:r>
              <a:rPr lang="es-AR" sz="2000" dirty="0">
                <a:solidFill>
                  <a:schemeClr val="tx1"/>
                </a:solidFill>
              </a:rPr>
              <a:t>Incorporación plena de las comunidades originarias en el sistema de derechos, como así también representatividad de las mismas en las instituciones,</a:t>
            </a:r>
          </a:p>
          <a:p>
            <a:pPr marL="45720" indent="0">
              <a:buNone/>
            </a:pPr>
            <a:endParaRPr lang="es-AR" sz="2000" dirty="0">
              <a:solidFill>
                <a:schemeClr val="tx1"/>
              </a:solidFill>
            </a:endParaRPr>
          </a:p>
          <a:p>
            <a:pPr>
              <a:buFont typeface="Wingdings" panose="05000000000000000000" pitchFamily="2" charset="2"/>
              <a:buChar char="ü"/>
            </a:pPr>
            <a:r>
              <a:rPr lang="es-AR" sz="2000" dirty="0">
                <a:solidFill>
                  <a:schemeClr val="tx1"/>
                </a:solidFill>
              </a:rPr>
              <a:t>Autogobierno y descentralización para las comunidades originarias, a los fines de evitar la opresión de un gobierno central que desconoce sus necesidades y formas de vida.</a:t>
            </a:r>
          </a:p>
          <a:p>
            <a:pPr marL="45720" indent="0">
              <a:buNone/>
            </a:pPr>
            <a:endParaRPr lang="es-AR" sz="2000" dirty="0">
              <a:solidFill>
                <a:schemeClr val="tx1"/>
              </a:solidFill>
            </a:endParaRPr>
          </a:p>
          <a:p>
            <a:pPr>
              <a:buFont typeface="Wingdings" panose="05000000000000000000" pitchFamily="2" charset="2"/>
              <a:buChar char="ü"/>
            </a:pPr>
            <a:r>
              <a:rPr lang="es-AR" sz="2000" dirty="0">
                <a:solidFill>
                  <a:schemeClr val="tx1"/>
                </a:solidFill>
              </a:rPr>
              <a:t>Nacionalización de recursos y distribución igualitaria.</a:t>
            </a:r>
          </a:p>
          <a:p>
            <a:endParaRPr lang="es-AR" dirty="0"/>
          </a:p>
        </p:txBody>
      </p:sp>
      <p:sp>
        <p:nvSpPr>
          <p:cNvPr id="4" name="Título 2">
            <a:extLst>
              <a:ext uri="{FF2B5EF4-FFF2-40B4-BE49-F238E27FC236}">
                <a16:creationId xmlns:a16="http://schemas.microsoft.com/office/drawing/2014/main" id="{297837C7-803F-4135-B973-BE535F22A770}"/>
              </a:ext>
            </a:extLst>
          </p:cNvPr>
          <p:cNvSpPr>
            <a:spLocks noGrp="1"/>
          </p:cNvSpPr>
          <p:nvPr>
            <p:ph type="title"/>
          </p:nvPr>
        </p:nvSpPr>
        <p:spPr>
          <a:xfrm>
            <a:off x="-468560" y="332656"/>
            <a:ext cx="7941568" cy="1143000"/>
          </a:xfrm>
        </p:spPr>
        <p:txBody>
          <a:bodyPr anchor="ctr">
            <a:normAutofit/>
          </a:bodyPr>
          <a:lstStyle/>
          <a:p>
            <a:r>
              <a:rPr lang="es-AR" dirty="0">
                <a:solidFill>
                  <a:srgbClr val="00B0F0"/>
                </a:solidFill>
              </a:rPr>
              <a:t>Constitucionalismo SXXI: Venezuela, Ecuador y Bolivia</a:t>
            </a:r>
          </a:p>
        </p:txBody>
      </p:sp>
      <p:sp>
        <p:nvSpPr>
          <p:cNvPr id="6" name="AutoShape 4" descr="Bandera de Ecuador - Wikipedia, la enciclopedia lib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7" name="AutoShape 6" descr="Bandera de Ecuador - Wikipedia, la enciclopedia libr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grpSp>
        <p:nvGrpSpPr>
          <p:cNvPr id="8" name="7 Grupo"/>
          <p:cNvGrpSpPr/>
          <p:nvPr/>
        </p:nvGrpSpPr>
        <p:grpSpPr>
          <a:xfrm>
            <a:off x="6660232" y="160337"/>
            <a:ext cx="2393612" cy="1811684"/>
            <a:chOff x="6660232" y="260649"/>
            <a:chExt cx="2393612" cy="1811684"/>
          </a:xfrm>
        </p:grpSpPr>
        <p:pic>
          <p:nvPicPr>
            <p:cNvPr id="10242" name="Picture 2" descr="Bandera de Venezuela - Wikipedia, la enciclopedia lib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260649"/>
              <a:ext cx="864096" cy="576064"/>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Bandera de Ecuador - Plantillas Para Tus Memes | Face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836713"/>
              <a:ext cx="968984" cy="576063"/>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Bandera de Bolivia: Historia y Significado - Lifed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1414503"/>
              <a:ext cx="1169476" cy="6578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54589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2">
            <a:extLst>
              <a:ext uri="{FF2B5EF4-FFF2-40B4-BE49-F238E27FC236}">
                <a16:creationId xmlns:a16="http://schemas.microsoft.com/office/drawing/2014/main" id="{ED7E6AB9-115A-44B5-9379-3E0BB0F8BEEE}"/>
              </a:ext>
            </a:extLst>
          </p:cNvPr>
          <p:cNvSpPr txBox="1">
            <a:spLocks/>
          </p:cNvSpPr>
          <p:nvPr/>
        </p:nvSpPr>
        <p:spPr>
          <a:xfrm>
            <a:off x="381000" y="355847"/>
            <a:ext cx="8381260" cy="10543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s-AR" sz="2400" dirty="0">
                <a:solidFill>
                  <a:srgbClr val="00B0F0"/>
                </a:solidFill>
              </a:rPr>
              <a:t>Ideas clave del constitucionalismo latinoamericano</a:t>
            </a:r>
          </a:p>
        </p:txBody>
      </p:sp>
      <p:pic>
        <p:nvPicPr>
          <p:cNvPr id="3076" name="Picture 4" descr="Arranca campaña por la Constituyente en Venezuela | Noticias | teleSUR">
            <a:extLst>
              <a:ext uri="{FF2B5EF4-FFF2-40B4-BE49-F238E27FC236}">
                <a16:creationId xmlns:a16="http://schemas.microsoft.com/office/drawing/2014/main" id="{A935DFCE-7709-4F72-993C-3871EDEC80D9}"/>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97566" y="3645024"/>
            <a:ext cx="4090605" cy="2729922"/>
          </a:xfrm>
          <a:prstGeom prst="rect">
            <a:avLst/>
          </a:prstGeom>
          <a:noFill/>
          <a:extLst>
            <a:ext uri="{909E8E84-426E-40DD-AFC4-6F175D3DCCD1}">
              <a14:hiddenFill xmlns:a14="http://schemas.microsoft.com/office/drawing/2010/main">
                <a:solidFill>
                  <a:srgbClr val="FFFFFF"/>
                </a:solidFill>
              </a14:hiddenFill>
            </a:ext>
          </a:extLst>
        </p:spPr>
      </p:pic>
      <p:sp>
        <p:nvSpPr>
          <p:cNvPr id="6" name="1 Marcador de contenido"/>
          <p:cNvSpPr txBox="1">
            <a:spLocks/>
          </p:cNvSpPr>
          <p:nvPr/>
        </p:nvSpPr>
        <p:spPr>
          <a:xfrm>
            <a:off x="467544" y="1772816"/>
            <a:ext cx="8210920" cy="231062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ü"/>
            </a:pPr>
            <a:r>
              <a:rPr lang="es-AR" sz="2000" dirty="0"/>
              <a:t>Carácter revolucionario: Idea de transformación social </a:t>
            </a:r>
            <a:r>
              <a:rPr lang="es-AR" sz="2000" i="1" dirty="0"/>
              <a:t>a través </a:t>
            </a:r>
            <a:r>
              <a:rPr lang="es-AR" sz="2000" dirty="0"/>
              <a:t>del cambio constitucional</a:t>
            </a:r>
          </a:p>
          <a:p>
            <a:pPr algn="just">
              <a:buFont typeface="Wingdings" panose="05000000000000000000" pitchFamily="2" charset="2"/>
              <a:buChar char="ü"/>
            </a:pPr>
            <a:r>
              <a:rPr lang="es-AR" sz="2000" dirty="0"/>
              <a:t>Crisis </a:t>
            </a:r>
            <a:r>
              <a:rPr lang="es-AR" sz="2000" dirty="0" err="1"/>
              <a:t>pos</a:t>
            </a:r>
            <a:r>
              <a:rPr lang="es-AR" sz="2000" dirty="0"/>
              <a:t> neoliberales; Movimientos de Izquierda con representación social.</a:t>
            </a:r>
          </a:p>
          <a:p>
            <a:pPr algn="just"/>
            <a:endParaRPr lang="es-AR" sz="2000" dirty="0"/>
          </a:p>
          <a:p>
            <a:pPr algn="just"/>
            <a:endParaRPr lang="es-AR" sz="2000" dirty="0"/>
          </a:p>
          <a:p>
            <a:pPr algn="just"/>
            <a:endParaRPr lang="es-AR" sz="2000" dirty="0"/>
          </a:p>
        </p:txBody>
      </p:sp>
      <p:sp>
        <p:nvSpPr>
          <p:cNvPr id="3" name="CuadroTexto 2">
            <a:extLst>
              <a:ext uri="{FF2B5EF4-FFF2-40B4-BE49-F238E27FC236}">
                <a16:creationId xmlns:a16="http://schemas.microsoft.com/office/drawing/2014/main" id="{91E97868-4FEE-4F6A-8E20-5F941A6C79CB}"/>
              </a:ext>
            </a:extLst>
          </p:cNvPr>
          <p:cNvSpPr txBox="1"/>
          <p:nvPr/>
        </p:nvSpPr>
        <p:spPr>
          <a:xfrm>
            <a:off x="4671655" y="3505057"/>
            <a:ext cx="4090605" cy="2862322"/>
          </a:xfrm>
          <a:prstGeom prst="rect">
            <a:avLst/>
          </a:prstGeom>
          <a:noFill/>
        </p:spPr>
        <p:txBody>
          <a:bodyPr wrap="square" rtlCol="0">
            <a:spAutoFit/>
          </a:bodyPr>
          <a:lstStyle/>
          <a:p>
            <a:pPr marL="342900" indent="-342900" algn="just">
              <a:buFont typeface="Wingdings" panose="05000000000000000000" pitchFamily="2" charset="2"/>
              <a:buChar char="ü"/>
            </a:pPr>
            <a:r>
              <a:rPr lang="es-AR" sz="2000" dirty="0"/>
              <a:t>Llegar al poder para cambiar el poder:</a:t>
            </a:r>
          </a:p>
          <a:p>
            <a:endParaRPr lang="es-AR" sz="2000" dirty="0"/>
          </a:p>
          <a:p>
            <a:r>
              <a:rPr lang="es-AR" sz="2000" dirty="0"/>
              <a:t>Promesa de campaña:  cambiar la constitución.</a:t>
            </a:r>
          </a:p>
          <a:p>
            <a:pPr algn="just"/>
            <a:endParaRPr lang="es-AR" sz="2000" dirty="0"/>
          </a:p>
          <a:p>
            <a:pPr algn="just"/>
            <a:r>
              <a:rPr lang="es-AR" sz="2000" dirty="0"/>
              <a:t>Idea de que hay que cambiar el sistema porque las fallas están en el sistema. </a:t>
            </a:r>
          </a:p>
        </p:txBody>
      </p:sp>
    </p:spTree>
    <p:extLst>
      <p:ext uri="{BB962C8B-B14F-4D97-AF65-F5344CB8AC3E}">
        <p14:creationId xmlns:p14="http://schemas.microsoft.com/office/powerpoint/2010/main" val="679010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C68E536D-44DC-44A0-8B21-1AF25A059D4C}"/>
              </a:ext>
            </a:extLst>
          </p:cNvPr>
          <p:cNvSpPr txBox="1">
            <a:spLocks noGrp="1"/>
          </p:cNvSpPr>
          <p:nvPr>
            <p:ph idx="1"/>
          </p:nvPr>
        </p:nvSpPr>
        <p:spPr>
          <a:xfrm>
            <a:off x="381000" y="1719264"/>
            <a:ext cx="5559152" cy="2246769"/>
          </a:xfrm>
          <a:prstGeom prst="rect">
            <a:avLst/>
          </a:prstGeom>
          <a:noFill/>
        </p:spPr>
        <p:txBody>
          <a:bodyPr wrap="square" rtlCol="0">
            <a:spAutoFit/>
          </a:bodyPr>
          <a:lstStyle/>
          <a:p>
            <a:pPr marL="45720" indent="0">
              <a:buNone/>
            </a:pPr>
            <a:r>
              <a:rPr lang="es-AR" dirty="0">
                <a:solidFill>
                  <a:schemeClr val="tx1"/>
                </a:solidFill>
              </a:rPr>
              <a:t>“el poder constituido no tiene, a estas alturas, la más mínima capacidad para hacerlo, por lo que habremos, necesariamente, de recurrir al Poder Constituyente, para ir hacia la instauración de la Quinta República: la República Bolivariana” (Chávez, 1998)</a:t>
            </a:r>
          </a:p>
        </p:txBody>
      </p:sp>
      <p:sp>
        <p:nvSpPr>
          <p:cNvPr id="3" name="Título 2">
            <a:extLst>
              <a:ext uri="{FF2B5EF4-FFF2-40B4-BE49-F238E27FC236}">
                <a16:creationId xmlns:a16="http://schemas.microsoft.com/office/drawing/2014/main" id="{6443A7F5-7E9E-41CE-B62E-0CB4FBEDAB62}"/>
              </a:ext>
            </a:extLst>
          </p:cNvPr>
          <p:cNvSpPr>
            <a:spLocks noGrp="1"/>
          </p:cNvSpPr>
          <p:nvPr>
            <p:ph type="title"/>
          </p:nvPr>
        </p:nvSpPr>
        <p:spPr/>
        <p:txBody>
          <a:bodyPr/>
          <a:lstStyle/>
          <a:p>
            <a:r>
              <a:rPr lang="es-AR" dirty="0">
                <a:solidFill>
                  <a:srgbClr val="00B0F0"/>
                </a:solidFill>
              </a:rPr>
              <a:t> “Chávez, Presidente, por la Constituyente”. </a:t>
            </a:r>
          </a:p>
        </p:txBody>
      </p:sp>
      <p:sp>
        <p:nvSpPr>
          <p:cNvPr id="4" name="CuadroTexto 3">
            <a:extLst>
              <a:ext uri="{FF2B5EF4-FFF2-40B4-BE49-F238E27FC236}">
                <a16:creationId xmlns:a16="http://schemas.microsoft.com/office/drawing/2014/main" id="{FD078AC9-C747-42D4-A7ED-159D5F0A46AF}"/>
              </a:ext>
            </a:extLst>
          </p:cNvPr>
          <p:cNvSpPr txBox="1"/>
          <p:nvPr/>
        </p:nvSpPr>
        <p:spPr>
          <a:xfrm>
            <a:off x="3497834" y="4275056"/>
            <a:ext cx="4890590" cy="1938992"/>
          </a:xfrm>
          <a:prstGeom prst="rect">
            <a:avLst/>
          </a:prstGeom>
          <a:noFill/>
        </p:spPr>
        <p:txBody>
          <a:bodyPr wrap="square" rtlCol="0">
            <a:spAutoFit/>
          </a:bodyPr>
          <a:lstStyle/>
          <a:p>
            <a:r>
              <a:rPr lang="es-AR" sz="2000" i="1" dirty="0"/>
              <a:t>juro delante de mi pueblo que sobre esta moribunda Constitución impulsaré las transformaciones democráticas necesarias para que la República nueva tenga una Carta Magna adecuada a los nuevos tiempos. (Chávez, 1999)</a:t>
            </a:r>
          </a:p>
        </p:txBody>
      </p:sp>
      <p:pic>
        <p:nvPicPr>
          <p:cNvPr id="6" name="Picture 8" descr="Argentina, Colombia y Panamá rechazan la elección de la Asamblea ...">
            <a:extLst>
              <a:ext uri="{FF2B5EF4-FFF2-40B4-BE49-F238E27FC236}">
                <a16:creationId xmlns:a16="http://schemas.microsoft.com/office/drawing/2014/main" id="{5BA90BF3-D422-4790-B36F-07EC4F86F2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719264"/>
            <a:ext cx="3212446" cy="22467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ugo Chávez jura que llevará a Venezuela al socialismo - Noticias ...">
            <a:extLst>
              <a:ext uri="{FF2B5EF4-FFF2-40B4-BE49-F238E27FC236}">
                <a16:creationId xmlns:a16="http://schemas.microsoft.com/office/drawing/2014/main" id="{603292E3-B40E-44B9-A2D4-E71847767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017" y="3908984"/>
            <a:ext cx="1893112" cy="2593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39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69C6D203-3B2D-4346-A04D-B26D0E58E528}"/>
              </a:ext>
            </a:extLst>
          </p:cNvPr>
          <p:cNvSpPr txBox="1">
            <a:spLocks noGrp="1"/>
          </p:cNvSpPr>
          <p:nvPr>
            <p:ph idx="1"/>
          </p:nvPr>
        </p:nvSpPr>
        <p:spPr>
          <a:xfrm>
            <a:off x="381000" y="2996952"/>
            <a:ext cx="3667399" cy="3693319"/>
          </a:xfrm>
          <a:prstGeom prst="rect">
            <a:avLst/>
          </a:prstGeom>
          <a:noFill/>
        </p:spPr>
        <p:txBody>
          <a:bodyPr wrap="square" rtlCol="0">
            <a:spAutoFit/>
          </a:bodyPr>
          <a:lstStyle/>
          <a:p>
            <a:pPr marL="45720" indent="0">
              <a:buNone/>
            </a:pPr>
            <a:r>
              <a:rPr lang="es-AR" sz="1800" b="1" i="1" dirty="0">
                <a:solidFill>
                  <a:schemeClr val="tx1"/>
                </a:solidFill>
              </a:rPr>
              <a:t>Artículo 8.I. CPE </a:t>
            </a:r>
            <a:r>
              <a:rPr lang="es-AR" sz="1800" i="1" dirty="0">
                <a:solidFill>
                  <a:schemeClr val="tx1"/>
                </a:solidFill>
              </a:rPr>
              <a:t>El Estado asume y promueve como principios ético-morales de la sociedad plural: ama </a:t>
            </a:r>
            <a:r>
              <a:rPr lang="es-AR" sz="1800" i="1" dirty="0" err="1">
                <a:solidFill>
                  <a:schemeClr val="tx1"/>
                </a:solidFill>
              </a:rPr>
              <a:t>qhilla</a:t>
            </a:r>
            <a:r>
              <a:rPr lang="es-AR" sz="1800" i="1" dirty="0">
                <a:solidFill>
                  <a:schemeClr val="tx1"/>
                </a:solidFill>
              </a:rPr>
              <a:t>, ama </a:t>
            </a:r>
            <a:r>
              <a:rPr lang="es-AR" sz="1800" i="1" dirty="0" err="1">
                <a:solidFill>
                  <a:schemeClr val="tx1"/>
                </a:solidFill>
              </a:rPr>
              <a:t>llulla</a:t>
            </a:r>
            <a:r>
              <a:rPr lang="es-AR" sz="1800" i="1" dirty="0">
                <a:solidFill>
                  <a:schemeClr val="tx1"/>
                </a:solidFill>
              </a:rPr>
              <a:t>, ama </a:t>
            </a:r>
            <a:r>
              <a:rPr lang="es-AR" sz="1800" i="1" dirty="0" err="1">
                <a:solidFill>
                  <a:schemeClr val="tx1"/>
                </a:solidFill>
              </a:rPr>
              <a:t>suwa</a:t>
            </a:r>
            <a:r>
              <a:rPr lang="es-AR" sz="1800" i="1" dirty="0">
                <a:solidFill>
                  <a:schemeClr val="tx1"/>
                </a:solidFill>
              </a:rPr>
              <a:t> (no seas flojo, no seas mentiroso ni seas ladrón), suma </a:t>
            </a:r>
            <a:r>
              <a:rPr lang="es-AR" sz="1800" i="1" dirty="0" err="1">
                <a:solidFill>
                  <a:schemeClr val="tx1"/>
                </a:solidFill>
              </a:rPr>
              <a:t>qamaña</a:t>
            </a:r>
            <a:r>
              <a:rPr lang="es-AR" sz="1800" i="1" dirty="0">
                <a:solidFill>
                  <a:schemeClr val="tx1"/>
                </a:solidFill>
              </a:rPr>
              <a:t> (vivir bien), </a:t>
            </a:r>
            <a:r>
              <a:rPr lang="es-AR" sz="1800" i="1" dirty="0" err="1">
                <a:solidFill>
                  <a:schemeClr val="tx1"/>
                </a:solidFill>
              </a:rPr>
              <a:t>ñandereko</a:t>
            </a:r>
            <a:r>
              <a:rPr lang="es-AR" sz="1800" i="1" dirty="0">
                <a:solidFill>
                  <a:schemeClr val="tx1"/>
                </a:solidFill>
              </a:rPr>
              <a:t> (vida armoniosa), </a:t>
            </a:r>
            <a:r>
              <a:rPr lang="es-AR" sz="1800" i="1" dirty="0" err="1">
                <a:solidFill>
                  <a:schemeClr val="tx1"/>
                </a:solidFill>
              </a:rPr>
              <a:t>teko</a:t>
            </a:r>
            <a:r>
              <a:rPr lang="es-AR" sz="1800" i="1" dirty="0">
                <a:solidFill>
                  <a:schemeClr val="tx1"/>
                </a:solidFill>
              </a:rPr>
              <a:t> </a:t>
            </a:r>
            <a:r>
              <a:rPr lang="es-AR" sz="1800" i="1" dirty="0" err="1">
                <a:solidFill>
                  <a:schemeClr val="tx1"/>
                </a:solidFill>
              </a:rPr>
              <a:t>kavi</a:t>
            </a:r>
            <a:r>
              <a:rPr lang="es-AR" sz="1800" i="1" dirty="0">
                <a:solidFill>
                  <a:schemeClr val="tx1"/>
                </a:solidFill>
              </a:rPr>
              <a:t> (vida buena), </a:t>
            </a:r>
            <a:r>
              <a:rPr lang="es-AR" sz="1800" i="1" dirty="0" err="1">
                <a:solidFill>
                  <a:schemeClr val="tx1"/>
                </a:solidFill>
              </a:rPr>
              <a:t>ivi</a:t>
            </a:r>
            <a:r>
              <a:rPr lang="es-AR" sz="1800" i="1" dirty="0">
                <a:solidFill>
                  <a:schemeClr val="tx1"/>
                </a:solidFill>
              </a:rPr>
              <a:t> </a:t>
            </a:r>
            <a:r>
              <a:rPr lang="es-AR" sz="1800" i="1" dirty="0" err="1">
                <a:solidFill>
                  <a:schemeClr val="tx1"/>
                </a:solidFill>
              </a:rPr>
              <a:t>maraei</a:t>
            </a:r>
            <a:r>
              <a:rPr lang="es-AR" sz="1800" i="1" dirty="0">
                <a:solidFill>
                  <a:schemeClr val="tx1"/>
                </a:solidFill>
              </a:rPr>
              <a:t> (tierra sin mal) y </a:t>
            </a:r>
            <a:r>
              <a:rPr lang="es-AR" sz="1800" i="1" dirty="0" err="1">
                <a:solidFill>
                  <a:schemeClr val="tx1"/>
                </a:solidFill>
              </a:rPr>
              <a:t>qhapaj</a:t>
            </a:r>
            <a:r>
              <a:rPr lang="es-AR" sz="1800" i="1" dirty="0">
                <a:solidFill>
                  <a:schemeClr val="tx1"/>
                </a:solidFill>
              </a:rPr>
              <a:t> </a:t>
            </a:r>
            <a:r>
              <a:rPr lang="es-AR" sz="1800" i="1" dirty="0" err="1">
                <a:solidFill>
                  <a:schemeClr val="tx1"/>
                </a:solidFill>
              </a:rPr>
              <a:t>ñan</a:t>
            </a:r>
            <a:r>
              <a:rPr lang="es-AR" sz="1800" i="1" dirty="0">
                <a:solidFill>
                  <a:schemeClr val="tx1"/>
                </a:solidFill>
              </a:rPr>
              <a:t> (camino o vida noble).</a:t>
            </a:r>
          </a:p>
        </p:txBody>
      </p:sp>
      <p:sp>
        <p:nvSpPr>
          <p:cNvPr id="3" name="Título 2">
            <a:extLst>
              <a:ext uri="{FF2B5EF4-FFF2-40B4-BE49-F238E27FC236}">
                <a16:creationId xmlns:a16="http://schemas.microsoft.com/office/drawing/2014/main" id="{B4F81CEA-78A1-445D-8C17-73CC342EDCA9}"/>
              </a:ext>
            </a:extLst>
          </p:cNvPr>
          <p:cNvSpPr>
            <a:spLocks noGrp="1"/>
          </p:cNvSpPr>
          <p:nvPr>
            <p:ph type="title"/>
          </p:nvPr>
        </p:nvSpPr>
        <p:spPr/>
        <p:txBody>
          <a:bodyPr/>
          <a:lstStyle/>
          <a:p>
            <a:r>
              <a:rPr lang="es-AR" dirty="0">
                <a:solidFill>
                  <a:srgbClr val="00B0F0"/>
                </a:solidFill>
              </a:rPr>
              <a:t> “Gas, constituyente, renuncia”</a:t>
            </a:r>
          </a:p>
        </p:txBody>
      </p:sp>
      <p:pic>
        <p:nvPicPr>
          <p:cNvPr id="5" name="Picture 2" descr="Magistrados. Los siete miembros del Tribunal Constitucional Plurinacional (TCP), en Sucre.">
            <a:extLst>
              <a:ext uri="{FF2B5EF4-FFF2-40B4-BE49-F238E27FC236}">
                <a16:creationId xmlns:a16="http://schemas.microsoft.com/office/drawing/2014/main" id="{5B799DFC-2997-44F5-8577-7695D8B38D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4943703"/>
            <a:ext cx="1958012" cy="158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784B2190-B34C-4645-AA6E-6218C7213B32}"/>
              </a:ext>
            </a:extLst>
          </p:cNvPr>
          <p:cNvSpPr txBox="1"/>
          <p:nvPr/>
        </p:nvSpPr>
        <p:spPr>
          <a:xfrm>
            <a:off x="4067944" y="2060848"/>
            <a:ext cx="4694316" cy="3139321"/>
          </a:xfrm>
          <a:prstGeom prst="rect">
            <a:avLst/>
          </a:prstGeom>
          <a:noFill/>
        </p:spPr>
        <p:txBody>
          <a:bodyPr wrap="square" rtlCol="0">
            <a:spAutoFit/>
          </a:bodyPr>
          <a:lstStyle/>
          <a:p>
            <a:pPr marL="45720" indent="0" algn="just">
              <a:buNone/>
            </a:pPr>
            <a:r>
              <a:rPr lang="es-AR" dirty="0"/>
              <a:t>“…después de 500 años de rebelión, invasión y el saqueo permanente; después de 180 años de resistencia contra un Estado colonial, después de 20 años de lucha permanente contra un modelo neoliberal, hoy 7 de febrero de 2009, es un acontecimiento histórico, un acontecimiento inédito, singular para Bolivia y para Latinoamérica, reunido acá para promulgar la nueva Constitución Política del Estado”, E. Morales, 2005</a:t>
            </a:r>
          </a:p>
        </p:txBody>
      </p:sp>
    </p:spTree>
    <p:extLst>
      <p:ext uri="{BB962C8B-B14F-4D97-AF65-F5344CB8AC3E}">
        <p14:creationId xmlns:p14="http://schemas.microsoft.com/office/powerpoint/2010/main" val="3969518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fael Correa jura como presidente de Ecuador | elmundo.es">
            <a:extLst>
              <a:ext uri="{FF2B5EF4-FFF2-40B4-BE49-F238E27FC236}">
                <a16:creationId xmlns:a16="http://schemas.microsoft.com/office/drawing/2014/main" id="{F62402A6-FEE0-4E9A-8678-F8971F74A2B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4127869"/>
            <a:ext cx="1924050" cy="2371725"/>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C3F56BBF-D792-4BAB-BA97-5462AD6BC145}"/>
              </a:ext>
            </a:extLst>
          </p:cNvPr>
          <p:cNvSpPr>
            <a:spLocks noGrp="1"/>
          </p:cNvSpPr>
          <p:nvPr>
            <p:ph type="title"/>
          </p:nvPr>
        </p:nvSpPr>
        <p:spPr/>
        <p:txBody>
          <a:bodyPr/>
          <a:lstStyle/>
          <a:p>
            <a:r>
              <a:rPr lang="es-AR" dirty="0">
                <a:solidFill>
                  <a:srgbClr val="00B0F0"/>
                </a:solidFill>
              </a:rPr>
              <a:t>Ideas clave del constitucionalismo latinoamericano</a:t>
            </a:r>
            <a:endParaRPr lang="es-AR" dirty="0"/>
          </a:p>
        </p:txBody>
      </p:sp>
      <p:sp>
        <p:nvSpPr>
          <p:cNvPr id="4" name="CuadroTexto 3">
            <a:extLst>
              <a:ext uri="{FF2B5EF4-FFF2-40B4-BE49-F238E27FC236}">
                <a16:creationId xmlns:a16="http://schemas.microsoft.com/office/drawing/2014/main" id="{B19DFD85-C2D6-4888-B7CB-DC7465FAE19A}"/>
              </a:ext>
            </a:extLst>
          </p:cNvPr>
          <p:cNvSpPr txBox="1"/>
          <p:nvPr/>
        </p:nvSpPr>
        <p:spPr>
          <a:xfrm>
            <a:off x="4114800" y="2968283"/>
            <a:ext cx="914400" cy="914400"/>
          </a:xfrm>
          <a:prstGeom prst="rect">
            <a:avLst/>
          </a:prstGeom>
          <a:noFill/>
        </p:spPr>
        <p:txBody>
          <a:bodyPr wrap="square" rtlCol="0">
            <a:spAutoFit/>
          </a:bodyPr>
          <a:lstStyle/>
          <a:p>
            <a:endParaRPr lang="es-AR" dirty="0"/>
          </a:p>
        </p:txBody>
      </p:sp>
      <p:sp>
        <p:nvSpPr>
          <p:cNvPr id="5" name="CuadroTexto 4">
            <a:extLst>
              <a:ext uri="{FF2B5EF4-FFF2-40B4-BE49-F238E27FC236}">
                <a16:creationId xmlns:a16="http://schemas.microsoft.com/office/drawing/2014/main" id="{D1F61B83-9F6F-46B4-ACEE-1D858D89F508}"/>
              </a:ext>
            </a:extLst>
          </p:cNvPr>
          <p:cNvSpPr txBox="1"/>
          <p:nvPr/>
        </p:nvSpPr>
        <p:spPr>
          <a:xfrm>
            <a:off x="3923928" y="4286563"/>
            <a:ext cx="3888432" cy="1754326"/>
          </a:xfrm>
          <a:prstGeom prst="rect">
            <a:avLst/>
          </a:prstGeom>
          <a:noFill/>
        </p:spPr>
        <p:txBody>
          <a:bodyPr wrap="square" rtlCol="0">
            <a:spAutoFit/>
          </a:bodyPr>
          <a:lstStyle/>
          <a:p>
            <a:r>
              <a:rPr lang="es-AR" dirty="0"/>
              <a:t>“…una revolución ciudadana cuyos ejes fundamentales</a:t>
            </a:r>
          </a:p>
          <a:p>
            <a:r>
              <a:rPr lang="es-AR" dirty="0"/>
              <a:t>fueron terminar con la ‘larga noche neoliberal’ y llamar a una asamblea</a:t>
            </a:r>
          </a:p>
          <a:p>
            <a:r>
              <a:rPr lang="es-AR" dirty="0"/>
              <a:t>constituyente que redacte un nuevo pacto social” (Correa, 2008)</a:t>
            </a:r>
          </a:p>
        </p:txBody>
      </p:sp>
      <p:sp>
        <p:nvSpPr>
          <p:cNvPr id="6" name="CuadroTexto 5">
            <a:extLst>
              <a:ext uri="{FF2B5EF4-FFF2-40B4-BE49-F238E27FC236}">
                <a16:creationId xmlns:a16="http://schemas.microsoft.com/office/drawing/2014/main" id="{1F5339C2-FDC3-407E-9E92-74E7B921023E}"/>
              </a:ext>
            </a:extLst>
          </p:cNvPr>
          <p:cNvSpPr txBox="1"/>
          <p:nvPr/>
        </p:nvSpPr>
        <p:spPr>
          <a:xfrm>
            <a:off x="5811092" y="1580204"/>
            <a:ext cx="3287216" cy="2308324"/>
          </a:xfrm>
          <a:prstGeom prst="rect">
            <a:avLst/>
          </a:prstGeom>
          <a:noFill/>
        </p:spPr>
        <p:txBody>
          <a:bodyPr wrap="square" rtlCol="0">
            <a:spAutoFit/>
          </a:bodyPr>
          <a:lstStyle/>
          <a:p>
            <a:r>
              <a:rPr lang="es-AR" dirty="0" err="1"/>
              <a:t>Sumak</a:t>
            </a:r>
            <a:r>
              <a:rPr lang="es-AR" dirty="0"/>
              <a:t> </a:t>
            </a:r>
            <a:r>
              <a:rPr lang="es-AR" dirty="0" err="1"/>
              <a:t>Kawsay</a:t>
            </a:r>
            <a:endParaRPr lang="es-AR" dirty="0"/>
          </a:p>
          <a:p>
            <a:r>
              <a:rPr lang="es-AR" dirty="0"/>
              <a:t>Derechos del “Buen Vivir”;  “derechos de libertad”,  “derechos de los pueblos”, s “derechos de participación”,  “derechos de protección”…..</a:t>
            </a:r>
          </a:p>
          <a:p>
            <a:r>
              <a:rPr lang="es-AR" dirty="0"/>
              <a:t>La naturaleza es sujeto de derechos.</a:t>
            </a:r>
          </a:p>
        </p:txBody>
      </p:sp>
      <p:sp>
        <p:nvSpPr>
          <p:cNvPr id="7" name="CuadroTexto 6">
            <a:extLst>
              <a:ext uri="{FF2B5EF4-FFF2-40B4-BE49-F238E27FC236}">
                <a16:creationId xmlns:a16="http://schemas.microsoft.com/office/drawing/2014/main" id="{59190BA4-E9DD-4F34-A9FE-942F1C093ECD}"/>
              </a:ext>
            </a:extLst>
          </p:cNvPr>
          <p:cNvSpPr txBox="1"/>
          <p:nvPr/>
        </p:nvSpPr>
        <p:spPr>
          <a:xfrm>
            <a:off x="588168" y="1522239"/>
            <a:ext cx="4983508" cy="3385542"/>
          </a:xfrm>
          <a:prstGeom prst="rect">
            <a:avLst/>
          </a:prstGeom>
          <a:noFill/>
        </p:spPr>
        <p:txBody>
          <a:bodyPr wrap="square" rtlCol="0">
            <a:spAutoFit/>
          </a:bodyPr>
          <a:lstStyle/>
          <a:p>
            <a:pPr marL="342900" indent="-342900" algn="just">
              <a:buFont typeface="Wingdings" panose="05000000000000000000" pitchFamily="2" charset="2"/>
              <a:buChar char="ü"/>
            </a:pPr>
            <a:r>
              <a:rPr lang="es-AR" sz="2000" dirty="0"/>
              <a:t>Cambio en la idea de rol del Estado:</a:t>
            </a:r>
          </a:p>
          <a:p>
            <a:pPr marL="342900" indent="-342900" algn="just">
              <a:buFont typeface="Arial" panose="020B0604020202020204" pitchFamily="34" charset="0"/>
              <a:buChar char="•"/>
            </a:pPr>
            <a:endParaRPr lang="es-AR" sz="2000" dirty="0"/>
          </a:p>
          <a:p>
            <a:pPr algn="just"/>
            <a:r>
              <a:rPr lang="es-AR" sz="2000" dirty="0"/>
              <a:t>      A menos Estado, mas libertad</a:t>
            </a:r>
          </a:p>
          <a:p>
            <a:pPr algn="just"/>
            <a:r>
              <a:rPr lang="es-AR" sz="2000" dirty="0"/>
              <a:t>      A más Estado, menos libertad</a:t>
            </a:r>
          </a:p>
          <a:p>
            <a:pPr algn="just"/>
            <a:endParaRPr lang="es-AR" sz="2000" dirty="0"/>
          </a:p>
          <a:p>
            <a:pPr algn="just"/>
            <a:r>
              <a:rPr lang="es-AR" sz="2000" dirty="0"/>
              <a:t>Para garantizar y hacer cumplir derechos, es necesaria una intervención activa del Estado</a:t>
            </a:r>
          </a:p>
          <a:p>
            <a:pPr algn="just"/>
            <a:endParaRPr lang="es-AR" dirty="0"/>
          </a:p>
          <a:p>
            <a:pPr algn="just"/>
            <a:endParaRPr lang="es-AR" dirty="0"/>
          </a:p>
          <a:p>
            <a:pPr algn="just"/>
            <a:endParaRPr lang="es-AR" dirty="0"/>
          </a:p>
        </p:txBody>
      </p:sp>
    </p:spTree>
    <p:extLst>
      <p:ext uri="{BB962C8B-B14F-4D97-AF65-F5344CB8AC3E}">
        <p14:creationId xmlns:p14="http://schemas.microsoft.com/office/powerpoint/2010/main" val="4082796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952180D9-C1C2-4CA4-ACC1-03B1BE824005}"/>
              </a:ext>
            </a:extLst>
          </p:cNvPr>
          <p:cNvSpPr>
            <a:spLocks noGrp="1"/>
          </p:cNvSpPr>
          <p:nvPr>
            <p:ph idx="1"/>
          </p:nvPr>
        </p:nvSpPr>
        <p:spPr>
          <a:xfrm>
            <a:off x="3191820" y="2166184"/>
            <a:ext cx="5844676" cy="1262816"/>
          </a:xfrm>
        </p:spPr>
        <p:txBody>
          <a:bodyPr>
            <a:normAutofit fontScale="85000" lnSpcReduction="20000"/>
          </a:bodyPr>
          <a:lstStyle/>
          <a:p>
            <a:pPr algn="just">
              <a:buFont typeface="Wingdings" panose="05000000000000000000" pitchFamily="2" charset="2"/>
              <a:buChar char="ü"/>
            </a:pPr>
            <a:endParaRPr lang="es-AR" dirty="0">
              <a:solidFill>
                <a:schemeClr val="tx1"/>
              </a:solidFill>
            </a:endParaRPr>
          </a:p>
          <a:p>
            <a:pPr algn="just">
              <a:buFont typeface="Wingdings" panose="05000000000000000000" pitchFamily="2" charset="2"/>
              <a:buChar char="ü"/>
            </a:pPr>
            <a:r>
              <a:rPr lang="es-AR" dirty="0">
                <a:solidFill>
                  <a:schemeClr val="tx1"/>
                </a:solidFill>
              </a:rPr>
              <a:t>ESTADO FORMADO // MARCO JURIDICO // ASAMBLEA LIBRE // NUEVO ESTADO </a:t>
            </a:r>
          </a:p>
          <a:p>
            <a:pPr marL="0" indent="0" algn="just">
              <a:buNone/>
            </a:pPr>
            <a:r>
              <a:rPr lang="es-AR" dirty="0">
                <a:solidFill>
                  <a:schemeClr val="tx1"/>
                </a:solidFill>
              </a:rPr>
              <a:t>     ¿Ejercicio de poder constituyente derivado u originario?</a:t>
            </a:r>
          </a:p>
          <a:p>
            <a:pPr algn="just"/>
            <a:endParaRPr lang="es-AR" dirty="0"/>
          </a:p>
          <a:p>
            <a:pPr marL="45720" indent="0" algn="just">
              <a:buNone/>
            </a:pPr>
            <a:endParaRPr lang="es-AR" dirty="0"/>
          </a:p>
          <a:p>
            <a:pPr marL="45720" indent="0" algn="just">
              <a:buNone/>
            </a:pPr>
            <a:endParaRPr lang="es-AR" dirty="0"/>
          </a:p>
          <a:p>
            <a:pPr algn="just"/>
            <a:endParaRPr lang="es-AR" dirty="0"/>
          </a:p>
          <a:p>
            <a:endParaRPr lang="es-AR" dirty="0"/>
          </a:p>
        </p:txBody>
      </p:sp>
      <p:sp>
        <p:nvSpPr>
          <p:cNvPr id="3" name="Título 2">
            <a:extLst>
              <a:ext uri="{FF2B5EF4-FFF2-40B4-BE49-F238E27FC236}">
                <a16:creationId xmlns:a16="http://schemas.microsoft.com/office/drawing/2014/main" id="{4D053677-EFB2-4B58-A796-DCD0AA5B3A63}"/>
              </a:ext>
            </a:extLst>
          </p:cNvPr>
          <p:cNvSpPr>
            <a:spLocks noGrp="1"/>
          </p:cNvSpPr>
          <p:nvPr>
            <p:ph type="title"/>
          </p:nvPr>
        </p:nvSpPr>
        <p:spPr>
          <a:xfrm>
            <a:off x="381000" y="620687"/>
            <a:ext cx="8381260" cy="789553"/>
          </a:xfrm>
        </p:spPr>
        <p:txBody>
          <a:bodyPr/>
          <a:lstStyle/>
          <a:p>
            <a:r>
              <a:rPr lang="es-AR" sz="2400" dirty="0">
                <a:solidFill>
                  <a:srgbClr val="00B0F0"/>
                </a:solidFill>
              </a:rPr>
              <a:t>Ideas clave del constitucionalismo latinoamericano</a:t>
            </a:r>
            <a:br>
              <a:rPr lang="es-AR" dirty="0">
                <a:solidFill>
                  <a:srgbClr val="00B0F0"/>
                </a:solidFill>
              </a:rPr>
            </a:br>
            <a:endParaRPr lang="es-AR" dirty="0"/>
          </a:p>
        </p:txBody>
      </p:sp>
      <p:pic>
        <p:nvPicPr>
          <p:cNvPr id="1030" name="Picture 6" descr="LEGADO DE CHÁVEZ: Resultados Elecciones Referéndum 15-Dic-1999 ...">
            <a:extLst>
              <a:ext uri="{FF2B5EF4-FFF2-40B4-BE49-F238E27FC236}">
                <a16:creationId xmlns:a16="http://schemas.microsoft.com/office/drawing/2014/main" id="{9738E7A8-51B4-4276-992F-7B1BB844D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8958" y="4336391"/>
            <a:ext cx="2770652" cy="207798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17CACE2B-1692-4936-82BA-F26C6075E56D}"/>
              </a:ext>
            </a:extLst>
          </p:cNvPr>
          <p:cNvSpPr txBox="1"/>
          <p:nvPr/>
        </p:nvSpPr>
        <p:spPr>
          <a:xfrm>
            <a:off x="577212" y="5199846"/>
            <a:ext cx="5218924" cy="923330"/>
          </a:xfrm>
          <a:prstGeom prst="rect">
            <a:avLst/>
          </a:prstGeom>
          <a:noFill/>
        </p:spPr>
        <p:txBody>
          <a:bodyPr wrap="square" rtlCol="0">
            <a:spAutoFit/>
          </a:bodyPr>
          <a:lstStyle/>
          <a:p>
            <a:pPr algn="just">
              <a:buFont typeface="Wingdings" panose="05000000000000000000" pitchFamily="2" charset="2"/>
              <a:buChar char="ü"/>
            </a:pPr>
            <a:endParaRPr lang="es-AR" dirty="0"/>
          </a:p>
          <a:p>
            <a:pPr algn="just">
              <a:buFont typeface="Wingdings" panose="05000000000000000000" pitchFamily="2" charset="2"/>
              <a:buChar char="ü"/>
            </a:pPr>
            <a:r>
              <a:rPr lang="es-AR" dirty="0"/>
              <a:t>Una nueva Constitución moldea un nuevo Estado, ¿Un nuevo Estado moldea una nueva sociedad?</a:t>
            </a:r>
          </a:p>
        </p:txBody>
      </p:sp>
      <p:sp>
        <p:nvSpPr>
          <p:cNvPr id="5" name="CuadroTexto 4">
            <a:extLst>
              <a:ext uri="{FF2B5EF4-FFF2-40B4-BE49-F238E27FC236}">
                <a16:creationId xmlns:a16="http://schemas.microsoft.com/office/drawing/2014/main" id="{58F41492-EB7B-4295-8DA0-5529E102A24B}"/>
              </a:ext>
            </a:extLst>
          </p:cNvPr>
          <p:cNvSpPr txBox="1"/>
          <p:nvPr/>
        </p:nvSpPr>
        <p:spPr>
          <a:xfrm>
            <a:off x="3191820" y="1410240"/>
            <a:ext cx="5374968" cy="923330"/>
          </a:xfrm>
          <a:prstGeom prst="rect">
            <a:avLst/>
          </a:prstGeom>
          <a:noFill/>
        </p:spPr>
        <p:txBody>
          <a:bodyPr wrap="square" rtlCol="0">
            <a:spAutoFit/>
          </a:bodyPr>
          <a:lstStyle/>
          <a:p>
            <a:pPr algn="just">
              <a:buFont typeface="Wingdings" panose="05000000000000000000" pitchFamily="2" charset="2"/>
              <a:buChar char="ü"/>
            </a:pPr>
            <a:endParaRPr lang="es-AR" dirty="0"/>
          </a:p>
          <a:p>
            <a:pPr algn="just">
              <a:buFont typeface="Wingdings" panose="05000000000000000000" pitchFamily="2" charset="2"/>
              <a:buChar char="ü"/>
            </a:pPr>
            <a:r>
              <a:rPr lang="es-AR" dirty="0"/>
              <a:t>Participación popular como condición de legitimidad del cambio constitucional</a:t>
            </a:r>
          </a:p>
        </p:txBody>
      </p:sp>
      <p:pic>
        <p:nvPicPr>
          <p:cNvPr id="1032" name="Picture 8" descr="Bolivia: ″el tema de los recursos económicos inquieta a la UE ...">
            <a:extLst>
              <a:ext uri="{FF2B5EF4-FFF2-40B4-BE49-F238E27FC236}">
                <a16:creationId xmlns:a16="http://schemas.microsoft.com/office/drawing/2014/main" id="{7237CCAF-A48F-475E-9F54-09E795CE7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202" y="1658154"/>
            <a:ext cx="2645618" cy="14815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28 | septiembre | 2008 | Experiencias y Reflexiones">
            <a:extLst>
              <a:ext uri="{FF2B5EF4-FFF2-40B4-BE49-F238E27FC236}">
                <a16:creationId xmlns:a16="http://schemas.microsoft.com/office/drawing/2014/main" id="{BE5D654E-4568-4303-802B-EFAF8D69E3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470386"/>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529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A0A3DEC-E050-48CA-AE1D-543E880E9B04}"/>
              </a:ext>
            </a:extLst>
          </p:cNvPr>
          <p:cNvSpPr>
            <a:spLocks noGrp="1"/>
          </p:cNvSpPr>
          <p:nvPr>
            <p:ph idx="1"/>
          </p:nvPr>
        </p:nvSpPr>
        <p:spPr>
          <a:xfrm>
            <a:off x="339114" y="1700808"/>
            <a:ext cx="8407893" cy="1300401"/>
          </a:xfrm>
        </p:spPr>
        <p:txBody>
          <a:bodyPr>
            <a:noAutofit/>
          </a:bodyPr>
          <a:lstStyle/>
          <a:p>
            <a:pPr marL="0" indent="0" algn="just">
              <a:buNone/>
            </a:pPr>
            <a:r>
              <a:rPr lang="es-AR" sz="1800" i="1" dirty="0">
                <a:solidFill>
                  <a:schemeClr val="tx1"/>
                </a:solidFill>
                <a:latin typeface="+mj-lt"/>
                <a:cs typeface="Calibri" panose="020F0502020204030204" pitchFamily="34" charset="0"/>
              </a:rPr>
              <a:t>“Se cuenta que los empleados a cargo de la seguridad del acto pidieron a un grupo de cholitas, campesinas de pollera, manta y sombrero, que se levantaran del suelo donde esperaban porque por allí pasarían los constituyentes. Ellas se levantaron pero no para retirarse, sino para participar del desfile: ERAN LAS MUJERES CONSTITUYENTES”</a:t>
            </a:r>
          </a:p>
        </p:txBody>
      </p:sp>
      <p:sp>
        <p:nvSpPr>
          <p:cNvPr id="3" name="Título 2">
            <a:extLst>
              <a:ext uri="{FF2B5EF4-FFF2-40B4-BE49-F238E27FC236}">
                <a16:creationId xmlns:a16="http://schemas.microsoft.com/office/drawing/2014/main" id="{CEFA1C9D-8B9F-4500-87C6-DA884EF9295C}"/>
              </a:ext>
            </a:extLst>
          </p:cNvPr>
          <p:cNvSpPr>
            <a:spLocks noGrp="1"/>
          </p:cNvSpPr>
          <p:nvPr>
            <p:ph type="title"/>
          </p:nvPr>
        </p:nvSpPr>
        <p:spPr>
          <a:xfrm>
            <a:off x="539552" y="5499855"/>
            <a:ext cx="8207455" cy="738664"/>
          </a:xfrm>
        </p:spPr>
        <p:txBody>
          <a:bodyPr>
            <a:noAutofit/>
          </a:bodyPr>
          <a:lstStyle/>
          <a:p>
            <a:r>
              <a:rPr lang="es-AR" sz="2000" b="1" cap="none" dirty="0">
                <a:solidFill>
                  <a:schemeClr val="accent6">
                    <a:lumMod val="75000"/>
                  </a:schemeClr>
                </a:solidFill>
                <a:latin typeface="Arial" panose="020B0604020202020204" pitchFamily="34" charset="0"/>
                <a:cs typeface="Arial" panose="020B0604020202020204" pitchFamily="34" charset="0"/>
              </a:rPr>
              <a:t>“Nosotras como mujeres, nuestros hermanos</a:t>
            </a:r>
            <a:br>
              <a:rPr lang="es-AR" sz="2000" b="1" cap="none" dirty="0">
                <a:solidFill>
                  <a:schemeClr val="accent6">
                    <a:lumMod val="75000"/>
                  </a:schemeClr>
                </a:solidFill>
                <a:latin typeface="Arial" panose="020B0604020202020204" pitchFamily="34" charset="0"/>
                <a:cs typeface="Arial" panose="020B0604020202020204" pitchFamily="34" charset="0"/>
              </a:rPr>
            </a:br>
            <a:r>
              <a:rPr lang="es-AR" sz="2000" b="1" cap="none" dirty="0">
                <a:solidFill>
                  <a:schemeClr val="accent6">
                    <a:lumMod val="75000"/>
                  </a:schemeClr>
                </a:solidFill>
                <a:latin typeface="Arial" panose="020B0604020202020204" pitchFamily="34" charset="0"/>
                <a:cs typeface="Arial" panose="020B0604020202020204" pitchFamily="34" charset="0"/>
              </a:rPr>
              <a:t>indígenas, nunca habíamos participado”</a:t>
            </a:r>
          </a:p>
        </p:txBody>
      </p:sp>
      <p:grpSp>
        <p:nvGrpSpPr>
          <p:cNvPr id="4" name="3 Grupo"/>
          <p:cNvGrpSpPr/>
          <p:nvPr/>
        </p:nvGrpSpPr>
        <p:grpSpPr>
          <a:xfrm>
            <a:off x="512792" y="3429000"/>
            <a:ext cx="8060536" cy="2145229"/>
            <a:chOff x="341713" y="4282789"/>
            <a:chExt cx="8649862" cy="2377641"/>
          </a:xfrm>
        </p:grpSpPr>
        <p:pic>
          <p:nvPicPr>
            <p:cNvPr id="1026" name="Picture 2" descr="El auge de las cholitas Una voz aymara... - El Ciudadano - Oruro ...">
              <a:extLst>
                <a:ext uri="{FF2B5EF4-FFF2-40B4-BE49-F238E27FC236}">
                  <a16:creationId xmlns:a16="http://schemas.microsoft.com/office/drawing/2014/main" id="{C696C0B9-4D29-4097-BB75-0DC341510A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964980"/>
              <a:ext cx="2705100" cy="169545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Bolivia: Las mujeres bolivianas que ponen cara a la política ...">
              <a:extLst>
                <a:ext uri="{FF2B5EF4-FFF2-40B4-BE49-F238E27FC236}">
                  <a16:creationId xmlns:a16="http://schemas.microsoft.com/office/drawing/2014/main" id="{040FB882-DB4B-49F2-A10F-4324493282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282789"/>
              <a:ext cx="2619375" cy="174307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A once años de la Constituyente boliviana | Revista Bordes">
              <a:extLst>
                <a:ext uri="{FF2B5EF4-FFF2-40B4-BE49-F238E27FC236}">
                  <a16:creationId xmlns:a16="http://schemas.microsoft.com/office/drawing/2014/main" id="{2B791DFF-3243-4C6F-83A6-0175EEB6996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713" y="4282789"/>
              <a:ext cx="3059832" cy="152991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grpSp>
      <p:sp>
        <p:nvSpPr>
          <p:cNvPr id="7" name="Título 2">
            <a:extLst>
              <a:ext uri="{FF2B5EF4-FFF2-40B4-BE49-F238E27FC236}">
                <a16:creationId xmlns:a16="http://schemas.microsoft.com/office/drawing/2014/main" id="{297837C7-803F-4135-B973-BE535F22A770}"/>
              </a:ext>
            </a:extLst>
          </p:cNvPr>
          <p:cNvSpPr txBox="1">
            <a:spLocks/>
          </p:cNvSpPr>
          <p:nvPr/>
        </p:nvSpPr>
        <p:spPr>
          <a:xfrm>
            <a:off x="539552" y="269776"/>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AR" sz="3000" dirty="0">
                <a:solidFill>
                  <a:srgbClr val="00B0F0"/>
                </a:solidFill>
                <a:cs typeface="Arial" panose="020B0604020202020204" pitchFamily="34" charset="0"/>
              </a:rPr>
              <a:t>BOLIVIA Y LA PARTICIPACION “DESDE ABAJO”</a:t>
            </a:r>
          </a:p>
        </p:txBody>
      </p:sp>
      <p:sp>
        <p:nvSpPr>
          <p:cNvPr id="9" name="8 CuadroTexto"/>
          <p:cNvSpPr txBox="1"/>
          <p:nvPr/>
        </p:nvSpPr>
        <p:spPr>
          <a:xfrm>
            <a:off x="125760" y="6105556"/>
            <a:ext cx="8892480" cy="523220"/>
          </a:xfrm>
          <a:prstGeom prst="rect">
            <a:avLst/>
          </a:prstGeom>
          <a:noFill/>
        </p:spPr>
        <p:txBody>
          <a:bodyPr wrap="square" rtlCol="0">
            <a:spAutoFit/>
          </a:bodyPr>
          <a:lstStyle/>
          <a:p>
            <a:r>
              <a:rPr lang="es-AR" sz="1400" b="1" dirty="0">
                <a:solidFill>
                  <a:srgbClr val="FF0000"/>
                </a:solidFill>
              </a:rPr>
              <a:t>Recomendación: leer ‘Crítica a la </a:t>
            </a:r>
            <a:r>
              <a:rPr lang="es-AR" sz="1400" b="1" dirty="0" err="1">
                <a:solidFill>
                  <a:srgbClr val="FF0000"/>
                </a:solidFill>
              </a:rPr>
              <a:t>colonialidad</a:t>
            </a:r>
            <a:r>
              <a:rPr lang="es-AR" sz="1400" b="1" dirty="0">
                <a:solidFill>
                  <a:srgbClr val="FF0000"/>
                </a:solidFill>
              </a:rPr>
              <a:t>’, un compilado de ensayos de la antropóloga feminista Rita </a:t>
            </a:r>
            <a:r>
              <a:rPr lang="es-AR" sz="1400" b="1" dirty="0" err="1">
                <a:solidFill>
                  <a:srgbClr val="FF0000"/>
                </a:solidFill>
              </a:rPr>
              <a:t>Segato</a:t>
            </a:r>
            <a:r>
              <a:rPr lang="es-AR" sz="1400" b="1" dirty="0">
                <a:solidFill>
                  <a:srgbClr val="FF0000"/>
                </a:solidFill>
              </a:rPr>
              <a:t>, que realiza un análisis de la doble opresión que sufren las mujeres indígenas, por motivos de etnia y de género.</a:t>
            </a:r>
          </a:p>
        </p:txBody>
      </p:sp>
    </p:spTree>
    <p:extLst>
      <p:ext uri="{BB962C8B-B14F-4D97-AF65-F5344CB8AC3E}">
        <p14:creationId xmlns:p14="http://schemas.microsoft.com/office/powerpoint/2010/main" val="2512804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811EA78-4C91-41C0-923F-FEE5F1493AA5}"/>
              </a:ext>
            </a:extLst>
          </p:cNvPr>
          <p:cNvSpPr>
            <a:spLocks noGrp="1"/>
          </p:cNvSpPr>
          <p:nvPr>
            <p:ph idx="1"/>
          </p:nvPr>
        </p:nvSpPr>
        <p:spPr>
          <a:xfrm>
            <a:off x="467544" y="1772816"/>
            <a:ext cx="8229600" cy="2808312"/>
          </a:xfrm>
          <a:ln w="19050">
            <a:noFill/>
          </a:ln>
        </p:spPr>
        <p:txBody>
          <a:bodyPr>
            <a:normAutofit fontScale="25000" lnSpcReduction="20000"/>
          </a:bodyPr>
          <a:lstStyle/>
          <a:p>
            <a:r>
              <a:rPr lang="es-AR" sz="5600" b="1" i="1" dirty="0"/>
              <a:t>PREÁMBULO …. </a:t>
            </a:r>
            <a:r>
              <a:rPr lang="es-AR" sz="5600" i="1" dirty="0"/>
              <a:t>Poblamos esta sagrada Madre Tierra con rostros diferentes, y comprendimos desde entonces la pluralidad vigente de todas las cosas y nuestra diversidad como seres y culturas. Así conformamos nuestros pueblos, y jamás comprendimos el racismo hasta que lo sufrimos desde los funestos tiempos de la colonia. El pueblo boliviano, de composición plural, desde la profundidad de la historia, inspirado en las luchas del pasado, en la sublevación indígena anticolonial, en la independencia, en las luchas populares de liberación, en las marchas indígenas, sociales y sindicales, en las guerras del agua y de octubre, en las luchas por la tierra y territorio, y con la memoria de nuestros mártires, construimos un nuevo Estado. Un Estado basado en el respeto e igualdad entre todos, con principios de soberanía, dignidad, complementariedad, solidaridad, armonía y equidad en la distribución y redistribución del producto social, donde predomine la búsqueda del vivir bien; …en convivencia colectiva con acceso al agua, trabajo, educación, salud y vivienda para todos. Dejamos en el pasado el Estado colonial, republicano y neoliberal. Asumimos el reto histórico de construir colectivamente el Estado Unitario Social de Derecho Plurinacional Comunitario…. Nosotros, mujeres y hombres, a través de la Asamblea Constituyente y con el poder originario del pueblo, manifestamos nuestro compromiso con la unidad e integridad del país. Cumpliendo el mandato de nuestros pueblos, con la fortaleza de nuestra Pachamama y gracias a Dios, refundamos Bolivia. …</a:t>
            </a:r>
          </a:p>
          <a:p>
            <a:endParaRPr lang="es-AR" sz="5600" i="1" dirty="0"/>
          </a:p>
          <a:p>
            <a:endParaRPr lang="es-AR" dirty="0"/>
          </a:p>
        </p:txBody>
      </p:sp>
      <p:sp>
        <p:nvSpPr>
          <p:cNvPr id="3" name="Título 2">
            <a:extLst>
              <a:ext uri="{FF2B5EF4-FFF2-40B4-BE49-F238E27FC236}">
                <a16:creationId xmlns:a16="http://schemas.microsoft.com/office/drawing/2014/main" id="{C045850A-8BF1-4B6B-8615-893613E99B08}"/>
              </a:ext>
            </a:extLst>
          </p:cNvPr>
          <p:cNvSpPr>
            <a:spLocks noGrp="1"/>
          </p:cNvSpPr>
          <p:nvPr>
            <p:ph type="title"/>
          </p:nvPr>
        </p:nvSpPr>
        <p:spPr/>
        <p:txBody>
          <a:bodyPr>
            <a:normAutofit fontScale="90000"/>
          </a:bodyPr>
          <a:lstStyle/>
          <a:p>
            <a:r>
              <a:rPr lang="es-AR" dirty="0">
                <a:solidFill>
                  <a:srgbClr val="00B0F0"/>
                </a:solidFill>
              </a:rPr>
              <a:t>Constitución política del estado de Bolivia 2009 – preámbulo y articulado</a:t>
            </a:r>
          </a:p>
        </p:txBody>
      </p:sp>
    </p:spTree>
    <p:extLst>
      <p:ext uri="{BB962C8B-B14F-4D97-AF65-F5344CB8AC3E}">
        <p14:creationId xmlns:p14="http://schemas.microsoft.com/office/powerpoint/2010/main" val="519679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1BD8AE3-BE90-4A64-BEBF-B4D4BE254B63}"/>
              </a:ext>
            </a:extLst>
          </p:cNvPr>
          <p:cNvSpPr>
            <a:spLocks noGrp="1"/>
          </p:cNvSpPr>
          <p:nvPr>
            <p:ph idx="1"/>
          </p:nvPr>
        </p:nvSpPr>
        <p:spPr>
          <a:xfrm>
            <a:off x="683568" y="1719071"/>
            <a:ext cx="8105324" cy="3798161"/>
          </a:xfrm>
          <a:ln w="28575">
            <a:solidFill>
              <a:schemeClr val="tx1"/>
            </a:solidFill>
          </a:ln>
        </p:spPr>
        <p:txBody>
          <a:bodyPr>
            <a:normAutofit fontScale="77500" lnSpcReduction="20000"/>
          </a:bodyPr>
          <a:lstStyle/>
          <a:p>
            <a:pPr algn="just"/>
            <a:r>
              <a:rPr lang="es-AR" i="1" dirty="0"/>
              <a:t>NOSOTRAS Y NOSOTROS, el pueblo soberano del Ecuador RECONOCIENDO nuestras raíces milenarias, forjadas por mujeres y  hombres de distintos pueblos, CELEBRANDO a la naturaleza, la Pacha Mama, de la que somos parte y  que es vital para nuestra existencia,  INVOCANDO el nombre de Dios y reconociendo nuestras diversas formas de religiosidad y espiritualidad, APELANDO a la sabiduría de todas las culturas que nos enriquecen como sociedad, COMO HEREDEROS de las luchas sociales de liberación frente a todas las formas de dominación y colonialismo, Y con un profundo compromiso con el presente y el futuro, Decidimos construir Una nueva forma de convivencia ciudadana, en diversidad y armonía con la naturaleza, para alcanzar el buen vivir, el </a:t>
            </a:r>
            <a:r>
              <a:rPr lang="es-AR" i="1" dirty="0" err="1"/>
              <a:t>sumak</a:t>
            </a:r>
            <a:r>
              <a:rPr lang="es-AR" i="1" dirty="0"/>
              <a:t> </a:t>
            </a:r>
            <a:r>
              <a:rPr lang="es-AR" i="1" dirty="0" err="1"/>
              <a:t>kawsay</a:t>
            </a:r>
            <a:r>
              <a:rPr lang="es-AR" i="1" dirty="0"/>
              <a:t>; Una sociedad que respeta, en todas sus dimensiones, la dignidad de las personas y las colectividades;  Un país democrático, comprometido con la integración latinoamericana - sueño de Bolívar y Alfaro-, la paz y la solidaridad con todos los pueblos de la tierra; y, En ejercicio de nuestra soberanía, en Ciudad Alfaro, Montecristi, provincia de Manabí, nos damos la presente</a:t>
            </a:r>
          </a:p>
        </p:txBody>
      </p:sp>
      <p:sp>
        <p:nvSpPr>
          <p:cNvPr id="3" name="Título 2">
            <a:extLst>
              <a:ext uri="{FF2B5EF4-FFF2-40B4-BE49-F238E27FC236}">
                <a16:creationId xmlns:a16="http://schemas.microsoft.com/office/drawing/2014/main" id="{AE60F0B8-C84D-4C31-B68D-34B48B912551}"/>
              </a:ext>
            </a:extLst>
          </p:cNvPr>
          <p:cNvSpPr>
            <a:spLocks noGrp="1"/>
          </p:cNvSpPr>
          <p:nvPr>
            <p:ph type="title"/>
          </p:nvPr>
        </p:nvSpPr>
        <p:spPr/>
        <p:txBody>
          <a:bodyPr>
            <a:normAutofit fontScale="90000"/>
          </a:bodyPr>
          <a:lstStyle/>
          <a:p>
            <a:r>
              <a:rPr lang="es-AR" dirty="0">
                <a:solidFill>
                  <a:srgbClr val="00B0F0"/>
                </a:solidFill>
              </a:rPr>
              <a:t>Constitución de Ecuador 2008 - preámbulo</a:t>
            </a:r>
          </a:p>
        </p:txBody>
      </p:sp>
    </p:spTree>
    <p:extLst>
      <p:ext uri="{BB962C8B-B14F-4D97-AF65-F5344CB8AC3E}">
        <p14:creationId xmlns:p14="http://schemas.microsoft.com/office/powerpoint/2010/main" val="521523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3EA15857-9485-43F8-BC1F-6F08B84B3CBD}"/>
              </a:ext>
            </a:extLst>
          </p:cNvPr>
          <p:cNvSpPr>
            <a:spLocks noGrp="1"/>
          </p:cNvSpPr>
          <p:nvPr>
            <p:ph idx="1"/>
          </p:nvPr>
        </p:nvSpPr>
        <p:spPr>
          <a:xfrm>
            <a:off x="395536" y="1700808"/>
            <a:ext cx="8407893" cy="4320480"/>
          </a:xfrm>
          <a:ln w="28575">
            <a:solidFill>
              <a:schemeClr val="tx1"/>
            </a:solidFill>
          </a:ln>
        </p:spPr>
        <p:txBody>
          <a:bodyPr>
            <a:normAutofit fontScale="77500" lnSpcReduction="20000"/>
          </a:bodyPr>
          <a:lstStyle/>
          <a:p>
            <a:pPr algn="just"/>
            <a:r>
              <a:rPr lang="es-AR" i="1" dirty="0"/>
              <a:t>El pueblo de Venezuela, en ejercicio de sus poderes creadores e invocando la protección de Dios, el ejemplo histórico de nuestro Libertador Simón Bolívar y el heroísmo y sacrificio de nuestros antepasados aborígenes y de los precursores y forjadores de una patria libre y soberana; con el fin supremo de refundar la República para establecer una sociedad democrática, participativa y protagónica, multiétnica y pluricultural en un Estado de justicia, federal y descentralizado, que consolide los valores de la libertad, la independencia, la paz, la solidaridad, el bien común, la integridad territorial, la convivencia y el imperio de la ley para esta y las futuras generaciones; asegure el derecho a la vida, al trabajo, a la cultura, a la educación, a la justicia social y a la igualdad sin discriminación ni subordinación alguna; promueva la cooperación pacífica entre las naciones e impulse y consolide la integración latinoamericana de acuerdo con el principio de no intervención y autodeterminación de los pueblos, la garantía universal e indivisible de los derechos humanos, la democratización de la sociedad internacional, el desarme nuclear, el equilibrio ecológico y los bienes jurídicos ambientales como patrimonio común e irrenunciable de la humanidad; en ejercicio de su poder originario representado por la Asamblea Nacional Constituyente mediante el voto libre y en referendo democrático, decreta la siguiente constitución: (…)</a:t>
            </a:r>
          </a:p>
        </p:txBody>
      </p:sp>
      <p:sp>
        <p:nvSpPr>
          <p:cNvPr id="3" name="Título 2">
            <a:extLst>
              <a:ext uri="{FF2B5EF4-FFF2-40B4-BE49-F238E27FC236}">
                <a16:creationId xmlns:a16="http://schemas.microsoft.com/office/drawing/2014/main" id="{ED7E6AB9-115A-44B5-9379-3E0BB0F8BEEE}"/>
              </a:ext>
            </a:extLst>
          </p:cNvPr>
          <p:cNvSpPr>
            <a:spLocks noGrp="1"/>
          </p:cNvSpPr>
          <p:nvPr>
            <p:ph type="title"/>
          </p:nvPr>
        </p:nvSpPr>
        <p:spPr/>
        <p:txBody>
          <a:bodyPr>
            <a:noAutofit/>
          </a:bodyPr>
          <a:lstStyle/>
          <a:p>
            <a:r>
              <a:rPr lang="es-AR" sz="2400" dirty="0">
                <a:solidFill>
                  <a:srgbClr val="00B0F0"/>
                </a:solidFill>
              </a:rPr>
              <a:t>Constitución de la republica bolivariana de Venezuela 1999 - preámbulo</a:t>
            </a:r>
          </a:p>
        </p:txBody>
      </p:sp>
    </p:spTree>
    <p:extLst>
      <p:ext uri="{BB962C8B-B14F-4D97-AF65-F5344CB8AC3E}">
        <p14:creationId xmlns:p14="http://schemas.microsoft.com/office/powerpoint/2010/main" val="565458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2AE480F9-ED66-4D9A-A1B4-389B74E07F33}"/>
              </a:ext>
            </a:extLst>
          </p:cNvPr>
          <p:cNvSpPr>
            <a:spLocks noGrp="1"/>
          </p:cNvSpPr>
          <p:nvPr>
            <p:ph idx="1"/>
          </p:nvPr>
        </p:nvSpPr>
        <p:spPr/>
        <p:txBody>
          <a:bodyPr/>
          <a:lstStyle/>
          <a:p>
            <a:endParaRPr lang="es-AR"/>
          </a:p>
        </p:txBody>
      </p:sp>
      <p:sp>
        <p:nvSpPr>
          <p:cNvPr id="3" name="Título 2">
            <a:extLst>
              <a:ext uri="{FF2B5EF4-FFF2-40B4-BE49-F238E27FC236}">
                <a16:creationId xmlns:a16="http://schemas.microsoft.com/office/drawing/2014/main" id="{A16E7259-7874-45C3-974B-E3EF591C3158}"/>
              </a:ext>
            </a:extLst>
          </p:cNvPr>
          <p:cNvSpPr>
            <a:spLocks noGrp="1"/>
          </p:cNvSpPr>
          <p:nvPr>
            <p:ph type="title"/>
          </p:nvPr>
        </p:nvSpPr>
        <p:spPr/>
        <p:txBody>
          <a:bodyPr/>
          <a:lstStyle/>
          <a:p>
            <a:endParaRPr lang="es-AR"/>
          </a:p>
        </p:txBody>
      </p:sp>
    </p:spTree>
    <p:extLst>
      <p:ext uri="{BB962C8B-B14F-4D97-AF65-F5344CB8AC3E}">
        <p14:creationId xmlns:p14="http://schemas.microsoft.com/office/powerpoint/2010/main" val="3012705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AR" dirty="0">
                <a:hlinkClick r:id="rId2"/>
              </a:rPr>
              <a:t>http://files.alumnos-ucalp-info-y-material.webnode.com.ar/200000092-e0a7fe29bd/Bidart%20Campos%2C%20German%20J.%20-%20Manual%20de%20la%20Constituci%C3%B3n%20Reformada%20-%20Tomo%201.pdf</a:t>
            </a:r>
            <a:endParaRPr lang="es-AR" dirty="0"/>
          </a:p>
          <a:p>
            <a:r>
              <a:rPr lang="es-AR" dirty="0">
                <a:hlinkClick r:id="rId3"/>
              </a:rPr>
              <a:t>https://ezequielsingman.files.wordpress.com/2016/03/supremacc3ada-constitucional-girotti.pdf</a:t>
            </a:r>
            <a:endParaRPr lang="es-AR" dirty="0"/>
          </a:p>
          <a:p>
            <a:endParaRPr lang="es-AR" dirty="0"/>
          </a:p>
          <a:p>
            <a:r>
              <a:rPr lang="es-AR" dirty="0">
                <a:hlinkClick r:id="rId4"/>
              </a:rPr>
              <a:t>http://www.albertomontbrun.com.ar/archivos/breve_sintesis_historia_constitucional.pdf</a:t>
            </a:r>
            <a:endParaRPr lang="es-AR" dirty="0"/>
          </a:p>
        </p:txBody>
      </p:sp>
      <p:sp>
        <p:nvSpPr>
          <p:cNvPr id="3" name="2 Título"/>
          <p:cNvSpPr>
            <a:spLocks noGrp="1"/>
          </p:cNvSpPr>
          <p:nvPr>
            <p:ph type="title"/>
          </p:nvPr>
        </p:nvSpPr>
        <p:spPr/>
        <p:txBody>
          <a:bodyPr/>
          <a:lstStyle/>
          <a:p>
            <a:r>
              <a:rPr lang="es-AR" dirty="0"/>
              <a:t>Bibliografía</a:t>
            </a:r>
          </a:p>
        </p:txBody>
      </p:sp>
    </p:spTree>
    <p:extLst>
      <p:ext uri="{BB962C8B-B14F-4D97-AF65-F5344CB8AC3E}">
        <p14:creationId xmlns:p14="http://schemas.microsoft.com/office/powerpoint/2010/main" val="31443634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adrícula">
  <a:themeElements>
    <a:clrScheme name="Cuadrícula">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Cuadrícula">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Cuadrícula">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2330</TotalTime>
  <Words>4547</Words>
  <Application>Microsoft Office PowerPoint</Application>
  <PresentationFormat>Presentación en pantalla (4:3)</PresentationFormat>
  <Paragraphs>253</Paragraphs>
  <Slides>44</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44</vt:i4>
      </vt:variant>
    </vt:vector>
  </HeadingPairs>
  <TitlesOfParts>
    <vt:vector size="54" baseType="lpstr">
      <vt:lpstr>AGaramondPro-Regular</vt:lpstr>
      <vt:lpstr>Arial</vt:lpstr>
      <vt:lpstr>Arial</vt:lpstr>
      <vt:lpstr>Calibri</vt:lpstr>
      <vt:lpstr>Franklin Gothic Medium</vt:lpstr>
      <vt:lpstr>Franklin Gothic Medium (Títulos)</vt:lpstr>
      <vt:lpstr>Times New Roman</vt:lpstr>
      <vt:lpstr>Wingdings</vt:lpstr>
      <vt:lpstr>Wingdings 2</vt:lpstr>
      <vt:lpstr>Cuadrícula</vt:lpstr>
      <vt:lpstr>PODER CONSTITUYENTE</vt:lpstr>
      <vt:lpstr>¿ Qué es el Poder Constituyente?</vt:lpstr>
      <vt:lpstr>Presentación de PowerPoint</vt:lpstr>
      <vt:lpstr>Poder Constituyente originario</vt:lpstr>
      <vt:lpstr>Poder Constituyente Originario (II)</vt:lpstr>
      <vt:lpstr>Poder constituyente derivado</vt:lpstr>
      <vt:lpstr>Artículo 30 CN</vt:lpstr>
      <vt:lpstr>Partes pétreas</vt:lpstr>
      <vt:lpstr>Reforma constitucional </vt:lpstr>
      <vt:lpstr>Etapas de la reforma constitucional</vt:lpstr>
      <vt:lpstr>J URISPRUDENCIA </vt:lpstr>
      <vt:lpstr>JURISPRUDENCIA</vt:lpstr>
      <vt:lpstr>JURISPRUDENCIA</vt:lpstr>
      <vt:lpstr>Presentación de PowerPoint</vt:lpstr>
      <vt:lpstr>Presentación de PowerPoint</vt:lpstr>
      <vt:lpstr>I: período 1853-1860</vt:lpstr>
      <vt:lpstr>Presentación de PowerPoint</vt:lpstr>
      <vt:lpstr>Presentación de PowerPoint</vt:lpstr>
      <vt:lpstr>Constitución de 1949 – el peronismo y el constitucionalismo social</vt:lpstr>
      <vt:lpstr>PROFUNDIZANDO EN LA REFORMA DE 1949</vt:lpstr>
      <vt:lpstr>PROFUNDIZANDO EN LA REFORMA DE 1949</vt:lpstr>
      <vt:lpstr>Presentación de PowerPoint</vt:lpstr>
      <vt:lpstr>Presentación de PowerPoint</vt:lpstr>
      <vt:lpstr>Presentación de PowerPoint</vt:lpstr>
      <vt:lpstr>Reforma constitucional de 1957</vt:lpstr>
      <vt:lpstr>PROFUNDIZANDO EN LA Reforma constitucional de 1957</vt:lpstr>
      <vt:lpstr>Reforma constitucional 1972 – la debilidad de la Constitución en la década más convulsionada de la historia</vt:lpstr>
      <vt:lpstr>Reforma constitucional de 1994 – un logro institucional no exento de observaciones</vt:lpstr>
      <vt:lpstr>APUNTES PARA UNA FUTURA REFORMA</vt:lpstr>
      <vt:lpstr>Presentación de PowerPoint</vt:lpstr>
      <vt:lpstr>Presentación de PowerPoint</vt:lpstr>
      <vt:lpstr>Constitucionalismo transformador – la experiencia en América latina</vt:lpstr>
      <vt:lpstr>Constitucionalismo SXXI: Venezuela, Ecuador y Bolivia</vt:lpstr>
      <vt:lpstr>Presentación de PowerPoint</vt:lpstr>
      <vt:lpstr> “Chávez, Presidente, por la Constituyente”. </vt:lpstr>
      <vt:lpstr> “Gas, constituyente, renuncia”</vt:lpstr>
      <vt:lpstr>Ideas clave del constitucionalismo latinoamericano</vt:lpstr>
      <vt:lpstr>Ideas clave del constitucionalismo latinoamericano </vt:lpstr>
      <vt:lpstr>“Nosotras como mujeres, nuestros hermanos indígenas, nunca habíamos participado”</vt:lpstr>
      <vt:lpstr>Constitución política del estado de Bolivia 2009 – preámbulo y articulado</vt:lpstr>
      <vt:lpstr>Constitución de Ecuador 2008 - preámbulo</vt:lpstr>
      <vt:lpstr>Constitución de la republica bolivariana de Venezuela 1999 - preámbulo</vt:lpstr>
      <vt:lpstr>Presentación de PowerPoint</vt:lpstr>
      <vt:lpstr>Bibliografía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PODER CONSTITUYENTE</dc:title>
  <dc:creator>Maria Belen Natiello</dc:creator>
  <cp:lastModifiedBy>Maria Belen Natiello</cp:lastModifiedBy>
  <cp:revision>62</cp:revision>
  <dcterms:created xsi:type="dcterms:W3CDTF">2020-06-01T22:58:35Z</dcterms:created>
  <dcterms:modified xsi:type="dcterms:W3CDTF">2021-03-26T23:12:02Z</dcterms:modified>
</cp:coreProperties>
</file>