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65" r:id="rId2"/>
    <p:sldId id="279" r:id="rId3"/>
    <p:sldId id="268" r:id="rId4"/>
    <p:sldId id="269" r:id="rId5"/>
    <p:sldId id="273" r:id="rId6"/>
    <p:sldId id="280" r:id="rId7"/>
    <p:sldId id="270" r:id="rId8"/>
    <p:sldId id="275" r:id="rId9"/>
    <p:sldId id="274" r:id="rId10"/>
    <p:sldId id="271" r:id="rId11"/>
    <p:sldId id="272" r:id="rId12"/>
    <p:sldId id="281" r:id="rId13"/>
    <p:sldId id="277" r:id="rId14"/>
    <p:sldId id="282" r:id="rId15"/>
    <p:sldId id="283" r:id="rId16"/>
    <p:sldId id="285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E147B-E42D-48EA-AFCF-111775841925}" type="datetimeFigureOut">
              <a:rPr lang="es-AR" smtClean="0"/>
              <a:t>15/1/2021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518C7B-C2C6-483B-AAEC-E17C5DBDF70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877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518C7B-C2C6-483B-AAEC-E17C5DBDF70A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7676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518C7B-C2C6-483B-AAEC-E17C5DBDF70A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0976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3998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8240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553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71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3156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3867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2786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7518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266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3541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30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15/01/2021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98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0"/>
          </a:xfrm>
        </p:spPr>
        <p:txBody>
          <a:bodyPr>
            <a:noAutofit/>
          </a:bodyPr>
          <a:lstStyle/>
          <a:p>
            <a: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clave</a:t>
            </a:r>
            <a:b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-Poder</a:t>
            </a: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(Weber</a:t>
            </a: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probabilidad de imponer la propia voluntad, dentro de una relación social, aún contra toda resistencia y cualquiera sea el fundamento de esa probabilidad. </a:t>
            </a:r>
            <a:b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-Dominación(Weber)</a:t>
            </a: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Probabilidad de encontrar obediencia.</a:t>
            </a: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-Legitimidad(Weber)</a:t>
            </a: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Es la creencia de la población sujeta a un orden (político) en la validez de dicho orden. La pretensión por parte de los dominadores de obtener obediencia</a:t>
            </a:r>
            <a:b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/>
            </a:r>
            <a:b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-Soberanía </a:t>
            </a: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En Latín proviene de la palabra “</a:t>
            </a:r>
            <a:r>
              <a:rPr lang="es-AR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super</a:t>
            </a: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AR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oimna</a:t>
            </a:r>
            <a:r>
              <a:rPr lang="es-A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” que significa “sobre todo” o “poder supremo”. En Teoría Política designa la autoridad suprema que posee el poder ultimo inapelable sobre algún sistema de gobernabilidad</a:t>
            </a:r>
            <a:r>
              <a:rPr lang="es-AR" sz="2000" dirty="0" smtClean="0">
                <a:solidFill>
                  <a:schemeClr val="bg1"/>
                </a:solidFill>
                <a:sym typeface="Wingdings" panose="05000000000000000000" pitchFamily="2" charset="2"/>
              </a:rPr>
              <a:t>.</a:t>
            </a:r>
            <a:br>
              <a:rPr lang="es-AR" sz="2000" dirty="0" smtClean="0">
                <a:solidFill>
                  <a:schemeClr val="bg1"/>
                </a:solidFill>
                <a:sym typeface="Wingdings" panose="05000000000000000000" pitchFamily="2" charset="2"/>
              </a:rPr>
            </a:br>
            <a:r>
              <a:rPr lang="es-AR" sz="2000" b="0" dirty="0" smtClean="0">
                <a:solidFill>
                  <a:schemeClr val="bg1"/>
                </a:solidFill>
                <a:sym typeface="Wingdings" panose="05000000000000000000" pitchFamily="2" charset="2"/>
              </a:rPr>
              <a:t/>
            </a:r>
            <a:br>
              <a:rPr lang="es-AR" sz="2000" b="0" dirty="0" smtClean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es-AR" sz="20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1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iedad humana: conformación, características y tipos - Life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30589"/>
            <a:ext cx="2880320" cy="161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ociedad humana: conformación, características y tipos - Life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04667"/>
            <a:ext cx="3023956" cy="169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ricatura de dios Gratis Dibujos Animados Imágene｜Illustoon 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4"/>
          <a:stretch/>
        </p:blipFill>
        <p:spPr bwMode="auto">
          <a:xfrm>
            <a:off x="1403648" y="836712"/>
            <a:ext cx="2165481" cy="200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nstitución Argentina ZARINI, Helio J. (Autor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1074599"/>
            <a:ext cx="1186347" cy="171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472493" y="4792601"/>
            <a:ext cx="799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¿</a:t>
            </a:r>
            <a:r>
              <a:rPr lang="es-AR" dirty="0" smtClean="0"/>
              <a:t>De…                      </a:t>
            </a:r>
            <a:r>
              <a:rPr lang="es-AR" b="1" dirty="0" smtClean="0"/>
              <a:t> esto                                     </a:t>
            </a:r>
            <a:r>
              <a:rPr lang="es-AR" dirty="0" smtClean="0"/>
              <a:t>a                                          </a:t>
            </a:r>
            <a:r>
              <a:rPr lang="es-AR" b="1" dirty="0" smtClean="0"/>
              <a:t>esto</a:t>
            </a:r>
            <a:r>
              <a:rPr lang="es-AR" dirty="0" smtClean="0"/>
              <a:t>?</a:t>
            </a:r>
            <a:endParaRPr lang="es-AR" dirty="0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2486388" y="2949349"/>
            <a:ext cx="0" cy="47965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6876256" y="2924944"/>
            <a:ext cx="0" cy="47965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179512" y="260648"/>
            <a:ext cx="799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/>
              <a:t>Repasando…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14521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0"/>
          </a:xfrm>
        </p:spPr>
        <p:txBody>
          <a:bodyPr>
            <a:noAutofit/>
          </a:bodyPr>
          <a:lstStyle/>
          <a:p>
            <a: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b="0" dirty="0" smtClean="0">
                <a:solidFill>
                  <a:schemeClr val="bg1"/>
                </a:solidFill>
                <a:sym typeface="Wingdings" panose="05000000000000000000" pitchFamily="2" charset="2"/>
              </a:rPr>
              <a:t/>
            </a:r>
            <a:br>
              <a:rPr lang="es-AR" sz="2000" b="0" dirty="0" smtClean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es-AR" sz="2000" b="0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7544" y="279372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Constitucionalismo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Proceso histórico que organiza y limita el poder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67544" y="1002219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Poder Constituyente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Proceso fundacional de la organización del poder</a:t>
            </a: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Casos de estudio:    Asamblea Constituyente Francia-1789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Convención de Filadelfia EEUU-1787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Congreso General Constituyente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Argentina-1853</a:t>
            </a:r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91386" y="2679975"/>
            <a:ext cx="789703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Constitución: 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 su definición formal/escrita/codificada conforme a una Ley Suprema producto de un poder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constituyente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Documento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legal -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Ley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de leyes -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Carta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magna</a:t>
            </a: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Declaración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de derechos de las personas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Carta de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Derechos </a:t>
            </a: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	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Organización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gobierno (y del poder)</a:t>
            </a:r>
            <a:endParaRPr lang="es-AR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El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pacto “fundacional” de una sociedad que establece las reglas fundamentales para organizar la vida en común.</a:t>
            </a: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91386" y="5851181"/>
            <a:ext cx="79208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Supremacía Constitucional: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Supone un orden jerárquico de las normas derivadas de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la constitución.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Consecuentemente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, primero está la Constitución y después las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leyes. </a:t>
            </a:r>
            <a:endParaRPr lang="es-AR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5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0"/>
          </a:xfrm>
        </p:spPr>
        <p:txBody>
          <a:bodyPr>
            <a:noAutofit/>
          </a:bodyPr>
          <a:lstStyle/>
          <a:p>
            <a: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b="0" dirty="0" smtClean="0">
                <a:solidFill>
                  <a:schemeClr val="bg1"/>
                </a:solidFill>
                <a:sym typeface="Wingdings" panose="05000000000000000000" pitchFamily="2" charset="2"/>
              </a:rPr>
              <a:t/>
            </a:r>
            <a:br>
              <a:rPr lang="es-AR" sz="2000" b="0" dirty="0" smtClean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es-AR" sz="2000" b="0" dirty="0">
              <a:solidFill>
                <a:schemeClr val="bg1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2091690" y="6381329"/>
            <a:ext cx="5112568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1983678" y="5877273"/>
            <a:ext cx="496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Leyes Provinciales  y Decretos del Ejecutivo Provincial  </a:t>
            </a:r>
            <a:endParaRPr lang="es-AR" sz="1200" dirty="0"/>
          </a:p>
        </p:txBody>
      </p:sp>
      <p:cxnSp>
        <p:nvCxnSpPr>
          <p:cNvPr id="52" name="51 Conector recto"/>
          <p:cNvCxnSpPr/>
          <p:nvPr/>
        </p:nvCxnSpPr>
        <p:spPr>
          <a:xfrm flipV="1">
            <a:off x="2091690" y="4725145"/>
            <a:ext cx="2268252" cy="1656185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3199820" y="5184549"/>
            <a:ext cx="2668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Constituciones Provinciales</a:t>
            </a:r>
            <a:endParaRPr lang="es-AR" sz="1200" dirty="0"/>
          </a:p>
        </p:txBody>
      </p:sp>
      <p:cxnSp>
        <p:nvCxnSpPr>
          <p:cNvPr id="66" name="65 Conector recto"/>
          <p:cNvCxnSpPr/>
          <p:nvPr/>
        </p:nvCxnSpPr>
        <p:spPr>
          <a:xfrm>
            <a:off x="4359942" y="4725145"/>
            <a:ext cx="2844316" cy="1656184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5" name="74 Conector recto"/>
          <p:cNvCxnSpPr/>
          <p:nvPr/>
        </p:nvCxnSpPr>
        <p:spPr>
          <a:xfrm>
            <a:off x="2955786" y="5733257"/>
            <a:ext cx="3064306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02" y="0"/>
            <a:ext cx="6611903" cy="472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67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96303" y="188640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Organización Republicana y  Federal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Conforme con la separación de poderes horizontal (a nivel federal) y vertical (a nivel Provincial/Local)</a:t>
            </a:r>
          </a:p>
          <a:p>
            <a:pPr algn="ctr"/>
            <a:r>
              <a:rPr lang="es-A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Artículos 5-121-122-123</a:t>
            </a: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4872" y="2594648"/>
            <a:ext cx="2213133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 smtClean="0">
                <a:solidFill>
                  <a:srgbClr val="FF0000"/>
                </a:solidFill>
              </a:rPr>
              <a:t>Poder Ejecutivo Nacional</a:t>
            </a:r>
          </a:p>
          <a:p>
            <a:pPr algn="ctr"/>
            <a:r>
              <a:rPr lang="es-AR" sz="1400" dirty="0" smtClean="0">
                <a:solidFill>
                  <a:srgbClr val="FF0000"/>
                </a:solidFill>
              </a:rPr>
              <a:t>99 </a:t>
            </a:r>
            <a:r>
              <a:rPr lang="es-AR" sz="1400" dirty="0" err="1" smtClean="0">
                <a:solidFill>
                  <a:srgbClr val="FF0000"/>
                </a:solidFill>
              </a:rPr>
              <a:t>inc</a:t>
            </a:r>
            <a:r>
              <a:rPr lang="es-AR" sz="1400" dirty="0" smtClean="0">
                <a:solidFill>
                  <a:srgbClr val="FF0000"/>
                </a:solidFill>
              </a:rPr>
              <a:t> 2 y 3</a:t>
            </a:r>
            <a:endParaRPr lang="es-AR" sz="1400" dirty="0">
              <a:solidFill>
                <a:srgbClr val="FF00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65024" y="1528593"/>
            <a:ext cx="7463359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rgbClr val="FF0000"/>
                </a:solidFill>
              </a:rPr>
              <a:t>Constitución Nacional</a:t>
            </a:r>
            <a:endParaRPr lang="es-AR" b="1" dirty="0">
              <a:solidFill>
                <a:srgbClr val="FF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190136" y="2557553"/>
            <a:ext cx="2213133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 smtClean="0">
                <a:solidFill>
                  <a:srgbClr val="FF0000"/>
                </a:solidFill>
              </a:rPr>
              <a:t>Poder Legislativo Nacional</a:t>
            </a:r>
          </a:p>
          <a:p>
            <a:pPr algn="ctr"/>
            <a:r>
              <a:rPr lang="es-AR" sz="1400" dirty="0" smtClean="0">
                <a:solidFill>
                  <a:srgbClr val="FF0000"/>
                </a:solidFill>
              </a:rPr>
              <a:t>77 </a:t>
            </a:r>
            <a:r>
              <a:rPr lang="es-AR" sz="1400" dirty="0" err="1" smtClean="0">
                <a:solidFill>
                  <a:srgbClr val="FF0000"/>
                </a:solidFill>
              </a:rPr>
              <a:t>inc</a:t>
            </a:r>
            <a:r>
              <a:rPr lang="es-AR" sz="1400" dirty="0" smtClean="0">
                <a:solidFill>
                  <a:srgbClr val="FF0000"/>
                </a:solidFill>
              </a:rPr>
              <a:t> 22 </a:t>
            </a:r>
            <a:endParaRPr lang="es-AR" sz="1400" dirty="0">
              <a:solidFill>
                <a:srgbClr val="FF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671235" y="2524306"/>
            <a:ext cx="2213133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 smtClean="0">
                <a:solidFill>
                  <a:srgbClr val="FF0000"/>
                </a:solidFill>
              </a:rPr>
              <a:t>Poder Judicial Nacional</a:t>
            </a:r>
          </a:p>
          <a:p>
            <a:pPr algn="ctr"/>
            <a:endParaRPr lang="es-AR" sz="1400" dirty="0">
              <a:solidFill>
                <a:srgbClr val="FF0000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565024" y="4502322"/>
            <a:ext cx="1899630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 Ejecutivo Provincial</a:t>
            </a:r>
          </a:p>
        </p:txBody>
      </p:sp>
      <p:sp>
        <p:nvSpPr>
          <p:cNvPr id="30" name="29 Rectángulo"/>
          <p:cNvSpPr/>
          <p:nvPr/>
        </p:nvSpPr>
        <p:spPr>
          <a:xfrm>
            <a:off x="565024" y="3664031"/>
            <a:ext cx="4275895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Constitución Provincial</a:t>
            </a:r>
            <a:endParaRPr lang="es-AR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30 Rectángulo"/>
          <p:cNvSpPr/>
          <p:nvPr/>
        </p:nvSpPr>
        <p:spPr>
          <a:xfrm>
            <a:off x="2627784" y="4489510"/>
            <a:ext cx="2213134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 Legislativo Provincial</a:t>
            </a:r>
          </a:p>
        </p:txBody>
      </p:sp>
      <p:sp>
        <p:nvSpPr>
          <p:cNvPr id="32" name="31 Rectángulo"/>
          <p:cNvSpPr/>
          <p:nvPr/>
        </p:nvSpPr>
        <p:spPr>
          <a:xfrm>
            <a:off x="1115616" y="5128389"/>
            <a:ext cx="2213134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 Judicial Provincial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95536" y="3573016"/>
            <a:ext cx="4536504" cy="20882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0000"/>
              </a:solidFill>
            </a:endParaRPr>
          </a:p>
        </p:txBody>
      </p:sp>
      <p:sp>
        <p:nvSpPr>
          <p:cNvPr id="33" name="32 Rectángulo"/>
          <p:cNvSpPr/>
          <p:nvPr/>
        </p:nvSpPr>
        <p:spPr>
          <a:xfrm>
            <a:off x="5256663" y="4497380"/>
            <a:ext cx="1826647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 Ejecutivo Provincial</a:t>
            </a:r>
          </a:p>
        </p:txBody>
      </p:sp>
      <p:sp>
        <p:nvSpPr>
          <p:cNvPr id="34" name="33 Rectángulo"/>
          <p:cNvSpPr/>
          <p:nvPr/>
        </p:nvSpPr>
        <p:spPr>
          <a:xfrm>
            <a:off x="5114799" y="3665520"/>
            <a:ext cx="357343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Constitución Provincial</a:t>
            </a:r>
            <a:endParaRPr lang="es-AR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7195318" y="4524072"/>
            <a:ext cx="1403569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 Legislativo Provincial</a:t>
            </a:r>
          </a:p>
        </p:txBody>
      </p:sp>
      <p:sp>
        <p:nvSpPr>
          <p:cNvPr id="36" name="35 Rectángulo"/>
          <p:cNvSpPr/>
          <p:nvPr/>
        </p:nvSpPr>
        <p:spPr>
          <a:xfrm>
            <a:off x="5976743" y="5123447"/>
            <a:ext cx="2213134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 Judicial Provincial</a:t>
            </a:r>
          </a:p>
        </p:txBody>
      </p:sp>
      <p:sp>
        <p:nvSpPr>
          <p:cNvPr id="37" name="36 Rectángulo"/>
          <p:cNvSpPr/>
          <p:nvPr/>
        </p:nvSpPr>
        <p:spPr>
          <a:xfrm>
            <a:off x="5011602" y="3579024"/>
            <a:ext cx="3779833" cy="20882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00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251520" y="1265858"/>
            <a:ext cx="8640960" cy="48274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50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Orígenes teóricos de la República</a:t>
            </a:r>
            <a:endParaRPr lang="es-AR" dirty="0"/>
          </a:p>
        </p:txBody>
      </p:sp>
      <p:pic>
        <p:nvPicPr>
          <p:cNvPr id="3074" name="Picture 2" descr="Cicerón - Wikipedia, la enciclopedia lib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3190875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latón 427-3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72816"/>
            <a:ext cx="3071885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103108" y="6021288"/>
            <a:ext cx="94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Cicerón</a:t>
            </a:r>
            <a:endParaRPr lang="es-AR" dirty="0"/>
          </a:p>
        </p:txBody>
      </p:sp>
      <p:sp>
        <p:nvSpPr>
          <p:cNvPr id="7" name="6 CuadroTexto"/>
          <p:cNvSpPr txBox="1"/>
          <p:nvPr/>
        </p:nvSpPr>
        <p:spPr>
          <a:xfrm>
            <a:off x="5922291" y="6012540"/>
            <a:ext cx="94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Platón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29054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0"/>
          </a:xfrm>
        </p:spPr>
        <p:txBody>
          <a:bodyPr>
            <a:noAutofit/>
          </a:bodyPr>
          <a:lstStyle/>
          <a:p>
            <a: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b="0" dirty="0" smtClean="0">
                <a:solidFill>
                  <a:schemeClr val="bg1"/>
                </a:solidFill>
                <a:sym typeface="Wingdings" panose="05000000000000000000" pitchFamily="2" charset="2"/>
              </a:rPr>
              <a:t/>
            </a:r>
            <a:br>
              <a:rPr lang="es-AR" sz="2000" b="0" dirty="0" smtClean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es-AR" sz="2000" b="0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95536" y="260648"/>
            <a:ext cx="8208912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Republica</a:t>
            </a:r>
            <a:r>
              <a:rPr lang="es-AR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Deriva del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latin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"RES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PUBLICA“ que 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significa cosa publica, la cosa del pueblo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 constitucionalista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argentino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Aristóbulo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Valle entendía al sistema Republicano como 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"una sociedad organizada en base a la igualdad de todos los hombres, cuyo gobierno es simple agente del pueblo, elegido por el pueblo de tiempo en tiempo y responsable ante el pueblo por su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administración"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Característica </a:t>
            </a:r>
            <a:r>
              <a:rPr lang="es-E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ES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Republica</a:t>
            </a:r>
          </a:p>
          <a:p>
            <a:endParaRPr lang="es-AR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Soberanía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del Pueblo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: La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soberanía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 ejercida por el pueblo a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través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del sufragio. De esta forma el pueblo expresa su voluntad y constituye su gobierno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Igualdad ante la ley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: Las leyes son aplicables de igual forma para todos los habitantes,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cualquiera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sea su raza, sexo,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religión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Elección popular de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gobernantes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: Los integrantes del gobierno son elegidos por le pueblo a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través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del voto popular.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4) Periodicidad en el ejercicio del poder: No existe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ningún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cargo perpetuo en el gobierno. Todos los cargos son desempeñados durante un lapso determinado.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5) Responsabilidad de los gobernantes: Los gobernantes son responsables ante los ciudadanos por los actos de gobierno que realicen. Deben ajustar sus conductas a las leyes, y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no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hacerlo pueden ser sancionados.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6) Publicidad de los actos de gobierno: Los gobernantes deben informar al pueblo sobre los actos que realicen desempeñando las funciones de gobierno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7)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División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de poderes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: Consiste en distribuir el poder del estado en diferentes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órganos.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(Ejecutivo, legislativo y Judicial). De esta forma se evita la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concentración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 poder en un solo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órgano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43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67544" y="620688"/>
            <a:ext cx="842493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Forma Federal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Un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país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adopta la forma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federal cuando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esta compuesto por entidades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autónomas – Estados Federales - 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independientes unas de las otras,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pero que delegan ciertas facultades al Estado Federal.  Articulo 5- 121-122 CN</a:t>
            </a:r>
          </a:p>
          <a:p>
            <a:endParaRPr lang="es-ES" sz="1600" dirty="0"/>
          </a:p>
          <a:p>
            <a:endParaRPr lang="es-ES" sz="1600" dirty="0" smtClean="0"/>
          </a:p>
          <a:p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Atribuciones de las Estados Federales o Provincias en Argentina</a:t>
            </a:r>
            <a:r>
              <a:rPr lang="es-ES" sz="1600" b="1" dirty="0" smtClean="0"/>
              <a:t>:</a:t>
            </a:r>
            <a:r>
              <a:rPr lang="es-ES" sz="1600" dirty="0"/>
              <a:t/>
            </a:r>
            <a:br>
              <a:rPr lang="es-ES" sz="1600" dirty="0"/>
            </a:br>
            <a:endParaRPr lang="es-AR" sz="1600" dirty="0"/>
          </a:p>
          <a:p>
            <a:pPr marL="342900" indent="-342900">
              <a:buAutoNum type="alphaLcParenR"/>
            </a:pP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Dictar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su propia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Constitución</a:t>
            </a:r>
          </a:p>
          <a:p>
            <a:pPr marL="342900" indent="-342900">
              <a:buAutoNum type="alphaLcParenR"/>
            </a:pP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Organizar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sus tres poderes (Legislativo, ejecutivo y Judicial)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Recaudar impuestos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d)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Efectuar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sus propias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inversiones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e)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Administrar servicios públicos provinciales como la educación y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salud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publica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76185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496944" cy="1800200"/>
          </a:xfrm>
        </p:spPr>
        <p:txBody>
          <a:bodyPr>
            <a:noAutofit/>
          </a:bodyPr>
          <a:lstStyle/>
          <a:p>
            <a: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0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b="0" dirty="0" smtClean="0">
                <a:solidFill>
                  <a:schemeClr val="bg1"/>
                </a:solidFill>
                <a:sym typeface="Wingdings" panose="05000000000000000000" pitchFamily="2" charset="2"/>
              </a:rPr>
              <a:t/>
            </a:r>
            <a:br>
              <a:rPr lang="es-AR" sz="2000" b="0" dirty="0" smtClean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es-AR" sz="2000" b="0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7544" y="620689"/>
            <a:ext cx="83529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¿Qué es una </a:t>
            </a:r>
            <a:r>
              <a:rPr lang="es-AR" sz="20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constitucion</a:t>
            </a:r>
            <a:r>
              <a:rPr lang="es-AR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s-A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“Una sociedad en la que la garantía de los derechos no esta asegurada y la separación de poderes no esta definitivamente determinada no tiene una constitución”, Art 16 Declaración Francesa de Derechos de 1789</a:t>
            </a:r>
            <a:endParaRPr lang="es-AR" sz="16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Constitución proviene del </a:t>
            </a:r>
            <a:r>
              <a:rPr lang="es-A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latin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s-A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constituto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”, sustantivo del verbo “</a:t>
            </a:r>
            <a:r>
              <a:rPr lang="es-A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constituere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”, es decir, 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fundar-instituir-constituir.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Herramienta que limita el poder 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organizándolo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 una determinada manera</a:t>
            </a:r>
            <a:endParaRPr lang="es-A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Como principio de organización del poder y garantía de  derechos individuales  (y colectivos) 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1)  Soberanía popular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Articulo 37</a:t>
            </a: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2)  Igualdad ante la Ley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Articulo 16</a:t>
            </a: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3)  Elección popular  Articulo 1 y 37	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4)  Derechos de propiedad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Artículos 14 y 17 CN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5)  Derechos de libertad de expresión  Articulo 32 CN</a:t>
            </a:r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arenR" startAt="6"/>
            </a:pP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División de Poderes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Articulo 1 y 5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73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1933948" y="3827352"/>
            <a:ext cx="0" cy="72008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2627783" y="399876"/>
            <a:ext cx="42692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Control  de  Constitucionalidad. </a:t>
            </a:r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¿Qué es?  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90657" y="3088583"/>
            <a:ext cx="26863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Órgano que ejerce el control 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9 Conector recto"/>
          <p:cNvCxnSpPr/>
          <p:nvPr/>
        </p:nvCxnSpPr>
        <p:spPr>
          <a:xfrm>
            <a:off x="783197" y="3793459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flipV="1">
            <a:off x="1329014" y="3433419"/>
            <a:ext cx="0" cy="36004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783197" y="3793459"/>
            <a:ext cx="0" cy="72008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2529616" y="5585018"/>
            <a:ext cx="0" cy="72008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1378865" y="5551125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 flipV="1">
            <a:off x="1924682" y="5191085"/>
            <a:ext cx="0" cy="36004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1378865" y="5551125"/>
            <a:ext cx="0" cy="72008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373469" y="4521217"/>
            <a:ext cx="8194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político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32 Rectángulo"/>
          <p:cNvSpPr/>
          <p:nvPr/>
        </p:nvSpPr>
        <p:spPr>
          <a:xfrm>
            <a:off x="1533838" y="4510812"/>
            <a:ext cx="8002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judicial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56607" y="1973231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“El </a:t>
            </a:r>
            <a:r>
              <a:rPr lang="es-AR" dirty="0"/>
              <a:t>control de constitucionalidad es </a:t>
            </a:r>
            <a:r>
              <a:rPr lang="es-AR" dirty="0" smtClean="0"/>
              <a:t>velar/controlar </a:t>
            </a:r>
            <a:r>
              <a:rPr lang="es-AR" dirty="0"/>
              <a:t>la </a:t>
            </a:r>
            <a:r>
              <a:rPr lang="es-AR" dirty="0" smtClean="0"/>
              <a:t>supremacía </a:t>
            </a:r>
            <a:r>
              <a:rPr lang="es-AR" dirty="0"/>
              <a:t>constitucional. Lo ejerce en Argentina el Poder </a:t>
            </a:r>
            <a:r>
              <a:rPr lang="es-AR" dirty="0" smtClean="0"/>
              <a:t>Judicial” ,JK</a:t>
            </a:r>
          </a:p>
          <a:p>
            <a:endParaRPr lang="es-AR" dirty="0" smtClean="0"/>
          </a:p>
        </p:txBody>
      </p:sp>
      <p:sp>
        <p:nvSpPr>
          <p:cNvPr id="34" name="33 CuadroTexto"/>
          <p:cNvSpPr txBox="1"/>
          <p:nvPr/>
        </p:nvSpPr>
        <p:spPr>
          <a:xfrm>
            <a:off x="343399" y="908720"/>
            <a:ext cx="8076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Control de Constitucionalidad como la facultad de comparar una norma dictada por el poder </a:t>
            </a:r>
            <a:r>
              <a:rPr lang="es-AR" dirty="0" smtClean="0"/>
              <a:t>político </a:t>
            </a:r>
            <a:r>
              <a:rPr lang="es-AR" dirty="0"/>
              <a:t>(ejecutivo-legislativo) con normas de </a:t>
            </a:r>
            <a:r>
              <a:rPr lang="es-AR" dirty="0" smtClean="0"/>
              <a:t>jerarquía </a:t>
            </a:r>
            <a:r>
              <a:rPr lang="es-AR" dirty="0"/>
              <a:t>superior, para hacer prevalecer la </a:t>
            </a:r>
            <a:r>
              <a:rPr lang="es-AR" dirty="0" smtClean="0"/>
              <a:t>supremacía </a:t>
            </a:r>
            <a:r>
              <a:rPr lang="es-AR" dirty="0"/>
              <a:t>constitucional</a:t>
            </a:r>
          </a:p>
        </p:txBody>
      </p:sp>
      <p:sp>
        <p:nvSpPr>
          <p:cNvPr id="37" name="36 Rectángulo"/>
          <p:cNvSpPr/>
          <p:nvPr/>
        </p:nvSpPr>
        <p:spPr>
          <a:xfrm>
            <a:off x="779399" y="6271204"/>
            <a:ext cx="12570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concentrado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37 Rectángulo"/>
          <p:cNvSpPr/>
          <p:nvPr/>
        </p:nvSpPr>
        <p:spPr>
          <a:xfrm>
            <a:off x="2173507" y="6218941"/>
            <a:ext cx="7200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difuso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38 Rectángulo"/>
          <p:cNvSpPr/>
          <p:nvPr/>
        </p:nvSpPr>
        <p:spPr>
          <a:xfrm>
            <a:off x="486186" y="4882748"/>
            <a:ext cx="29322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Dispersión/Concentración del órgano</a:t>
            </a:r>
            <a:endParaRPr lang="es-A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39 Conector recto"/>
          <p:cNvCxnSpPr/>
          <p:nvPr/>
        </p:nvCxnSpPr>
        <p:spPr>
          <a:xfrm>
            <a:off x="1905318" y="4760503"/>
            <a:ext cx="0" cy="18002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 flipH="1">
            <a:off x="4312836" y="3785204"/>
            <a:ext cx="2" cy="822895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3162087" y="3780243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flipV="1">
            <a:off x="3707904" y="3420203"/>
            <a:ext cx="0" cy="36004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51 Conector recto"/>
          <p:cNvCxnSpPr>
            <a:endCxn id="53" idx="0"/>
          </p:cNvCxnSpPr>
          <p:nvPr/>
        </p:nvCxnSpPr>
        <p:spPr>
          <a:xfrm flipH="1">
            <a:off x="3151827" y="3780243"/>
            <a:ext cx="10260" cy="520079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52 Rectángulo"/>
          <p:cNvSpPr/>
          <p:nvPr/>
        </p:nvSpPr>
        <p:spPr>
          <a:xfrm>
            <a:off x="2171430" y="4300322"/>
            <a:ext cx="19607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 previo / a</a:t>
            </a:r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priori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53 Rectángulo"/>
          <p:cNvSpPr/>
          <p:nvPr/>
        </p:nvSpPr>
        <p:spPr>
          <a:xfrm>
            <a:off x="3151827" y="4566935"/>
            <a:ext cx="28905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 a posteriori / Reparador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5" name="64 Conector recto"/>
          <p:cNvCxnSpPr/>
          <p:nvPr/>
        </p:nvCxnSpPr>
        <p:spPr>
          <a:xfrm>
            <a:off x="5112376" y="5542946"/>
            <a:ext cx="0" cy="368219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65 Conector recto"/>
          <p:cNvCxnSpPr/>
          <p:nvPr/>
        </p:nvCxnSpPr>
        <p:spPr>
          <a:xfrm>
            <a:off x="3961625" y="5509053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 flipV="1">
            <a:off x="4507442" y="5371105"/>
            <a:ext cx="0" cy="137952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961625" y="5509053"/>
            <a:ext cx="0" cy="402112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9" name="78 Rectángulo"/>
          <p:cNvSpPr/>
          <p:nvPr/>
        </p:nvSpPr>
        <p:spPr>
          <a:xfrm>
            <a:off x="3344734" y="5936855"/>
            <a:ext cx="1159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nter partes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77 CuadroTexto"/>
          <p:cNvSpPr txBox="1"/>
          <p:nvPr/>
        </p:nvSpPr>
        <p:spPr>
          <a:xfrm>
            <a:off x="3205859" y="5141194"/>
            <a:ext cx="2662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ALCANCES DE LAS DECISIONES</a:t>
            </a:r>
          </a:p>
        </p:txBody>
      </p:sp>
      <p:cxnSp>
        <p:nvCxnSpPr>
          <p:cNvPr id="81" name="80 Conector recto"/>
          <p:cNvCxnSpPr/>
          <p:nvPr/>
        </p:nvCxnSpPr>
        <p:spPr>
          <a:xfrm flipV="1">
            <a:off x="4461063" y="4882748"/>
            <a:ext cx="0" cy="20653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3" name="82 Rectángulo"/>
          <p:cNvSpPr/>
          <p:nvPr/>
        </p:nvSpPr>
        <p:spPr>
          <a:xfrm>
            <a:off x="5268783" y="3907277"/>
            <a:ext cx="29209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Restringida</a:t>
            </a:r>
          </a:p>
          <a:p>
            <a:r>
              <a:rPr lang="es-A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Queda delimitada a ciertos funcionarios </a:t>
            </a: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4" name="83 Conector recto"/>
          <p:cNvCxnSpPr/>
          <p:nvPr/>
        </p:nvCxnSpPr>
        <p:spPr>
          <a:xfrm flipH="1">
            <a:off x="7884483" y="3616739"/>
            <a:ext cx="5236" cy="837471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84 Conector recto"/>
          <p:cNvCxnSpPr/>
          <p:nvPr/>
        </p:nvCxnSpPr>
        <p:spPr>
          <a:xfrm>
            <a:off x="6733732" y="3606818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6" name="85 Conector recto"/>
          <p:cNvCxnSpPr/>
          <p:nvPr/>
        </p:nvCxnSpPr>
        <p:spPr>
          <a:xfrm flipV="1">
            <a:off x="7279549" y="3442789"/>
            <a:ext cx="0" cy="164032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6733732" y="3606818"/>
            <a:ext cx="0" cy="346851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2" name="81 CuadroTexto"/>
          <p:cNvSpPr txBox="1"/>
          <p:nvPr/>
        </p:nvSpPr>
        <p:spPr>
          <a:xfrm>
            <a:off x="5563824" y="3084165"/>
            <a:ext cx="34314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GRADO DE LEGITIMACIÓN EN EL </a:t>
            </a:r>
            <a:r>
              <a:rPr lang="es-A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ACCESO</a:t>
            </a:r>
          </a:p>
          <a:p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¿Quien pone en movimiento al control constitucional?</a:t>
            </a:r>
          </a:p>
        </p:txBody>
      </p:sp>
      <p:sp>
        <p:nvSpPr>
          <p:cNvPr id="106" name="105 Rectángulo"/>
          <p:cNvSpPr/>
          <p:nvPr/>
        </p:nvSpPr>
        <p:spPr>
          <a:xfrm>
            <a:off x="4590460" y="5936856"/>
            <a:ext cx="1189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erga omnes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106 Rectángulo"/>
          <p:cNvSpPr/>
          <p:nvPr/>
        </p:nvSpPr>
        <p:spPr>
          <a:xfrm flipH="1">
            <a:off x="5563824" y="4301210"/>
            <a:ext cx="358017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Amplia</a:t>
            </a:r>
          </a:p>
          <a:p>
            <a:pPr algn="ctr"/>
            <a:r>
              <a:rPr lang="es-A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presencia de daño/agravio  concreto</a:t>
            </a: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7" name="116 Conector recto"/>
          <p:cNvCxnSpPr/>
          <p:nvPr/>
        </p:nvCxnSpPr>
        <p:spPr>
          <a:xfrm>
            <a:off x="3707904" y="3793459"/>
            <a:ext cx="0" cy="252542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0" name="119 Rectángulo"/>
          <p:cNvSpPr/>
          <p:nvPr/>
        </p:nvSpPr>
        <p:spPr>
          <a:xfrm>
            <a:off x="2824210" y="3125642"/>
            <a:ext cx="1931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Momento del control 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137 Rectángulo"/>
          <p:cNvSpPr/>
          <p:nvPr/>
        </p:nvSpPr>
        <p:spPr>
          <a:xfrm>
            <a:off x="3382334" y="3953669"/>
            <a:ext cx="6511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Mixto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1" name="140 Conector recto"/>
          <p:cNvCxnSpPr/>
          <p:nvPr/>
        </p:nvCxnSpPr>
        <p:spPr>
          <a:xfrm>
            <a:off x="8047796" y="5524789"/>
            <a:ext cx="0" cy="368219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2" name="141 Conector recto"/>
          <p:cNvCxnSpPr/>
          <p:nvPr/>
        </p:nvCxnSpPr>
        <p:spPr>
          <a:xfrm>
            <a:off x="6897045" y="5490896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3" name="142 Conector recto"/>
          <p:cNvCxnSpPr/>
          <p:nvPr/>
        </p:nvCxnSpPr>
        <p:spPr>
          <a:xfrm>
            <a:off x="6897045" y="5490896"/>
            <a:ext cx="0" cy="402112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4" name="143 Rectángulo"/>
          <p:cNvSpPr/>
          <p:nvPr/>
        </p:nvSpPr>
        <p:spPr>
          <a:xfrm>
            <a:off x="6297097" y="5932649"/>
            <a:ext cx="7922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Directa</a:t>
            </a:r>
          </a:p>
        </p:txBody>
      </p:sp>
      <p:sp>
        <p:nvSpPr>
          <p:cNvPr id="145" name="144 CuadroTexto"/>
          <p:cNvSpPr txBox="1"/>
          <p:nvPr/>
        </p:nvSpPr>
        <p:spPr>
          <a:xfrm>
            <a:off x="6393970" y="4987918"/>
            <a:ext cx="2263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VIA </a:t>
            </a:r>
          </a:p>
          <a:p>
            <a:r>
              <a:rPr lang="es-A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Procedimiento para acceder</a:t>
            </a: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145 Rectángulo"/>
          <p:cNvSpPr/>
          <p:nvPr/>
        </p:nvSpPr>
        <p:spPr>
          <a:xfrm>
            <a:off x="7409965" y="5918699"/>
            <a:ext cx="12478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Indirecta</a:t>
            </a:r>
          </a:p>
          <a:p>
            <a:pPr algn="ctr"/>
            <a:r>
              <a:rPr lang="es-A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(Surge en la cuestión judicial)</a:t>
            </a:r>
          </a:p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8" name="147 Conector recto"/>
          <p:cNvCxnSpPr/>
          <p:nvPr/>
        </p:nvCxnSpPr>
        <p:spPr>
          <a:xfrm>
            <a:off x="7525880" y="5255971"/>
            <a:ext cx="0" cy="234925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48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75722" y="1268760"/>
            <a:ext cx="84798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control de constitucionalidad es, primordialmente, una garantía de los </a:t>
            </a: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particulares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contra 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frente 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al estado, para defenderse de sus actos o normas 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inconstitucionales”, </a:t>
            </a:r>
            <a:r>
              <a:rPr lang="es-A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Bidart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Campos</a:t>
            </a:r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2627784" y="399876"/>
            <a:ext cx="45365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Control  de   Constitucionalidad. </a:t>
            </a:r>
            <a:r>
              <a:rPr lang="es-A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¿Para qué?  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66361" y="2780928"/>
            <a:ext cx="84798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control de 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constitucionalidad es de 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carácter 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contra-mayoritario. “Es una potestad contra-legislativa”,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E.S.</a:t>
            </a:r>
            <a:r>
              <a:rPr lang="es-A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Sus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órganos controladores carecen de legitimidad democrática ( su designación no es el resultado de la elección </a:t>
            </a:r>
            <a:r>
              <a:rPr lang="es-AR" sz="1600" u="sng" dirty="0">
                <a:latin typeface="Arial" panose="020B0604020202020204" pitchFamily="34" charset="0"/>
                <a:cs typeface="Arial" panose="020B0604020202020204" pitchFamily="34" charset="0"/>
              </a:rPr>
              <a:t>directa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por el pueblo)</a:t>
            </a:r>
            <a:b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Sus decisiones pueden dejar sin efecto las expresiones normativas de los representantes del pueblo</a:t>
            </a:r>
            <a:endParaRPr lang="es-AR" dirty="0" smtClean="0"/>
          </a:p>
        </p:txBody>
      </p:sp>
    </p:spTree>
    <p:extLst>
      <p:ext uri="{BB962C8B-B14F-4D97-AF65-F5344CB8AC3E}">
        <p14:creationId xmlns:p14="http://schemas.microsoft.com/office/powerpoint/2010/main" val="380002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204144" y="606320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/>
              <a:t>Existe la supremacía</a:t>
            </a:r>
            <a:endParaRPr lang="es-AR" sz="20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3275856" y="1160486"/>
            <a:ext cx="2448272" cy="2304256"/>
            <a:chOff x="2807805" y="1693582"/>
            <a:chExt cx="3023956" cy="3820964"/>
          </a:xfrm>
        </p:grpSpPr>
        <p:pic>
          <p:nvPicPr>
            <p:cNvPr id="5" name="Picture 2" descr="Sociedad humana: conformación, características y tipos - Lifeder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805" y="3823650"/>
              <a:ext cx="3023956" cy="1690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Constitución Argentina ZARINI, Helio J. (Autor)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5916" y="1693582"/>
              <a:ext cx="1186347" cy="171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6 Conector recto de flecha"/>
            <p:cNvCxnSpPr/>
            <p:nvPr/>
          </p:nvCxnSpPr>
          <p:spPr>
            <a:xfrm>
              <a:off x="4391981" y="3543927"/>
              <a:ext cx="0" cy="47965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8 CuadroTexto"/>
          <p:cNvSpPr txBox="1"/>
          <p:nvPr/>
        </p:nvSpPr>
        <p:spPr>
          <a:xfrm>
            <a:off x="467544" y="3645024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/>
              <a:t>Entonces existe el control para velar por el cumplimiento de la supremacía</a:t>
            </a:r>
            <a:endParaRPr lang="es-AR" sz="2000" b="1" dirty="0"/>
          </a:p>
        </p:txBody>
      </p:sp>
      <p:pic>
        <p:nvPicPr>
          <p:cNvPr id="4098" name="Picture 2" descr="Corte Suprema de Justicia de la Nación Argentina | Gobierno Abierto Judici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45134"/>
            <a:ext cx="4032448" cy="245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62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39552" y="399876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¿Tensión? </a:t>
            </a:r>
            <a:r>
              <a:rPr lang="es-AR" sz="2000" u="sng" dirty="0">
                <a:latin typeface="Arial" panose="020B0604020202020204" pitchFamily="34" charset="0"/>
                <a:cs typeface="Arial" panose="020B0604020202020204" pitchFamily="34" charset="0"/>
              </a:rPr>
              <a:t>entre el Constitucionalismo </a:t>
            </a:r>
            <a:r>
              <a:rPr lang="es-AR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y la Democracia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95536" y="141277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“La función básica de una Constitución es separar ciertas decisiones del proceso democrático, es decir, atar las manos de la comunidad”</a:t>
            </a:r>
            <a:endParaRPr lang="es-AR" dirty="0"/>
          </a:p>
        </p:txBody>
      </p:sp>
      <p:sp>
        <p:nvSpPr>
          <p:cNvPr id="5" name="4 CuadroTexto"/>
          <p:cNvSpPr txBox="1"/>
          <p:nvPr/>
        </p:nvSpPr>
        <p:spPr>
          <a:xfrm>
            <a:off x="428816" y="2636912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“Una constitución es como un freno, mientras que el electorado es como un caballo desembocado”</a:t>
            </a:r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484836" y="5548659"/>
            <a:ext cx="8080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Democracia , Estado de Derecho y Poder ¿Por dónde pasa la cuestión?</a:t>
            </a:r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28816" y="3789040"/>
            <a:ext cx="8391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"Toda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hombre que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tiene poder se inclina a abusar del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mismo; </a:t>
            </a:r>
            <a:r>
              <a:rPr lang="es-A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èl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va hasta que encuentra límites. Para que no se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pueda abusar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del poder hace falta que, por la disposición de las cosas, el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poder detenga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al poder " Montesquieu</a:t>
            </a:r>
          </a:p>
        </p:txBody>
      </p:sp>
    </p:spTree>
    <p:extLst>
      <p:ext uri="{BB962C8B-B14F-4D97-AF65-F5344CB8AC3E}">
        <p14:creationId xmlns:p14="http://schemas.microsoft.com/office/powerpoint/2010/main" val="423462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3874442"/>
          </a:xfrm>
        </p:spPr>
        <p:txBody>
          <a:bodyPr>
            <a:noAutofit/>
          </a:bodyPr>
          <a:lstStyle/>
          <a:p>
            <a:r>
              <a:rPr lang="es-AR" sz="6000" dirty="0" smtClean="0"/>
              <a:t>EJEMPLOS DE LOS VIDEOS: DEL PASADO A LA ACTUALIDAD</a:t>
            </a:r>
            <a:endParaRPr lang="es-AR" sz="6000" dirty="0"/>
          </a:p>
        </p:txBody>
      </p:sp>
    </p:spTree>
    <p:extLst>
      <p:ext uri="{BB962C8B-B14F-4D97-AF65-F5344CB8AC3E}">
        <p14:creationId xmlns:p14="http://schemas.microsoft.com/office/powerpoint/2010/main" val="3712422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Golpe de 1930: acordada de la CSJN para salvaguardar la Constitución Nacional</a:t>
            </a:r>
            <a:endParaRPr lang="es-AR" dirty="0"/>
          </a:p>
        </p:txBody>
      </p:sp>
      <p:grpSp>
        <p:nvGrpSpPr>
          <p:cNvPr id="4" name="3 Grupo"/>
          <p:cNvGrpSpPr/>
          <p:nvPr/>
        </p:nvGrpSpPr>
        <p:grpSpPr>
          <a:xfrm>
            <a:off x="1691680" y="2248469"/>
            <a:ext cx="5501118" cy="3916835"/>
            <a:chOff x="1055121" y="2104955"/>
            <a:chExt cx="5501118" cy="3916835"/>
          </a:xfrm>
        </p:grpSpPr>
        <p:pic>
          <p:nvPicPr>
            <p:cNvPr id="5122" name="Picture 2" descr="El golpe de Estado de 1930 | ¿La madre de todas las batallas? | Perfil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636" y="2132856"/>
              <a:ext cx="2604884" cy="1789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La decada infame - Dictadura de José Felix Uriburu - Año 19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925" y="2104955"/>
              <a:ext cx="2855314" cy="1789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Casi un siglo después, publican un libro inédito de Hipólito Yrigoye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5121" y="4029310"/>
              <a:ext cx="2616399" cy="1992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8" name="Picture 8" descr="Palabras del Derecho: Detrás de la Acordada del 3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8305" y="4031178"/>
              <a:ext cx="2817934" cy="1990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56318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Interrupción Voluntaria del Embarazo: la constitucionalidad como elemento central del debate </a:t>
            </a:r>
            <a:endParaRPr lang="es-AR" dirty="0"/>
          </a:p>
        </p:txBody>
      </p:sp>
      <p:grpSp>
        <p:nvGrpSpPr>
          <p:cNvPr id="3" name="2 Grupo"/>
          <p:cNvGrpSpPr/>
          <p:nvPr/>
        </p:nvGrpSpPr>
        <p:grpSpPr>
          <a:xfrm>
            <a:off x="866230" y="2708920"/>
            <a:ext cx="7378178" cy="2383930"/>
            <a:chOff x="539552" y="2708920"/>
            <a:chExt cx="7378178" cy="2383930"/>
          </a:xfrm>
        </p:grpSpPr>
        <p:pic>
          <p:nvPicPr>
            <p:cNvPr id="6146" name="Picture 2" descr="El diputado Luis Petri aseguró: «Hay un fenómeno social en las ciudades que  visita Macri» | Tiempo del Est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708920"/>
              <a:ext cx="3579389" cy="2383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8" name="Picture 4" descr="Silvia Lospennato: perfil de la guardiana parlamentaria del PRO | Letra P |  Periodismo Polític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4001" y="2708920"/>
              <a:ext cx="3663729" cy="2383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487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14848</TotalTime>
  <Words>983</Words>
  <Application>Microsoft Office PowerPoint</Application>
  <PresentationFormat>Presentación en pantalla (4:3)</PresentationFormat>
  <Paragraphs>132</Paragraphs>
  <Slides>16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Tema de Office</vt:lpstr>
      <vt:lpstr>Conceptos clave  -Poder (Weber)La probabilidad de imponer la propia voluntad, dentro de una relación social, aún contra toda resistencia y cualquiera sea el fundamento de esa probabilidad.    -Dominación(Weber)Probabilidad de encontrar obediencia.   -Legitimidad(Weber)Es la creencia de la población sujeta a un orden (político) en la validez de dicho orden. La pretensión por parte de los dominadores de obtener obediencia   -Soberanía  En Latín proviene de la palabra “super oimna” que significa “sobre todo” o “poder supremo”. En Teoría Política designa la autoridad suprema que posee el poder ultimo inapelable sobre algún sistema de gobernabilidad.  </vt:lpstr>
      <vt:lpstr>Presentación de PowerPoint</vt:lpstr>
      <vt:lpstr>   </vt:lpstr>
      <vt:lpstr>   </vt:lpstr>
      <vt:lpstr>Presentación de PowerPoint</vt:lpstr>
      <vt:lpstr>Orígenes teóricos de la República</vt:lpstr>
      <vt:lpstr>   </vt:lpstr>
      <vt:lpstr>Presentación de PowerPoint</vt:lpstr>
      <vt:lpstr>   </vt:lpstr>
      <vt:lpstr>Presentación de PowerPoint</vt:lpstr>
      <vt:lpstr>Presentación de PowerPoint</vt:lpstr>
      <vt:lpstr>Presentación de PowerPoint</vt:lpstr>
      <vt:lpstr>Presentación de PowerPoint</vt:lpstr>
      <vt:lpstr>EJEMPLOS DE LOS VIDEOS: DEL PASADO A LA ACTUALIDAD</vt:lpstr>
      <vt:lpstr>Golpe de 1930: acordada de la CSJN para salvaguardar la Constitución Nacional</vt:lpstr>
      <vt:lpstr>Interrupción Voluntaria del Embarazo: la constitucionalidad como elemento central del debate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Ariel Mourlaas</dc:creator>
  <cp:lastModifiedBy>Usuario de Windows</cp:lastModifiedBy>
  <cp:revision>161</cp:revision>
  <dcterms:created xsi:type="dcterms:W3CDTF">2018-01-10T18:56:12Z</dcterms:created>
  <dcterms:modified xsi:type="dcterms:W3CDTF">2021-01-15T21:01:18Z</dcterms:modified>
</cp:coreProperties>
</file>