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1948822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2563010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196358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2281341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4283619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1593748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3461160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1843531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206591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227551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6A1E2E30-4EB7-4838-8710-06B666E6AA32}" type="datetimeFigureOut">
              <a:rPr lang="es-AR" smtClean="0"/>
              <a:t>30/04/2020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626192-BA34-4866-90E4-C0358960C672}" type="slidenum">
              <a:rPr lang="es-AR" smtClean="0"/>
              <a:t>‹Nº›</a:t>
            </a:fld>
            <a:endParaRPr lang="es-AR"/>
          </a:p>
        </p:txBody>
      </p:sp>
    </p:spTree>
    <p:extLst>
      <p:ext uri="{BB962C8B-B14F-4D97-AF65-F5344CB8AC3E}">
        <p14:creationId xmlns:p14="http://schemas.microsoft.com/office/powerpoint/2010/main" val="1743523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1E2E30-4EB7-4838-8710-06B666E6AA32}" type="datetimeFigureOut">
              <a:rPr lang="es-AR" smtClean="0"/>
              <a:t>30/04/2020</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26192-BA34-4866-90E4-C0358960C672}" type="slidenum">
              <a:rPr lang="es-AR" smtClean="0"/>
              <a:t>‹Nº›</a:t>
            </a:fld>
            <a:endParaRPr lang="es-AR"/>
          </a:p>
        </p:txBody>
      </p:sp>
    </p:spTree>
    <p:extLst>
      <p:ext uri="{BB962C8B-B14F-4D97-AF65-F5344CB8AC3E}">
        <p14:creationId xmlns:p14="http://schemas.microsoft.com/office/powerpoint/2010/main" val="3778549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264568" y="1196752"/>
            <a:ext cx="6624736" cy="2308324"/>
          </a:xfrm>
          <a:prstGeom prst="rect">
            <a:avLst/>
          </a:prstGeom>
          <a:noFill/>
        </p:spPr>
        <p:txBody>
          <a:bodyPr wrap="square" rtlCol="0">
            <a:spAutoFit/>
          </a:bodyPr>
          <a:lstStyle/>
          <a:p>
            <a:pPr algn="ctr"/>
            <a:r>
              <a:rPr lang="es-AR" sz="4800" dirty="0" smtClean="0">
                <a:latin typeface="Berlin Sans FB" panose="020E0602020502020306" pitchFamily="34" charset="0"/>
              </a:rPr>
              <a:t>CONTROL</a:t>
            </a:r>
          </a:p>
          <a:p>
            <a:pPr algn="ctr"/>
            <a:r>
              <a:rPr lang="es-AR" sz="4800" dirty="0" smtClean="0">
                <a:latin typeface="Berlin Sans FB" panose="020E0602020502020306" pitchFamily="34" charset="0"/>
              </a:rPr>
              <a:t>DE</a:t>
            </a:r>
          </a:p>
          <a:p>
            <a:pPr algn="ctr"/>
            <a:r>
              <a:rPr lang="es-AR" sz="4800" dirty="0" smtClean="0">
                <a:latin typeface="Berlin Sans FB" panose="020E0602020502020306" pitchFamily="34" charset="0"/>
              </a:rPr>
              <a:t>CONSTITUCIONALIDAD</a:t>
            </a:r>
            <a:endParaRPr lang="es-AR" sz="4800" dirty="0">
              <a:latin typeface="Berlin Sans FB" panose="020E0602020502020306" pitchFamily="34" charset="0"/>
            </a:endParaRPr>
          </a:p>
        </p:txBody>
      </p:sp>
      <p:pic>
        <p:nvPicPr>
          <p:cNvPr id="1026" name="Picture 2" descr="C:\Program Files\Microsoft Office\MEDIA\CAGCAT10\j030084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3807209"/>
            <a:ext cx="3024336" cy="25474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sde el lunes restringirán la presencia de personas en lo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914940"/>
            <a:ext cx="4144528" cy="233198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4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780431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11560" y="764704"/>
            <a:ext cx="3888432" cy="1015663"/>
          </a:xfrm>
          <a:prstGeom prst="rect">
            <a:avLst/>
          </a:prstGeom>
          <a:noFill/>
        </p:spPr>
        <p:txBody>
          <a:bodyPr wrap="square" rtlCol="0">
            <a:spAutoFit/>
          </a:bodyPr>
          <a:lstStyle/>
          <a:p>
            <a:r>
              <a:rPr lang="es-AR" sz="6000" dirty="0" smtClean="0">
                <a:latin typeface="Berlin Sans FB" panose="020E0602020502020306" pitchFamily="34" charset="0"/>
              </a:rPr>
              <a:t>¿Qué es?</a:t>
            </a:r>
            <a:endParaRPr lang="es-AR" sz="6000" dirty="0">
              <a:latin typeface="Berlin Sans FB" panose="020E0602020502020306" pitchFamily="34" charset="0"/>
            </a:endParaRPr>
          </a:p>
        </p:txBody>
      </p:sp>
      <p:cxnSp>
        <p:nvCxnSpPr>
          <p:cNvPr id="4" name="3 Conector angular"/>
          <p:cNvCxnSpPr/>
          <p:nvPr/>
        </p:nvCxnSpPr>
        <p:spPr>
          <a:xfrm>
            <a:off x="1547665" y="1780366"/>
            <a:ext cx="1512169" cy="1504620"/>
          </a:xfrm>
          <a:prstGeom prst="bentConnector3">
            <a:avLst>
              <a:gd name="adj1" fmla="val -2224"/>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3563888" y="2996952"/>
            <a:ext cx="5040560" cy="3139321"/>
          </a:xfrm>
          <a:prstGeom prst="rect">
            <a:avLst/>
          </a:prstGeom>
          <a:noFill/>
        </p:spPr>
        <p:txBody>
          <a:bodyPr wrap="square" rtlCol="0">
            <a:spAutoFit/>
          </a:bodyPr>
          <a:lstStyle/>
          <a:p>
            <a:pPr algn="just"/>
            <a:r>
              <a:rPr lang="es-AR" b="1" dirty="0" smtClean="0"/>
              <a:t>DEFINICIÓN DE THEA: “</a:t>
            </a:r>
            <a:r>
              <a:rPr lang="es-AR" dirty="0" smtClean="0"/>
              <a:t>Revisión de la adecuación de las normas dictadas por las autoridades constituidas de un Estado con los requisitos establecidos en su Carta Magna”.</a:t>
            </a:r>
          </a:p>
          <a:p>
            <a:pPr algn="just"/>
            <a:endParaRPr lang="es-AR" b="1" dirty="0"/>
          </a:p>
          <a:p>
            <a:pPr algn="just"/>
            <a:r>
              <a:rPr lang="es-AR" b="1" dirty="0" smtClean="0"/>
              <a:t>EN OTRAS PALABRAS…</a:t>
            </a:r>
          </a:p>
          <a:p>
            <a:pPr algn="just"/>
            <a:r>
              <a:rPr lang="es-AR" dirty="0"/>
              <a:t> </a:t>
            </a:r>
            <a:r>
              <a:rPr lang="es-AR" dirty="0" smtClean="0"/>
              <a:t>                es la potestad que tiene un Poder (o más) de un Estado para controlar si una norma sancionada se ajusta a lo que dicta la Constitución, respetando los principios de supremacía constitucional.</a:t>
            </a:r>
            <a:endParaRPr lang="es-AR" dirty="0"/>
          </a:p>
        </p:txBody>
      </p:sp>
      <p:sp>
        <p:nvSpPr>
          <p:cNvPr id="12" name="11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6" name="15 Grupo"/>
          <p:cNvGrpSpPr/>
          <p:nvPr/>
        </p:nvGrpSpPr>
        <p:grpSpPr>
          <a:xfrm>
            <a:off x="5364088" y="304769"/>
            <a:ext cx="2736304" cy="2692183"/>
            <a:chOff x="5364088" y="304769"/>
            <a:chExt cx="2736304" cy="2692183"/>
          </a:xfrm>
        </p:grpSpPr>
        <p:pic>
          <p:nvPicPr>
            <p:cNvPr id="2056" name="Picture 8" descr="Vectores, imágenes y arte vectorial de stock sobre Kids Thinking ..."/>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286" b="90000" l="9259" r="89815"/>
                      </a14:imgEffect>
                    </a14:imgLayer>
                  </a14:imgProps>
                </a:ext>
                <a:ext uri="{28A0092B-C50C-407E-A947-70E740481C1C}">
                  <a14:useLocalDpi xmlns:a14="http://schemas.microsoft.com/office/drawing/2010/main" val="0"/>
                </a:ext>
              </a:extLst>
            </a:blip>
            <a:srcRect/>
            <a:stretch>
              <a:fillRect/>
            </a:stretch>
          </p:blipFill>
          <p:spPr bwMode="auto">
            <a:xfrm>
              <a:off x="5364088" y="329952"/>
              <a:ext cx="2057400" cy="2667000"/>
            </a:xfrm>
            <a:prstGeom prst="rect">
              <a:avLst/>
            </a:prstGeom>
            <a:noFill/>
            <a:extLst>
              <a:ext uri="{909E8E84-426E-40DD-AFC4-6F175D3DCCD1}">
                <a14:hiddenFill xmlns:a14="http://schemas.microsoft.com/office/drawing/2010/main">
                  <a:solidFill>
                    <a:srgbClr val="FFFFFF"/>
                  </a:solidFill>
                </a14:hiddenFill>
              </a:ext>
            </a:extLst>
          </p:spPr>
        </p:pic>
        <p:sp>
          <p:nvSpPr>
            <p:cNvPr id="14" name="13 Llamada de nube"/>
            <p:cNvSpPr/>
            <p:nvPr/>
          </p:nvSpPr>
          <p:spPr>
            <a:xfrm>
              <a:off x="7020272" y="304769"/>
              <a:ext cx="1080120" cy="723855"/>
            </a:xfrm>
            <a:prstGeom prst="cloudCallout">
              <a:avLst>
                <a:gd name="adj1" fmla="val -77271"/>
                <a:gd name="adj2" fmla="val 7972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14 CuadroTexto"/>
            <p:cNvSpPr txBox="1"/>
            <p:nvPr/>
          </p:nvSpPr>
          <p:spPr>
            <a:xfrm>
              <a:off x="7279080" y="455172"/>
              <a:ext cx="576064" cy="369332"/>
            </a:xfrm>
            <a:prstGeom prst="rect">
              <a:avLst/>
            </a:prstGeom>
            <a:noFill/>
          </p:spPr>
          <p:txBody>
            <a:bodyPr wrap="square" rtlCol="0">
              <a:spAutoFit/>
            </a:bodyPr>
            <a:lstStyle/>
            <a:p>
              <a:r>
                <a:rPr lang="es-AR" b="1" dirty="0" smtClean="0">
                  <a:solidFill>
                    <a:sysClr val="windowText" lastClr="000000"/>
                  </a:solidFill>
                </a:rPr>
                <a:t>??</a:t>
              </a:r>
              <a:endParaRPr lang="es-AR" b="1" dirty="0">
                <a:solidFill>
                  <a:sysClr val="windowText" lastClr="000000"/>
                </a:solidFill>
              </a:endParaRPr>
            </a:p>
          </p:txBody>
        </p:sp>
      </p:grpSp>
    </p:spTree>
    <p:extLst>
      <p:ext uri="{BB962C8B-B14F-4D97-AF65-F5344CB8AC3E}">
        <p14:creationId xmlns:p14="http://schemas.microsoft.com/office/powerpoint/2010/main" val="130854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11560" y="764704"/>
            <a:ext cx="7704856" cy="830997"/>
          </a:xfrm>
          <a:prstGeom prst="rect">
            <a:avLst/>
          </a:prstGeom>
          <a:noFill/>
        </p:spPr>
        <p:txBody>
          <a:bodyPr wrap="square" rtlCol="0">
            <a:spAutoFit/>
          </a:bodyPr>
          <a:lstStyle/>
          <a:p>
            <a:r>
              <a:rPr lang="es-AR" sz="4800" dirty="0" smtClean="0">
                <a:latin typeface="Berlin Sans FB" panose="020E0602020502020306" pitchFamily="34" charset="0"/>
              </a:rPr>
              <a:t>¿Es igual en todos los países?</a:t>
            </a:r>
            <a:endParaRPr lang="es-AR" sz="4800" dirty="0">
              <a:latin typeface="Berlin Sans FB" panose="020E0602020502020306" pitchFamily="34" charset="0"/>
            </a:endParaRPr>
          </a:p>
        </p:txBody>
      </p:sp>
      <p:cxnSp>
        <p:nvCxnSpPr>
          <p:cNvPr id="3" name="2 Conector angular"/>
          <p:cNvCxnSpPr/>
          <p:nvPr/>
        </p:nvCxnSpPr>
        <p:spPr>
          <a:xfrm>
            <a:off x="1187624" y="2908373"/>
            <a:ext cx="1512169" cy="1504620"/>
          </a:xfrm>
          <a:prstGeom prst="bentConnector3">
            <a:avLst>
              <a:gd name="adj1" fmla="val -2224"/>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 name="4 Conector recto de flecha"/>
          <p:cNvCxnSpPr/>
          <p:nvPr/>
        </p:nvCxnSpPr>
        <p:spPr>
          <a:xfrm>
            <a:off x="1403648" y="1595701"/>
            <a:ext cx="0" cy="753179"/>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845586" y="2323598"/>
            <a:ext cx="6246694" cy="584775"/>
          </a:xfrm>
          <a:prstGeom prst="rect">
            <a:avLst/>
          </a:prstGeom>
          <a:noFill/>
        </p:spPr>
        <p:txBody>
          <a:bodyPr wrap="square" rtlCol="0">
            <a:spAutoFit/>
          </a:bodyPr>
          <a:lstStyle/>
          <a:p>
            <a:r>
              <a:rPr lang="es-AR" sz="3200" dirty="0" smtClean="0">
                <a:latin typeface="Berlin Sans FB" panose="020E0602020502020306" pitchFamily="34" charset="0"/>
              </a:rPr>
              <a:t>No, hay 3 variaciones</a:t>
            </a:r>
            <a:endParaRPr lang="es-AR" sz="3200" dirty="0">
              <a:latin typeface="Berlin Sans FB" panose="020E0602020502020306" pitchFamily="34" charset="0"/>
            </a:endParaRPr>
          </a:p>
        </p:txBody>
      </p:sp>
      <p:pic>
        <p:nvPicPr>
          <p:cNvPr id="3074" name="Picture 2" descr="C:\Program Files\Microsoft Office\MEDIA\CAGCAT10\j0335112.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1565835"/>
            <a:ext cx="1663960" cy="1663960"/>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2702528" y="4263574"/>
            <a:ext cx="6246694" cy="1815882"/>
          </a:xfrm>
          <a:prstGeom prst="rect">
            <a:avLst/>
          </a:prstGeom>
          <a:noFill/>
        </p:spPr>
        <p:txBody>
          <a:bodyPr wrap="square" rtlCol="0">
            <a:spAutoFit/>
          </a:bodyPr>
          <a:lstStyle/>
          <a:p>
            <a:pPr marL="514350" indent="-514350" algn="just">
              <a:buAutoNum type="arabicParenR"/>
            </a:pPr>
            <a:r>
              <a:rPr lang="es-AR" sz="1600" dirty="0" smtClean="0">
                <a:latin typeface="+mj-lt"/>
              </a:rPr>
              <a:t>Sistema jurídico británico: no hay control judicial (el Parlamento tiene la última palabra).</a:t>
            </a:r>
          </a:p>
          <a:p>
            <a:pPr marL="514350" indent="-514350" algn="just">
              <a:buAutoNum type="arabicParenR"/>
            </a:pPr>
            <a:r>
              <a:rPr lang="es-AR" sz="1600" dirty="0" smtClean="0">
                <a:latin typeface="+mj-lt"/>
              </a:rPr>
              <a:t>Modelo continental europeo: es de tipo concentrado (es decir, hay un solo órgano con la potestad de ejercer el control).</a:t>
            </a:r>
          </a:p>
          <a:p>
            <a:pPr marL="514350" indent="-514350" algn="just">
              <a:buAutoNum type="arabicParenR"/>
            </a:pPr>
            <a:r>
              <a:rPr lang="es-AR" sz="1600" dirty="0" smtClean="0">
                <a:latin typeface="+mj-lt"/>
              </a:rPr>
              <a:t>Modelo norteamericano: es difuso (lo opuesto a concentrado), a posteriori de sancionada la norma, en casos concretos. Las sentencias crean precedente judicial.</a:t>
            </a:r>
            <a:endParaRPr lang="es-AR" sz="1600" dirty="0">
              <a:latin typeface="+mj-lt"/>
            </a:endParaRPr>
          </a:p>
        </p:txBody>
      </p:sp>
      <p:sp>
        <p:nvSpPr>
          <p:cNvPr id="9" name="8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03153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11560" y="764704"/>
            <a:ext cx="7704856" cy="830997"/>
          </a:xfrm>
          <a:prstGeom prst="rect">
            <a:avLst/>
          </a:prstGeom>
          <a:noFill/>
        </p:spPr>
        <p:txBody>
          <a:bodyPr wrap="square" rtlCol="0">
            <a:spAutoFit/>
          </a:bodyPr>
          <a:lstStyle/>
          <a:p>
            <a:r>
              <a:rPr lang="es-AR" sz="4800" dirty="0" smtClean="0">
                <a:latin typeface="Berlin Sans FB" panose="020E0602020502020306" pitchFamily="34" charset="0"/>
              </a:rPr>
              <a:t>¿y en América latina?</a:t>
            </a:r>
            <a:endParaRPr lang="es-AR" sz="4800" dirty="0">
              <a:latin typeface="Berlin Sans FB" panose="020E0602020502020306" pitchFamily="34" charset="0"/>
            </a:endParaRPr>
          </a:p>
        </p:txBody>
      </p:sp>
      <p:pic>
        <p:nvPicPr>
          <p:cNvPr id="4098" name="Picture 2" descr="America Latina ! | Heroes de la independencia, Latinoamerica unida ..."/>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830213" y="1772816"/>
            <a:ext cx="3010215" cy="364351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3 Conector angular"/>
          <p:cNvCxnSpPr/>
          <p:nvPr/>
        </p:nvCxnSpPr>
        <p:spPr>
          <a:xfrm rot="16200000" flipH="1">
            <a:off x="601953" y="2181371"/>
            <a:ext cx="1632408" cy="461067"/>
          </a:xfrm>
          <a:prstGeom prst="bentConnector3">
            <a:avLst>
              <a:gd name="adj1" fmla="val 100074"/>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 name="4 CuadroTexto"/>
          <p:cNvSpPr txBox="1"/>
          <p:nvPr/>
        </p:nvSpPr>
        <p:spPr>
          <a:xfrm>
            <a:off x="1763688" y="2852936"/>
            <a:ext cx="4684044" cy="2585323"/>
          </a:xfrm>
          <a:prstGeom prst="rect">
            <a:avLst/>
          </a:prstGeom>
          <a:noFill/>
        </p:spPr>
        <p:txBody>
          <a:bodyPr wrap="square" rtlCol="0">
            <a:spAutoFit/>
          </a:bodyPr>
          <a:lstStyle/>
          <a:p>
            <a:pPr algn="just"/>
            <a:r>
              <a:rPr lang="es-AR" dirty="0" smtClean="0">
                <a:latin typeface="+mj-lt"/>
              </a:rPr>
              <a:t>Los diseños constitucionales latinoamericanos presentan mezclas de control difuso con el concentrado. Un ejemplo de esta mixtura es la Ciudad Autónoma de Buenos Aires, donde el Tribunal Supremo de Justicia puede dictar sentencias </a:t>
            </a:r>
            <a:r>
              <a:rPr lang="es-AR" i="1" dirty="0" smtClean="0">
                <a:latin typeface="+mj-lt"/>
              </a:rPr>
              <a:t>erga omnes</a:t>
            </a:r>
            <a:r>
              <a:rPr lang="es-AR" dirty="0" smtClean="0">
                <a:latin typeface="+mj-lt"/>
              </a:rPr>
              <a:t> (con alcance para todos los casos), pero también existe el control difuso, donde las sentencias (del TSJ u otros jueces) tienen alcance </a:t>
            </a:r>
            <a:r>
              <a:rPr lang="es-AR" i="1" dirty="0" smtClean="0">
                <a:latin typeface="+mj-lt"/>
              </a:rPr>
              <a:t>inter partes</a:t>
            </a:r>
            <a:r>
              <a:rPr lang="es-AR" dirty="0">
                <a:latin typeface="+mj-lt"/>
              </a:rPr>
              <a:t>.</a:t>
            </a:r>
          </a:p>
        </p:txBody>
      </p:sp>
      <p:sp>
        <p:nvSpPr>
          <p:cNvPr id="10" name="9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533815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uez Caricatura Imágenes Y Fotos - 123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9447" y="4149080"/>
            <a:ext cx="2510399" cy="236535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11560" y="476672"/>
            <a:ext cx="8208912" cy="830997"/>
          </a:xfrm>
          <a:prstGeom prst="rect">
            <a:avLst/>
          </a:prstGeom>
          <a:noFill/>
        </p:spPr>
        <p:txBody>
          <a:bodyPr wrap="square" rtlCol="0">
            <a:spAutoFit/>
          </a:bodyPr>
          <a:lstStyle/>
          <a:p>
            <a:r>
              <a:rPr lang="es-AR" sz="4800" dirty="0" smtClean="0">
                <a:latin typeface="Berlin Sans FB" panose="020E0602020502020306" pitchFamily="34" charset="0"/>
              </a:rPr>
              <a:t>¿Cómo se seleccionan los jueces?</a:t>
            </a:r>
            <a:endParaRPr lang="es-AR" sz="4800" dirty="0">
              <a:latin typeface="Berlin Sans FB" panose="020E0602020502020306" pitchFamily="34" charset="0"/>
            </a:endParaRPr>
          </a:p>
        </p:txBody>
      </p:sp>
      <p:sp>
        <p:nvSpPr>
          <p:cNvPr id="4" name="3 CuadroTexto"/>
          <p:cNvSpPr txBox="1"/>
          <p:nvPr/>
        </p:nvSpPr>
        <p:spPr>
          <a:xfrm>
            <a:off x="899592" y="1412776"/>
            <a:ext cx="7776864" cy="2369880"/>
          </a:xfrm>
          <a:prstGeom prst="rect">
            <a:avLst/>
          </a:prstGeom>
          <a:noFill/>
        </p:spPr>
        <p:txBody>
          <a:bodyPr wrap="square" rtlCol="0">
            <a:spAutoFit/>
          </a:bodyPr>
          <a:lstStyle/>
          <a:p>
            <a:pPr algn="ctr"/>
            <a:r>
              <a:rPr lang="es-AR" sz="1600" b="1" dirty="0" smtClean="0">
                <a:latin typeface="+mj-lt"/>
              </a:rPr>
              <a:t>Cada modelo de los tres mencionados prevé una modalidad diferente de selección.</a:t>
            </a:r>
          </a:p>
          <a:p>
            <a:pPr marL="342900" indent="-342900" algn="just">
              <a:buAutoNum type="arabicParenR"/>
            </a:pPr>
            <a:r>
              <a:rPr lang="es-AR" sz="1600" dirty="0" smtClean="0">
                <a:latin typeface="+mj-lt"/>
              </a:rPr>
              <a:t>En el sistema británico, el Lord </a:t>
            </a:r>
            <a:r>
              <a:rPr lang="es-AR" sz="1600" dirty="0" err="1" smtClean="0">
                <a:latin typeface="+mj-lt"/>
              </a:rPr>
              <a:t>Chancellor</a:t>
            </a:r>
            <a:r>
              <a:rPr lang="es-AR" sz="1600" dirty="0" smtClean="0">
                <a:latin typeface="+mj-lt"/>
              </a:rPr>
              <a:t> elige y entre el Primer Ministro y la Corona confirman (o no) los nombres elegidos. Entre estas dos instancias, hay una comisión parlamentaria que evalúa.</a:t>
            </a:r>
          </a:p>
          <a:p>
            <a:pPr marL="342900" indent="-342900" algn="just">
              <a:buAutoNum type="arabicParenR"/>
            </a:pPr>
            <a:r>
              <a:rPr lang="es-AR" sz="1600" dirty="0" smtClean="0">
                <a:latin typeface="+mj-lt"/>
              </a:rPr>
              <a:t>En el modelo continental europeo, los jueces de tribunales constitucionales son designados por los órganos políticos. Para los jueces restantes, hay un procedimiento diferente.</a:t>
            </a:r>
          </a:p>
          <a:p>
            <a:pPr marL="342900" indent="-342900" algn="just">
              <a:buAutoNum type="arabicParenR"/>
            </a:pPr>
            <a:r>
              <a:rPr lang="es-AR" sz="1600" dirty="0" smtClean="0">
                <a:latin typeface="+mj-lt"/>
              </a:rPr>
              <a:t>En el modelo norteamericano, el Presidente envía el pliego al Senado, y este lo confirma o lo rechaza.</a:t>
            </a:r>
            <a:endParaRPr lang="es-AR" sz="1600" dirty="0">
              <a:latin typeface="+mj-lt"/>
            </a:endParaRPr>
          </a:p>
        </p:txBody>
      </p:sp>
      <p:sp>
        <p:nvSpPr>
          <p:cNvPr id="5" name="4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715670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ail GIFs - Primo GIF - Latest Animated GIF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221088"/>
            <a:ext cx="3372082" cy="230425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11560" y="188640"/>
            <a:ext cx="8208912" cy="646331"/>
          </a:xfrm>
          <a:prstGeom prst="rect">
            <a:avLst/>
          </a:prstGeom>
          <a:noFill/>
        </p:spPr>
        <p:txBody>
          <a:bodyPr wrap="square" rtlCol="0">
            <a:spAutoFit/>
          </a:bodyPr>
          <a:lstStyle/>
          <a:p>
            <a:r>
              <a:rPr lang="es-AR" sz="3600" dirty="0" smtClean="0">
                <a:latin typeface="Berlin Sans FB" panose="020E0602020502020306" pitchFamily="34" charset="0"/>
              </a:rPr>
              <a:t>¿cómo funciona el control en Argentina?</a:t>
            </a:r>
            <a:endParaRPr lang="es-AR" sz="3600" dirty="0">
              <a:latin typeface="Berlin Sans FB" panose="020E0602020502020306" pitchFamily="34" charset="0"/>
            </a:endParaRPr>
          </a:p>
        </p:txBody>
      </p:sp>
      <p:sp>
        <p:nvSpPr>
          <p:cNvPr id="4" name="3 CuadroTexto"/>
          <p:cNvSpPr txBox="1"/>
          <p:nvPr/>
        </p:nvSpPr>
        <p:spPr>
          <a:xfrm>
            <a:off x="1331640" y="980728"/>
            <a:ext cx="7272808" cy="3108543"/>
          </a:xfrm>
          <a:prstGeom prst="rect">
            <a:avLst/>
          </a:prstGeom>
          <a:noFill/>
        </p:spPr>
        <p:txBody>
          <a:bodyPr wrap="square" rtlCol="0">
            <a:spAutoFit/>
          </a:bodyPr>
          <a:lstStyle/>
          <a:p>
            <a:pPr marL="342900" indent="-342900" algn="just">
              <a:buAutoNum type="alphaLcParenR"/>
            </a:pPr>
            <a:r>
              <a:rPr lang="es-AR" sz="1400" dirty="0" smtClean="0">
                <a:latin typeface="+mj-lt"/>
              </a:rPr>
              <a:t>Se desarrolla dentro de un caso (el control no es abstracto, es concreto).</a:t>
            </a:r>
          </a:p>
          <a:p>
            <a:pPr marL="342900" indent="-342900" algn="just">
              <a:buAutoNum type="alphaLcParenR"/>
            </a:pPr>
            <a:r>
              <a:rPr lang="es-AR" sz="1400" dirty="0" smtClean="0">
                <a:latin typeface="+mj-lt"/>
              </a:rPr>
              <a:t>Es difuso.</a:t>
            </a:r>
          </a:p>
          <a:p>
            <a:pPr marL="342900" indent="-342900" algn="just">
              <a:buAutoNum type="alphaLcParenR"/>
            </a:pPr>
            <a:r>
              <a:rPr lang="es-AR" sz="1400" dirty="0" smtClean="0">
                <a:latin typeface="+mj-lt"/>
              </a:rPr>
              <a:t>Solo puede darse la declaración de inconstitucionalidad en el curso de un procedimiento litigioso (las formulaciones de inconstitucionalidad deben perseguir la determinación e derechos debatidos entre las partes del juicio).</a:t>
            </a:r>
          </a:p>
          <a:p>
            <a:pPr marL="342900" indent="-342900" algn="just">
              <a:buAutoNum type="alphaLcParenR"/>
            </a:pPr>
            <a:r>
              <a:rPr lang="es-AR" sz="1400" dirty="0" smtClean="0">
                <a:latin typeface="+mj-lt"/>
              </a:rPr>
              <a:t>Tiene efectos </a:t>
            </a:r>
            <a:r>
              <a:rPr lang="es-AR" sz="1400" i="1" dirty="0" smtClean="0">
                <a:latin typeface="+mj-lt"/>
              </a:rPr>
              <a:t>inter partes.</a:t>
            </a:r>
            <a:endParaRPr lang="es-AR" sz="1400" dirty="0" smtClean="0">
              <a:latin typeface="+mj-lt"/>
            </a:endParaRPr>
          </a:p>
          <a:p>
            <a:pPr marL="342900" indent="-342900" algn="just">
              <a:buAutoNum type="alphaLcParenR"/>
            </a:pPr>
            <a:r>
              <a:rPr lang="es-AR" sz="1400" dirty="0" smtClean="0">
                <a:latin typeface="+mj-lt"/>
              </a:rPr>
              <a:t>La ley inconstitucional sigue vigente pero no se aplica al caso concreto.</a:t>
            </a:r>
          </a:p>
          <a:p>
            <a:pPr marL="342900" indent="-342900" algn="just">
              <a:buAutoNum type="alphaLcParenR"/>
            </a:pPr>
            <a:r>
              <a:rPr lang="es-AR" sz="1400" dirty="0" smtClean="0">
                <a:latin typeface="+mj-lt"/>
              </a:rPr>
              <a:t>Solo se debe hacer cuando es de estricta necesidad</a:t>
            </a:r>
            <a:r>
              <a:rPr lang="es-AR" sz="1400" dirty="0" smtClean="0">
                <a:latin typeface="+mj-lt"/>
              </a:rPr>
              <a:t>.</a:t>
            </a:r>
          </a:p>
          <a:p>
            <a:pPr marL="342900" indent="-342900" algn="just">
              <a:buAutoNum type="alphaLcParenR"/>
            </a:pPr>
            <a:r>
              <a:rPr lang="es-AR" sz="1400" dirty="0" smtClean="0">
                <a:latin typeface="+mj-lt"/>
              </a:rPr>
              <a:t>Son sujetos habilitados para solicitar el control de constitucionalidad:  el/la afectado/a, el Ministerio Público Fiscal, un juez, Órganos </a:t>
            </a:r>
            <a:r>
              <a:rPr lang="es-AR" sz="1400" dirty="0" err="1" smtClean="0">
                <a:latin typeface="+mj-lt"/>
              </a:rPr>
              <a:t>extrapoderes</a:t>
            </a:r>
            <a:r>
              <a:rPr lang="es-AR" sz="1400" dirty="0" smtClean="0">
                <a:latin typeface="+mj-lt"/>
              </a:rPr>
              <a:t>, </a:t>
            </a:r>
            <a:r>
              <a:rPr lang="es-AR" sz="1400" dirty="0" err="1" smtClean="0">
                <a:latin typeface="+mj-lt"/>
              </a:rPr>
              <a:t>ONGs</a:t>
            </a:r>
            <a:r>
              <a:rPr lang="es-AR" sz="1400" dirty="0" smtClean="0">
                <a:latin typeface="+mj-lt"/>
              </a:rPr>
              <a:t> o asociaciones ligadas al asunto en cuestión.</a:t>
            </a:r>
          </a:p>
          <a:p>
            <a:pPr marL="342900" indent="-342900" algn="just">
              <a:buAutoNum type="alphaLcParenR"/>
            </a:pPr>
            <a:r>
              <a:rPr lang="es-AR" sz="1400" dirty="0" smtClean="0">
                <a:latin typeface="+mj-lt"/>
              </a:rPr>
              <a:t>Las materias pasibles de ser controladas son: las Constituciones provinciales, las leyes, las reformas constitucionales, los tratados internacionales sin jerarquía constitucional, las sentencias, los decretos, los reglamentos, los actos administrativos y los actos particulares.</a:t>
            </a:r>
            <a:endParaRPr lang="es-AR" sz="1400" dirty="0">
              <a:latin typeface="+mj-lt"/>
            </a:endParaRPr>
          </a:p>
        </p:txBody>
      </p:sp>
      <p:cxnSp>
        <p:nvCxnSpPr>
          <p:cNvPr id="5" name="4 Conector angular"/>
          <p:cNvCxnSpPr/>
          <p:nvPr/>
        </p:nvCxnSpPr>
        <p:spPr>
          <a:xfrm rot="16200000" flipH="1">
            <a:off x="263407" y="1424663"/>
            <a:ext cx="1632409" cy="360040"/>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11" name="10 Grupo"/>
          <p:cNvGrpSpPr/>
          <p:nvPr/>
        </p:nvGrpSpPr>
        <p:grpSpPr>
          <a:xfrm>
            <a:off x="5004048" y="4653136"/>
            <a:ext cx="3816424" cy="1224136"/>
            <a:chOff x="5148064" y="4653136"/>
            <a:chExt cx="3816424" cy="1224136"/>
          </a:xfrm>
        </p:grpSpPr>
        <p:sp>
          <p:nvSpPr>
            <p:cNvPr id="9" name="8 Rectángulo redondeado"/>
            <p:cNvSpPr/>
            <p:nvPr/>
          </p:nvSpPr>
          <p:spPr>
            <a:xfrm>
              <a:off x="5148064" y="4653136"/>
              <a:ext cx="3816424" cy="122413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CuadroTexto"/>
            <p:cNvSpPr txBox="1"/>
            <p:nvPr/>
          </p:nvSpPr>
          <p:spPr>
            <a:xfrm>
              <a:off x="5436096" y="4813701"/>
              <a:ext cx="3279879" cy="830997"/>
            </a:xfrm>
            <a:prstGeom prst="rect">
              <a:avLst/>
            </a:prstGeom>
            <a:noFill/>
            <a:ln w="38100">
              <a:noFill/>
            </a:ln>
          </p:spPr>
          <p:txBody>
            <a:bodyPr wrap="square" rtlCol="0">
              <a:spAutoFit/>
            </a:bodyPr>
            <a:lstStyle/>
            <a:p>
              <a:pPr algn="just"/>
              <a:r>
                <a:rPr lang="es-AR" sz="1600" b="1" dirty="0" smtClean="0">
                  <a:latin typeface="+mj-lt"/>
                </a:rPr>
                <a:t>CLAVES:</a:t>
              </a:r>
            </a:p>
            <a:p>
              <a:pPr algn="just"/>
              <a:r>
                <a:rPr lang="es-AR" sz="1600" dirty="0" smtClean="0">
                  <a:latin typeface="+mj-lt"/>
                </a:rPr>
                <a:t>Leer los artículos 31, 116 y 117 de la Constitución Nacional.</a:t>
              </a:r>
              <a:endParaRPr lang="es-AR" sz="1600" dirty="0">
                <a:latin typeface="+mj-lt"/>
              </a:endParaRPr>
            </a:p>
          </p:txBody>
        </p:sp>
      </p:grpSp>
      <p:sp>
        <p:nvSpPr>
          <p:cNvPr id="13" name="12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956590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oncepto de democracia - Definición, Significado y Qué 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19" y="2503780"/>
            <a:ext cx="2026157" cy="2350343"/>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83568" y="144152"/>
            <a:ext cx="8208912" cy="538609"/>
          </a:xfrm>
          <a:prstGeom prst="rect">
            <a:avLst/>
          </a:prstGeom>
          <a:noFill/>
        </p:spPr>
        <p:txBody>
          <a:bodyPr wrap="square" rtlCol="0">
            <a:spAutoFit/>
          </a:bodyPr>
          <a:lstStyle/>
          <a:p>
            <a:pPr algn="ctr"/>
            <a:r>
              <a:rPr lang="es-AR" sz="2900" dirty="0" smtClean="0">
                <a:latin typeface="Berlin Sans FB" panose="020E0602020502020306" pitchFamily="34" charset="0"/>
              </a:rPr>
              <a:t>CUESTIÓN CONTRAMAYORITARIA DE LA JUSTICIA</a:t>
            </a:r>
            <a:endParaRPr lang="es-AR" sz="2900" dirty="0">
              <a:latin typeface="Berlin Sans FB" panose="020E0602020502020306" pitchFamily="34" charset="0"/>
            </a:endParaRPr>
          </a:p>
        </p:txBody>
      </p:sp>
      <p:sp>
        <p:nvSpPr>
          <p:cNvPr id="5" name="4 CuadroTexto"/>
          <p:cNvSpPr txBox="1"/>
          <p:nvPr/>
        </p:nvSpPr>
        <p:spPr>
          <a:xfrm>
            <a:off x="395536" y="1709608"/>
            <a:ext cx="3600400" cy="1015663"/>
          </a:xfrm>
          <a:prstGeom prst="rect">
            <a:avLst/>
          </a:prstGeom>
          <a:noFill/>
        </p:spPr>
        <p:txBody>
          <a:bodyPr wrap="square" rtlCol="0">
            <a:spAutoFit/>
          </a:bodyPr>
          <a:lstStyle/>
          <a:p>
            <a:pPr algn="just"/>
            <a:r>
              <a:rPr lang="es-AR" sz="1500" dirty="0" smtClean="0">
                <a:latin typeface="+mj-lt"/>
              </a:rPr>
              <a:t>● Funcionarios que no son elegidos por el pueblo tienen la atribución de suspender normas elaboradas por funcionarios que sí fueron electos popularmente. </a:t>
            </a:r>
            <a:endParaRPr lang="es-AR" sz="1500" dirty="0">
              <a:latin typeface="+mj-lt"/>
            </a:endParaRPr>
          </a:p>
        </p:txBody>
      </p:sp>
      <p:sp>
        <p:nvSpPr>
          <p:cNvPr id="6" name="5 CuadroTexto"/>
          <p:cNvSpPr txBox="1"/>
          <p:nvPr/>
        </p:nvSpPr>
        <p:spPr>
          <a:xfrm>
            <a:off x="102537" y="3392611"/>
            <a:ext cx="3600400" cy="1246495"/>
          </a:xfrm>
          <a:prstGeom prst="rect">
            <a:avLst/>
          </a:prstGeom>
          <a:noFill/>
        </p:spPr>
        <p:txBody>
          <a:bodyPr wrap="square" rtlCol="0">
            <a:spAutoFit/>
          </a:bodyPr>
          <a:lstStyle/>
          <a:p>
            <a:pPr algn="just"/>
            <a:r>
              <a:rPr lang="es-AR" sz="1500" dirty="0" smtClean="0">
                <a:latin typeface="+mj-lt"/>
              </a:rPr>
              <a:t>● La historia del constitucionalismo se construyó a partir del reconocimiento de ciertos derechos naturales; es decir, que pertenecen a todos los seres humanos, más allá de lo que diga el Gobierno de turno. </a:t>
            </a:r>
            <a:endParaRPr lang="es-AR" sz="1500" dirty="0">
              <a:latin typeface="+mj-lt"/>
            </a:endParaRPr>
          </a:p>
        </p:txBody>
      </p:sp>
      <p:sp>
        <p:nvSpPr>
          <p:cNvPr id="7" name="6 CuadroTexto"/>
          <p:cNvSpPr txBox="1"/>
          <p:nvPr/>
        </p:nvSpPr>
        <p:spPr>
          <a:xfrm>
            <a:off x="2277677" y="5336207"/>
            <a:ext cx="3600400" cy="1246495"/>
          </a:xfrm>
          <a:prstGeom prst="rect">
            <a:avLst/>
          </a:prstGeom>
          <a:noFill/>
        </p:spPr>
        <p:txBody>
          <a:bodyPr wrap="square" rtlCol="0">
            <a:spAutoFit/>
          </a:bodyPr>
          <a:lstStyle/>
          <a:p>
            <a:pPr algn="just"/>
            <a:r>
              <a:rPr lang="es-AR" sz="1500" dirty="0" smtClean="0">
                <a:latin typeface="+mj-lt"/>
              </a:rPr>
              <a:t>● A lo largo de la historia del mundo, hubo y hay mayorías que por el solo hecho de serlo creyeron tener el derecho a decidir sobre la vida de las minorías, vulnerando sus derechos naturales. </a:t>
            </a:r>
            <a:endParaRPr lang="es-AR" sz="1500" dirty="0">
              <a:latin typeface="+mj-lt"/>
            </a:endParaRPr>
          </a:p>
        </p:txBody>
      </p:sp>
      <p:sp>
        <p:nvSpPr>
          <p:cNvPr id="8" name="7 CuadroTexto"/>
          <p:cNvSpPr txBox="1"/>
          <p:nvPr/>
        </p:nvSpPr>
        <p:spPr>
          <a:xfrm>
            <a:off x="6012160" y="3161778"/>
            <a:ext cx="2987824" cy="1708160"/>
          </a:xfrm>
          <a:prstGeom prst="rect">
            <a:avLst/>
          </a:prstGeom>
          <a:noFill/>
        </p:spPr>
        <p:txBody>
          <a:bodyPr wrap="square" rtlCol="0">
            <a:spAutoFit/>
          </a:bodyPr>
          <a:lstStyle/>
          <a:p>
            <a:pPr algn="just"/>
            <a:r>
              <a:rPr lang="es-AR" sz="1500" dirty="0" smtClean="0">
                <a:latin typeface="+mj-lt"/>
              </a:rPr>
              <a:t>● La Justicia no siempre fallará de la misma manera, porque la Constitución puede ser interpretada de distintas maneras y porque existe lo que </a:t>
            </a:r>
            <a:r>
              <a:rPr lang="es-AR" sz="1500" dirty="0" err="1" smtClean="0">
                <a:latin typeface="+mj-lt"/>
              </a:rPr>
              <a:t>Thea</a:t>
            </a:r>
            <a:r>
              <a:rPr lang="es-AR" sz="1500" dirty="0" smtClean="0">
                <a:latin typeface="+mj-lt"/>
              </a:rPr>
              <a:t> llama “brecha interpretativa” (ejemplo: casos CHA, 1991 y ALITT, 2006).</a:t>
            </a:r>
            <a:endParaRPr lang="es-AR" sz="1500" dirty="0">
              <a:latin typeface="+mj-lt"/>
            </a:endParaRPr>
          </a:p>
        </p:txBody>
      </p:sp>
      <p:sp>
        <p:nvSpPr>
          <p:cNvPr id="9" name="8 CuadroTexto"/>
          <p:cNvSpPr txBox="1"/>
          <p:nvPr/>
        </p:nvSpPr>
        <p:spPr>
          <a:xfrm>
            <a:off x="5904656" y="1467033"/>
            <a:ext cx="2987824" cy="1246495"/>
          </a:xfrm>
          <a:prstGeom prst="rect">
            <a:avLst/>
          </a:prstGeom>
          <a:noFill/>
        </p:spPr>
        <p:txBody>
          <a:bodyPr wrap="square" rtlCol="0">
            <a:spAutoFit/>
          </a:bodyPr>
          <a:lstStyle/>
          <a:p>
            <a:pPr algn="just"/>
            <a:r>
              <a:rPr lang="es-AR" sz="1500" dirty="0" smtClean="0">
                <a:latin typeface="+mj-lt"/>
              </a:rPr>
              <a:t>● En muchos casos, esta herramienta se utiliza para proteger derechos de ciertas minorías, que nada tienen que ver con los derechos naturales. </a:t>
            </a:r>
            <a:endParaRPr lang="es-AR" sz="1500" dirty="0">
              <a:latin typeface="+mj-lt"/>
            </a:endParaRPr>
          </a:p>
        </p:txBody>
      </p:sp>
      <p:sp>
        <p:nvSpPr>
          <p:cNvPr id="10" name="9 CuadroTexto"/>
          <p:cNvSpPr txBox="1"/>
          <p:nvPr/>
        </p:nvSpPr>
        <p:spPr>
          <a:xfrm>
            <a:off x="760541" y="682761"/>
            <a:ext cx="8208912" cy="369332"/>
          </a:xfrm>
          <a:prstGeom prst="rect">
            <a:avLst/>
          </a:prstGeom>
          <a:noFill/>
        </p:spPr>
        <p:txBody>
          <a:bodyPr wrap="square" rtlCol="0">
            <a:spAutoFit/>
          </a:bodyPr>
          <a:lstStyle/>
          <a:p>
            <a:pPr algn="ctr"/>
            <a:r>
              <a:rPr lang="es-AR" dirty="0" smtClean="0">
                <a:latin typeface="Berlin Sans FB" panose="020E0602020502020306" pitchFamily="34" charset="0"/>
              </a:rPr>
              <a:t>(5 claves para pensar el debate)</a:t>
            </a:r>
            <a:endParaRPr lang="es-AR" dirty="0">
              <a:latin typeface="Berlin Sans FB" panose="020E0602020502020306" pitchFamily="34" charset="0"/>
            </a:endParaRPr>
          </a:p>
        </p:txBody>
      </p:sp>
      <p:cxnSp>
        <p:nvCxnSpPr>
          <p:cNvPr id="11" name="10 Conector recto de flecha"/>
          <p:cNvCxnSpPr/>
          <p:nvPr/>
        </p:nvCxnSpPr>
        <p:spPr>
          <a:xfrm>
            <a:off x="1835696" y="2725271"/>
            <a:ext cx="0" cy="66734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1988096" y="4653136"/>
            <a:ext cx="423664" cy="66734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flipV="1">
            <a:off x="5878077" y="4986806"/>
            <a:ext cx="638139" cy="523562"/>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flipV="1">
            <a:off x="6714759" y="2638216"/>
            <a:ext cx="0" cy="523562"/>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9" name="18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036227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298103"/>
            <a:ext cx="8640960" cy="984885"/>
          </a:xfrm>
          <a:prstGeom prst="rect">
            <a:avLst/>
          </a:prstGeom>
          <a:noFill/>
        </p:spPr>
        <p:txBody>
          <a:bodyPr wrap="square" rtlCol="0">
            <a:spAutoFit/>
          </a:bodyPr>
          <a:lstStyle/>
          <a:p>
            <a:pPr algn="ctr"/>
            <a:r>
              <a:rPr lang="es-AR" sz="2900" dirty="0" smtClean="0">
                <a:latin typeface="Berlin Sans FB" panose="020E0602020502020306" pitchFamily="34" charset="0"/>
              </a:rPr>
              <a:t>PROTECCIÓN DE LOS DERECHOS HUMANOS A NIVEL INTERAMERICANO (I)</a:t>
            </a:r>
            <a:endParaRPr lang="es-AR" sz="2900" dirty="0">
              <a:latin typeface="Berlin Sans FB" panose="020E0602020502020306" pitchFamily="34" charset="0"/>
            </a:endParaRPr>
          </a:p>
        </p:txBody>
      </p:sp>
      <p:sp>
        <p:nvSpPr>
          <p:cNvPr id="3" name="2 CuadroTexto"/>
          <p:cNvSpPr txBox="1"/>
          <p:nvPr/>
        </p:nvSpPr>
        <p:spPr>
          <a:xfrm>
            <a:off x="395536" y="1412776"/>
            <a:ext cx="3600400" cy="1477328"/>
          </a:xfrm>
          <a:prstGeom prst="rect">
            <a:avLst/>
          </a:prstGeom>
          <a:noFill/>
        </p:spPr>
        <p:txBody>
          <a:bodyPr wrap="square" rtlCol="0">
            <a:spAutoFit/>
          </a:bodyPr>
          <a:lstStyle/>
          <a:p>
            <a:pPr algn="just"/>
            <a:r>
              <a:rPr lang="es-AR" sz="1500" dirty="0" smtClean="0">
                <a:latin typeface="+mj-lt"/>
              </a:rPr>
              <a:t>● </a:t>
            </a:r>
            <a:r>
              <a:rPr lang="es-AR" sz="1500" b="1" dirty="0" smtClean="0">
                <a:latin typeface="+mj-lt"/>
              </a:rPr>
              <a:t>Control de convencionalidad: </a:t>
            </a:r>
            <a:r>
              <a:rPr lang="es-AR" sz="1500" dirty="0" smtClean="0">
                <a:latin typeface="+mj-lt"/>
              </a:rPr>
              <a:t>figura que surge a partir de la reforma constitucional de 1994. Las normas nacionales también se deben adaptar a los textos incorporados en el artículo 75, inciso 22 de la Constitución Nacional.  </a:t>
            </a:r>
            <a:endParaRPr lang="es-AR" sz="1500" dirty="0">
              <a:latin typeface="+mj-lt"/>
            </a:endParaRPr>
          </a:p>
        </p:txBody>
      </p:sp>
      <p:cxnSp>
        <p:nvCxnSpPr>
          <p:cNvPr id="4" name="3 Conector recto de flecha"/>
          <p:cNvCxnSpPr/>
          <p:nvPr/>
        </p:nvCxnSpPr>
        <p:spPr>
          <a:xfrm>
            <a:off x="1979712" y="2725270"/>
            <a:ext cx="2016224" cy="847746"/>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 name="4 CuadroTexto"/>
          <p:cNvSpPr txBox="1"/>
          <p:nvPr/>
        </p:nvSpPr>
        <p:spPr>
          <a:xfrm>
            <a:off x="4173844" y="2492896"/>
            <a:ext cx="4502612" cy="4016484"/>
          </a:xfrm>
          <a:prstGeom prst="rect">
            <a:avLst/>
          </a:prstGeom>
          <a:noFill/>
          <a:ln w="57150">
            <a:solidFill>
              <a:schemeClr val="tx1"/>
            </a:solidFill>
          </a:ln>
        </p:spPr>
        <p:txBody>
          <a:bodyPr wrap="square" rtlCol="0">
            <a:spAutoFit/>
          </a:bodyPr>
          <a:lstStyle/>
          <a:p>
            <a:pPr algn="just"/>
            <a:r>
              <a:rPr lang="es-AR" sz="1500" i="1" dirty="0"/>
              <a:t>“[L]os órganos judiciales de los países que han ratificado la Convención Americana sobre Derechos Humanos están obligados a ejercer, de oficio, el control de convencionalidad, descalificando las normas internas que se opongan a dicho tratado. Resultaría, pues, un contrasentido aceptar que la Constitución Nacional que, por un lado, confiere rango constitucional a la mencionada Convención (art. 75, inc. 22), incorpora sus disposiciones al derecho interno y, por consiguiente, habilita la aplicación de la regla interpretativa –formulada por su intérprete auténtico, es decir, la Corte Interamericana de Derechos Humanos– que obliga a los tribunales nacionales a ejercer de oficio el control de convencionalidad, impida, por otro lado, que esos mismos tribunales ejerzan similar examen con el fin de salvaguardar su supremacía frente a normas locales de menor rango…”.</a:t>
            </a:r>
            <a:endParaRPr lang="es-AR" sz="1500" i="1" dirty="0">
              <a:latin typeface="+mj-lt"/>
            </a:endParaRPr>
          </a:p>
        </p:txBody>
      </p:sp>
      <p:sp>
        <p:nvSpPr>
          <p:cNvPr id="9" name="8 Rectángulo"/>
          <p:cNvSpPr/>
          <p:nvPr/>
        </p:nvSpPr>
        <p:spPr>
          <a:xfrm>
            <a:off x="4078288" y="1844823"/>
            <a:ext cx="4603311" cy="584775"/>
          </a:xfrm>
          <a:prstGeom prst="rect">
            <a:avLst/>
          </a:prstGeom>
        </p:spPr>
        <p:txBody>
          <a:bodyPr wrap="none">
            <a:spAutoFit/>
          </a:bodyPr>
          <a:lstStyle/>
          <a:p>
            <a:pPr algn="ctr"/>
            <a:r>
              <a:rPr lang="es-AR" sz="1600" b="1" i="1" dirty="0" smtClean="0"/>
              <a:t>Fallo CSJN </a:t>
            </a:r>
            <a:r>
              <a:rPr lang="es-AR" sz="1600" b="1" i="1" dirty="0"/>
              <a:t>(2012</a:t>
            </a:r>
            <a:r>
              <a:rPr lang="es-AR" sz="1600" b="1" i="1" dirty="0" smtClean="0"/>
              <a:t>): </a:t>
            </a:r>
            <a:r>
              <a:rPr lang="es-AR" sz="1600" b="1" i="1" dirty="0"/>
              <a:t>“Rodríguez Pereyra</a:t>
            </a:r>
            <a:r>
              <a:rPr lang="es-AR" sz="1600" b="1" i="1" dirty="0" smtClean="0"/>
              <a:t>”, que </a:t>
            </a:r>
          </a:p>
          <a:p>
            <a:pPr algn="ctr"/>
            <a:r>
              <a:rPr lang="es-AR" sz="1600" b="1" i="1" dirty="0"/>
              <a:t>e</a:t>
            </a:r>
            <a:r>
              <a:rPr lang="es-AR" sz="1600" b="1" i="1" dirty="0" smtClean="0"/>
              <a:t>stableció el control de convencionalidad de oficio </a:t>
            </a:r>
            <a:r>
              <a:rPr lang="es-AR" sz="1600" b="1" i="1" dirty="0" smtClean="0">
                <a:solidFill>
                  <a:srgbClr val="FF0000"/>
                </a:solidFill>
              </a:rPr>
              <a:t>*</a:t>
            </a:r>
            <a:endParaRPr lang="es-AR" sz="1600" b="1" i="1" dirty="0">
              <a:solidFill>
                <a:srgbClr val="FF0000"/>
              </a:solidFill>
            </a:endParaRPr>
          </a:p>
        </p:txBody>
      </p:sp>
      <p:pic>
        <p:nvPicPr>
          <p:cNvPr id="1026" name="Picture 2" descr="OAS/OEA TV on Vime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58704"/>
            <a:ext cx="2088232" cy="2088232"/>
          </a:xfrm>
          <a:prstGeom prst="rect">
            <a:avLst/>
          </a:prstGeom>
          <a:noFill/>
          <a:extLst>
            <a:ext uri="{909E8E84-426E-40DD-AFC4-6F175D3DCCD1}">
              <a14:hiddenFill xmlns:a14="http://schemas.microsoft.com/office/drawing/2010/main">
                <a:solidFill>
                  <a:srgbClr val="FFFFFF"/>
                </a:solidFill>
              </a14:hiddenFill>
            </a:ext>
          </a:extLst>
        </p:spPr>
      </p:pic>
      <p:sp>
        <p:nvSpPr>
          <p:cNvPr id="11" name="10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11 Rectángulo"/>
          <p:cNvSpPr/>
          <p:nvPr/>
        </p:nvSpPr>
        <p:spPr>
          <a:xfrm>
            <a:off x="35496" y="5490631"/>
            <a:ext cx="4186808" cy="1077218"/>
          </a:xfrm>
          <a:prstGeom prst="rect">
            <a:avLst/>
          </a:prstGeom>
        </p:spPr>
        <p:txBody>
          <a:bodyPr wrap="square">
            <a:spAutoFit/>
          </a:bodyPr>
          <a:lstStyle/>
          <a:p>
            <a:pPr algn="ctr"/>
            <a:r>
              <a:rPr lang="es-AR" sz="1600" b="1" i="1" dirty="0" smtClean="0">
                <a:solidFill>
                  <a:srgbClr val="FF0000"/>
                </a:solidFill>
              </a:rPr>
              <a:t>*esta cuestión está sujeta a debate, dado </a:t>
            </a:r>
          </a:p>
          <a:p>
            <a:pPr algn="ctr"/>
            <a:r>
              <a:rPr lang="es-AR" sz="1600" b="1" i="1" dirty="0" smtClean="0">
                <a:solidFill>
                  <a:srgbClr val="FF0000"/>
                </a:solidFill>
              </a:rPr>
              <a:t>que la misma CSJN ha fallado en sentido contradictorio. CLAVE: analizar la cuestión de </a:t>
            </a:r>
          </a:p>
          <a:p>
            <a:pPr algn="ctr"/>
            <a:r>
              <a:rPr lang="es-AR" sz="1600" b="1" i="1" dirty="0" smtClean="0">
                <a:solidFill>
                  <a:srgbClr val="FF0000"/>
                </a:solidFill>
              </a:rPr>
              <a:t>la brecha interpretativa</a:t>
            </a:r>
          </a:p>
        </p:txBody>
      </p:sp>
    </p:spTree>
    <p:extLst>
      <p:ext uri="{BB962C8B-B14F-4D97-AF65-F5344CB8AC3E}">
        <p14:creationId xmlns:p14="http://schemas.microsoft.com/office/powerpoint/2010/main" val="2081584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298103"/>
            <a:ext cx="8640960" cy="984885"/>
          </a:xfrm>
          <a:prstGeom prst="rect">
            <a:avLst/>
          </a:prstGeom>
          <a:noFill/>
        </p:spPr>
        <p:txBody>
          <a:bodyPr wrap="square" rtlCol="0">
            <a:spAutoFit/>
          </a:bodyPr>
          <a:lstStyle/>
          <a:p>
            <a:pPr algn="ctr"/>
            <a:r>
              <a:rPr lang="es-AR" sz="2900" dirty="0" smtClean="0">
                <a:latin typeface="Berlin Sans FB" panose="020E0602020502020306" pitchFamily="34" charset="0"/>
              </a:rPr>
              <a:t>PROTECCIÓN DE LOS DERECHOS HUMANOS A NIVEL INTERAMERICANO (II)</a:t>
            </a:r>
            <a:endParaRPr lang="es-AR" sz="2900" dirty="0">
              <a:latin typeface="Berlin Sans FB" panose="020E0602020502020306" pitchFamily="34" charset="0"/>
            </a:endParaRPr>
          </a:p>
        </p:txBody>
      </p:sp>
      <p:sp>
        <p:nvSpPr>
          <p:cNvPr id="3" name="2 CuadroTexto"/>
          <p:cNvSpPr txBox="1"/>
          <p:nvPr/>
        </p:nvSpPr>
        <p:spPr>
          <a:xfrm>
            <a:off x="395536" y="1412776"/>
            <a:ext cx="3600400" cy="1015663"/>
          </a:xfrm>
          <a:prstGeom prst="rect">
            <a:avLst/>
          </a:prstGeom>
          <a:noFill/>
        </p:spPr>
        <p:txBody>
          <a:bodyPr wrap="square" rtlCol="0">
            <a:spAutoFit/>
          </a:bodyPr>
          <a:lstStyle/>
          <a:p>
            <a:pPr algn="just"/>
            <a:r>
              <a:rPr lang="es-AR" sz="1500" dirty="0" smtClean="0">
                <a:latin typeface="+mj-lt"/>
              </a:rPr>
              <a:t>● 1) </a:t>
            </a:r>
            <a:r>
              <a:rPr lang="es-AR" sz="1500" b="1" dirty="0" smtClean="0">
                <a:latin typeface="+mj-lt"/>
              </a:rPr>
              <a:t>CONVENCIÓN AMERICANA DE DERECHOS HUMANOS </a:t>
            </a:r>
            <a:r>
              <a:rPr lang="es-AR" sz="1500" dirty="0" smtClean="0">
                <a:latin typeface="+mj-lt"/>
              </a:rPr>
              <a:t>(convención que goza de jerarquía constitucional desde la reforma de 1994)</a:t>
            </a:r>
            <a:endParaRPr lang="es-AR" sz="1500" dirty="0">
              <a:latin typeface="+mj-lt"/>
            </a:endParaRPr>
          </a:p>
        </p:txBody>
      </p:sp>
      <p:sp>
        <p:nvSpPr>
          <p:cNvPr id="4" name="3 CuadroTexto"/>
          <p:cNvSpPr txBox="1"/>
          <p:nvPr/>
        </p:nvSpPr>
        <p:spPr>
          <a:xfrm>
            <a:off x="2707641" y="2564904"/>
            <a:ext cx="3600400" cy="1938992"/>
          </a:xfrm>
          <a:prstGeom prst="rect">
            <a:avLst/>
          </a:prstGeom>
          <a:noFill/>
        </p:spPr>
        <p:txBody>
          <a:bodyPr wrap="square" rtlCol="0">
            <a:spAutoFit/>
          </a:bodyPr>
          <a:lstStyle/>
          <a:p>
            <a:pPr algn="just"/>
            <a:r>
              <a:rPr lang="es-AR" sz="1500" dirty="0" smtClean="0">
                <a:latin typeface="+mj-lt"/>
              </a:rPr>
              <a:t>● 2) </a:t>
            </a:r>
            <a:r>
              <a:rPr lang="es-AR" sz="1500" b="1" dirty="0" smtClean="0">
                <a:latin typeface="+mj-lt"/>
              </a:rPr>
              <a:t>COMISIÓN INTERAMERICANA DE DERECHOS HUMANOS </a:t>
            </a:r>
            <a:r>
              <a:rPr lang="es-AR" sz="1500" dirty="0" smtClean="0">
                <a:latin typeface="+mj-lt"/>
              </a:rPr>
              <a:t>(encargada de velar por el cumplimiento de la convención. Órgano al que se recurre para denunciar su incumplimiento. Emite informes de carácter no vinculante –pero sí de alto impacto mediático- y eventualmente somete el caso ante la Corte Interamericana).</a:t>
            </a:r>
            <a:endParaRPr lang="es-AR" sz="1500" dirty="0">
              <a:latin typeface="+mj-lt"/>
            </a:endParaRPr>
          </a:p>
        </p:txBody>
      </p:sp>
      <p:sp>
        <p:nvSpPr>
          <p:cNvPr id="5" name="4 CuadroTexto"/>
          <p:cNvSpPr txBox="1"/>
          <p:nvPr/>
        </p:nvSpPr>
        <p:spPr>
          <a:xfrm>
            <a:off x="5364088" y="4656296"/>
            <a:ext cx="3600400" cy="1708160"/>
          </a:xfrm>
          <a:prstGeom prst="rect">
            <a:avLst/>
          </a:prstGeom>
          <a:noFill/>
        </p:spPr>
        <p:txBody>
          <a:bodyPr wrap="square" rtlCol="0">
            <a:spAutoFit/>
          </a:bodyPr>
          <a:lstStyle/>
          <a:p>
            <a:pPr algn="just"/>
            <a:r>
              <a:rPr lang="es-AR" sz="1500" dirty="0" smtClean="0">
                <a:latin typeface="+mj-lt"/>
              </a:rPr>
              <a:t>● 3) </a:t>
            </a:r>
            <a:r>
              <a:rPr lang="es-AR" sz="1500" b="1" dirty="0" smtClean="0">
                <a:latin typeface="+mj-lt"/>
              </a:rPr>
              <a:t>CORTE INTERAMERICANA DE DERECHOS HUMANOS </a:t>
            </a:r>
            <a:r>
              <a:rPr lang="es-AR" sz="1500" dirty="0" smtClean="0">
                <a:latin typeface="+mj-lt"/>
              </a:rPr>
              <a:t>(aplica e interpreta la letra de la Convención. Sus fallos son de carácter vinculante. Las Cortes locales no solo deben tener en cuenta la letra del tratado, sino la interpretación que de ella haya hecho la Corte Interamericana).</a:t>
            </a:r>
            <a:endParaRPr lang="es-AR" sz="1500" dirty="0">
              <a:latin typeface="+mj-lt"/>
            </a:endParaRPr>
          </a:p>
        </p:txBody>
      </p:sp>
      <p:cxnSp>
        <p:nvCxnSpPr>
          <p:cNvPr id="6" name="5 Conector recto de flecha"/>
          <p:cNvCxnSpPr/>
          <p:nvPr/>
        </p:nvCxnSpPr>
        <p:spPr>
          <a:xfrm>
            <a:off x="1984437" y="2428438"/>
            <a:ext cx="640223" cy="423873"/>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a:off x="5363643" y="4368159"/>
            <a:ext cx="504056" cy="271473"/>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1" name="10 Rectángulo"/>
          <p:cNvSpPr/>
          <p:nvPr/>
        </p:nvSpPr>
        <p:spPr>
          <a:xfrm>
            <a:off x="107504" y="116632"/>
            <a:ext cx="8928992" cy="662473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7550645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TotalTime>
  <Words>1083</Words>
  <Application>Microsoft Office PowerPoint</Application>
  <PresentationFormat>Presentación en pantalla (4:3)</PresentationFormat>
  <Paragraphs>51</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Cynthia</dc:creator>
  <cp:lastModifiedBy>Cynthia</cp:lastModifiedBy>
  <cp:revision>23</cp:revision>
  <dcterms:created xsi:type="dcterms:W3CDTF">2020-04-30T19:35:07Z</dcterms:created>
  <dcterms:modified xsi:type="dcterms:W3CDTF">2020-05-01T02:14:06Z</dcterms:modified>
</cp:coreProperties>
</file>