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1"/>
  </p:handoutMasterIdLst>
  <p:sldIdLst>
    <p:sldId id="257" r:id="rId2"/>
    <p:sldId id="261" r:id="rId3"/>
    <p:sldId id="277" r:id="rId4"/>
    <p:sldId id="259" r:id="rId5"/>
    <p:sldId id="271" r:id="rId6"/>
    <p:sldId id="272" r:id="rId7"/>
    <p:sldId id="273" r:id="rId8"/>
    <p:sldId id="274" r:id="rId9"/>
    <p:sldId id="275" r:id="rId10"/>
    <p:sldId id="276" r:id="rId11"/>
    <p:sldId id="260" r:id="rId12"/>
    <p:sldId id="263" r:id="rId13"/>
    <p:sldId id="256" r:id="rId14"/>
    <p:sldId id="264" r:id="rId15"/>
    <p:sldId id="265" r:id="rId16"/>
    <p:sldId id="278" r:id="rId17"/>
    <p:sldId id="267" r:id="rId18"/>
    <p:sldId id="266" r:id="rId19"/>
    <p:sldId id="270" r:id="rId20"/>
  </p:sldIdLst>
  <p:sldSz cx="12192000" cy="6858000"/>
  <p:notesSz cx="6881813" cy="9710738"/>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09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3C78"/>
    <a:srgbClr val="CCCCFF"/>
    <a:srgbClr val="B19DCF"/>
    <a:srgbClr val="A57AF2"/>
    <a:srgbClr val="9966FF"/>
    <a:srgbClr val="4C4743"/>
    <a:srgbClr val="D9DAD8"/>
    <a:srgbClr val="1C1C1C"/>
    <a:srgbClr val="47423E"/>
    <a:srgbClr val="89A1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1" autoAdjust="0"/>
    <p:restoredTop sz="99644" autoAdjust="0"/>
  </p:normalViewPr>
  <p:slideViewPr>
    <p:cSldViewPr snapToGrid="0">
      <p:cViewPr>
        <p:scale>
          <a:sx n="60" d="100"/>
          <a:sy n="60" d="100"/>
        </p:scale>
        <p:origin x="-1092" y="-378"/>
      </p:cViewPr>
      <p:guideLst>
        <p:guide orient="horz" pos="2092"/>
        <p:guide pos="3840"/>
      </p:guideLst>
    </p:cSldViewPr>
  </p:slideViewPr>
  <p:outlineViewPr>
    <p:cViewPr>
      <p:scale>
        <a:sx n="33" d="100"/>
        <a:sy n="33" d="100"/>
      </p:scale>
      <p:origin x="0" y="0"/>
    </p:cViewPr>
  </p:outlin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A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Ventas</c:v>
                </c:pt>
              </c:strCache>
            </c:strRef>
          </c:tx>
          <c:dLbls>
            <c:dLblPos val="bestFit"/>
            <c:showLegendKey val="0"/>
            <c:showVal val="0"/>
            <c:showCatName val="1"/>
            <c:showSerName val="0"/>
            <c:showPercent val="1"/>
            <c:showBubbleSize val="0"/>
            <c:showLeaderLines val="1"/>
          </c:dLbls>
          <c:cat>
            <c:strRef>
              <c:f>Hoja1!$A$2:$A$8</c:f>
              <c:strCache>
                <c:ptCount val="7"/>
                <c:pt idx="0">
                  <c:v>Pte. CSJN</c:v>
                </c:pt>
                <c:pt idx="1">
                  <c:v>Miembros Poder Judicial</c:v>
                </c:pt>
                <c:pt idx="2">
                  <c:v>Senadores</c:v>
                </c:pt>
                <c:pt idx="3">
                  <c:v>Diputados </c:v>
                </c:pt>
                <c:pt idx="4">
                  <c:v>Abogados de la Matricula Federal</c:v>
                </c:pt>
                <c:pt idx="5">
                  <c:v>Representante del Poder Ejecutivo</c:v>
                </c:pt>
                <c:pt idx="6">
                  <c:v>Representante Ambito Academico</c:v>
                </c:pt>
              </c:strCache>
            </c:strRef>
          </c:cat>
          <c:val>
            <c:numRef>
              <c:f>Hoja1!$B$2:$B$8</c:f>
              <c:numCache>
                <c:formatCode>General</c:formatCode>
                <c:ptCount val="7"/>
                <c:pt idx="0">
                  <c:v>1</c:v>
                </c:pt>
                <c:pt idx="1">
                  <c:v>4</c:v>
                </c:pt>
                <c:pt idx="2">
                  <c:v>4</c:v>
                </c:pt>
                <c:pt idx="3">
                  <c:v>4</c:v>
                </c:pt>
                <c:pt idx="4">
                  <c:v>4</c:v>
                </c:pt>
                <c:pt idx="5">
                  <c:v>1</c:v>
                </c:pt>
                <c:pt idx="6">
                  <c:v>2</c:v>
                </c:pt>
              </c:numCache>
            </c:numRef>
          </c:val>
        </c:ser>
        <c:dLbls>
          <c:dLblPos val="bestFit"/>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800"/>
      </a:pPr>
      <a:endParaRPr lang="es-A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A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bestFit"/>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800"/>
      </a:pPr>
      <a:endParaRPr lang="es-A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A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Ventas</c:v>
                </c:pt>
              </c:strCache>
            </c:strRef>
          </c:tx>
          <c:dLbls>
            <c:showLegendKey val="0"/>
            <c:showVal val="0"/>
            <c:showCatName val="1"/>
            <c:showSerName val="0"/>
            <c:showPercent val="1"/>
            <c:showBubbleSize val="0"/>
            <c:showLeaderLines val="1"/>
          </c:dLbls>
          <c:cat>
            <c:strRef>
              <c:f>Hoja1!$A$2:$A$6</c:f>
              <c:strCache>
                <c:ptCount val="5"/>
                <c:pt idx="0">
                  <c:v>Miembros del Poder Judicial</c:v>
                </c:pt>
                <c:pt idx="1">
                  <c:v>Abogados de la Matricula Federal </c:v>
                </c:pt>
                <c:pt idx="2">
                  <c:v>Legisladores</c:v>
                </c:pt>
                <c:pt idx="3">
                  <c:v>Representantes academicos</c:v>
                </c:pt>
                <c:pt idx="4">
                  <c:v>Representante PEN </c:v>
                </c:pt>
              </c:strCache>
            </c:strRef>
          </c:cat>
          <c:val>
            <c:numRef>
              <c:f>Hoja1!$B$2:$B$6</c:f>
              <c:numCache>
                <c:formatCode>General</c:formatCode>
                <c:ptCount val="5"/>
                <c:pt idx="0">
                  <c:v>3</c:v>
                </c:pt>
                <c:pt idx="1">
                  <c:v>2</c:v>
                </c:pt>
                <c:pt idx="2">
                  <c:v>6</c:v>
                </c:pt>
                <c:pt idx="3">
                  <c:v>1</c:v>
                </c:pt>
                <c:pt idx="4">
                  <c:v>1</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800"/>
      </a:pPr>
      <a:endParaRPr lang="es-A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2"/>
            <a:ext cx="2982913" cy="485774"/>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sz="quarter" idx="1"/>
          </p:nvPr>
        </p:nvSpPr>
        <p:spPr>
          <a:xfrm>
            <a:off x="3897313" y="2"/>
            <a:ext cx="2982912" cy="485774"/>
          </a:xfrm>
          <a:prstGeom prst="rect">
            <a:avLst/>
          </a:prstGeom>
        </p:spPr>
        <p:txBody>
          <a:bodyPr vert="horz" lIns="91440" tIns="45720" rIns="91440" bIns="45720" rtlCol="0"/>
          <a:lstStyle>
            <a:lvl1pPr algn="r">
              <a:defRPr sz="1200"/>
            </a:lvl1pPr>
          </a:lstStyle>
          <a:p>
            <a:fld id="{434D197A-27DC-42B7-8FAE-A363BA7A1B9A}" type="datetimeFigureOut">
              <a:rPr lang="es-AR" smtClean="0"/>
              <a:t>26/2/2018</a:t>
            </a:fld>
            <a:endParaRPr lang="es-AR"/>
          </a:p>
        </p:txBody>
      </p:sp>
      <p:sp>
        <p:nvSpPr>
          <p:cNvPr id="4" name="3 Marcador de pie de página"/>
          <p:cNvSpPr>
            <a:spLocks noGrp="1"/>
          </p:cNvSpPr>
          <p:nvPr>
            <p:ph type="ftr" sz="quarter" idx="2"/>
          </p:nvPr>
        </p:nvSpPr>
        <p:spPr>
          <a:xfrm>
            <a:off x="1" y="9223377"/>
            <a:ext cx="2982913" cy="485774"/>
          </a:xfrm>
          <a:prstGeom prst="rect">
            <a:avLst/>
          </a:prstGeom>
        </p:spPr>
        <p:txBody>
          <a:bodyPr vert="horz" lIns="91440" tIns="45720" rIns="91440" bIns="45720" rtlCol="0" anchor="b"/>
          <a:lstStyle>
            <a:lvl1pPr algn="l">
              <a:defRPr sz="1200"/>
            </a:lvl1pPr>
          </a:lstStyle>
          <a:p>
            <a:endParaRPr lang="es-AR"/>
          </a:p>
        </p:txBody>
      </p:sp>
      <p:sp>
        <p:nvSpPr>
          <p:cNvPr id="5" name="4 Marcador de número de diapositiva"/>
          <p:cNvSpPr>
            <a:spLocks noGrp="1"/>
          </p:cNvSpPr>
          <p:nvPr>
            <p:ph type="sldNum" sz="quarter" idx="3"/>
          </p:nvPr>
        </p:nvSpPr>
        <p:spPr>
          <a:xfrm>
            <a:off x="3897313" y="9223377"/>
            <a:ext cx="2982912" cy="485774"/>
          </a:xfrm>
          <a:prstGeom prst="rect">
            <a:avLst/>
          </a:prstGeom>
        </p:spPr>
        <p:txBody>
          <a:bodyPr vert="horz" lIns="91440" tIns="45720" rIns="91440" bIns="45720" rtlCol="0" anchor="b"/>
          <a:lstStyle>
            <a:lvl1pPr algn="r">
              <a:defRPr sz="1200"/>
            </a:lvl1pPr>
          </a:lstStyle>
          <a:p>
            <a:fld id="{B0DB262E-D416-474F-AFCC-1A093B422026}" type="slidenum">
              <a:rPr lang="es-AR" smtClean="0"/>
              <a:t>‹Nº›</a:t>
            </a:fld>
            <a:endParaRPr lang="es-AR"/>
          </a:p>
        </p:txBody>
      </p:sp>
    </p:spTree>
    <p:extLst>
      <p:ext uri="{BB962C8B-B14F-4D97-AF65-F5344CB8AC3E}">
        <p14:creationId xmlns:p14="http://schemas.microsoft.com/office/powerpoint/2010/main" val="36065974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AR"/>
          </a:p>
        </p:txBody>
      </p:sp>
      <p:sp>
        <p:nvSpPr>
          <p:cNvPr id="4" name="Marcador de fecha 3"/>
          <p:cNvSpPr>
            <a:spLocks noGrp="1"/>
          </p:cNvSpPr>
          <p:nvPr>
            <p:ph type="dt" sz="half" idx="10"/>
          </p:nvPr>
        </p:nvSpPr>
        <p:spPr/>
        <p:txBody>
          <a:bodyPr/>
          <a:lstStyle/>
          <a:p>
            <a:fld id="{9AEC53DF-2798-41C9-A9F1-9FDB5688E717}" type="datetimeFigureOut">
              <a:rPr lang="es-AR" smtClean="0"/>
              <a:t>24/2/2018</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7E24E6AD-26DB-4CC0-B100-A37A8CBAD210}" type="slidenum">
              <a:rPr lang="es-AR" smtClean="0"/>
              <a:t>‹Nº›</a:t>
            </a:fld>
            <a:endParaRPr lang="es-AR"/>
          </a:p>
        </p:txBody>
      </p:sp>
    </p:spTree>
    <p:extLst>
      <p:ext uri="{BB962C8B-B14F-4D97-AF65-F5344CB8AC3E}">
        <p14:creationId xmlns:p14="http://schemas.microsoft.com/office/powerpoint/2010/main" val="1242872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9AEC53DF-2798-41C9-A9F1-9FDB5688E717}" type="datetimeFigureOut">
              <a:rPr lang="es-AR" smtClean="0"/>
              <a:t>24/2/2018</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7E24E6AD-26DB-4CC0-B100-A37A8CBAD210}" type="slidenum">
              <a:rPr lang="es-AR" smtClean="0"/>
              <a:t>‹Nº›</a:t>
            </a:fld>
            <a:endParaRPr lang="es-AR"/>
          </a:p>
        </p:txBody>
      </p:sp>
    </p:spTree>
    <p:extLst>
      <p:ext uri="{BB962C8B-B14F-4D97-AF65-F5344CB8AC3E}">
        <p14:creationId xmlns:p14="http://schemas.microsoft.com/office/powerpoint/2010/main" val="694444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9AEC53DF-2798-41C9-A9F1-9FDB5688E717}" type="datetimeFigureOut">
              <a:rPr lang="es-AR" smtClean="0"/>
              <a:t>24/2/2018</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7E24E6AD-26DB-4CC0-B100-A37A8CBAD210}" type="slidenum">
              <a:rPr lang="es-AR" smtClean="0"/>
              <a:t>‹Nº›</a:t>
            </a:fld>
            <a:endParaRPr lang="es-AR"/>
          </a:p>
        </p:txBody>
      </p:sp>
    </p:spTree>
    <p:extLst>
      <p:ext uri="{BB962C8B-B14F-4D97-AF65-F5344CB8AC3E}">
        <p14:creationId xmlns:p14="http://schemas.microsoft.com/office/powerpoint/2010/main" val="3592590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fecha 4"/>
          <p:cNvSpPr>
            <a:spLocks noGrp="1"/>
          </p:cNvSpPr>
          <p:nvPr>
            <p:ph type="dt" sz="half" idx="10"/>
          </p:nvPr>
        </p:nvSpPr>
        <p:spPr/>
        <p:txBody>
          <a:bodyPr/>
          <a:lstStyle/>
          <a:p>
            <a:fld id="{9AEC53DF-2798-41C9-A9F1-9FDB5688E717}" type="datetimeFigureOut">
              <a:rPr lang="es-AR" smtClean="0"/>
              <a:t>24/2/2018</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7E24E6AD-26DB-4CC0-B100-A37A8CBAD210}" type="slidenum">
              <a:rPr lang="es-AR" smtClean="0"/>
              <a:t>‹Nº›</a:t>
            </a:fld>
            <a:endParaRPr lang="es-AR"/>
          </a:p>
        </p:txBody>
      </p:sp>
    </p:spTree>
    <p:extLst>
      <p:ext uri="{BB962C8B-B14F-4D97-AF65-F5344CB8AC3E}">
        <p14:creationId xmlns:p14="http://schemas.microsoft.com/office/powerpoint/2010/main" val="3377946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Marcador de fecha 6"/>
          <p:cNvSpPr>
            <a:spLocks noGrp="1"/>
          </p:cNvSpPr>
          <p:nvPr>
            <p:ph type="dt" sz="half" idx="10"/>
          </p:nvPr>
        </p:nvSpPr>
        <p:spPr/>
        <p:txBody>
          <a:bodyPr/>
          <a:lstStyle/>
          <a:p>
            <a:fld id="{9AEC53DF-2798-41C9-A9F1-9FDB5688E717}" type="datetimeFigureOut">
              <a:rPr lang="es-AR" smtClean="0"/>
              <a:t>24/2/2018</a:t>
            </a:fld>
            <a:endParaRPr lang="es-AR"/>
          </a:p>
        </p:txBody>
      </p:sp>
      <p:sp>
        <p:nvSpPr>
          <p:cNvPr id="8" name="Marcador de pie de página 7"/>
          <p:cNvSpPr>
            <a:spLocks noGrp="1"/>
          </p:cNvSpPr>
          <p:nvPr>
            <p:ph type="ftr" sz="quarter" idx="11"/>
          </p:nvPr>
        </p:nvSpPr>
        <p:spPr/>
        <p:txBody>
          <a:bodyPr/>
          <a:lstStyle/>
          <a:p>
            <a:endParaRPr lang="es-AR"/>
          </a:p>
        </p:txBody>
      </p:sp>
      <p:sp>
        <p:nvSpPr>
          <p:cNvPr id="9" name="Marcador de número de diapositiva 8"/>
          <p:cNvSpPr>
            <a:spLocks noGrp="1"/>
          </p:cNvSpPr>
          <p:nvPr>
            <p:ph type="sldNum" sz="quarter" idx="12"/>
          </p:nvPr>
        </p:nvSpPr>
        <p:spPr/>
        <p:txBody>
          <a:bodyPr/>
          <a:lstStyle/>
          <a:p>
            <a:fld id="{7E24E6AD-26DB-4CC0-B100-A37A8CBAD210}" type="slidenum">
              <a:rPr lang="es-AR" smtClean="0"/>
              <a:t>‹Nº›</a:t>
            </a:fld>
            <a:endParaRPr lang="es-AR"/>
          </a:p>
        </p:txBody>
      </p:sp>
    </p:spTree>
    <p:extLst>
      <p:ext uri="{BB962C8B-B14F-4D97-AF65-F5344CB8AC3E}">
        <p14:creationId xmlns:p14="http://schemas.microsoft.com/office/powerpoint/2010/main" val="2666565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fecha 2"/>
          <p:cNvSpPr>
            <a:spLocks noGrp="1"/>
          </p:cNvSpPr>
          <p:nvPr>
            <p:ph type="dt" sz="half" idx="10"/>
          </p:nvPr>
        </p:nvSpPr>
        <p:spPr/>
        <p:txBody>
          <a:bodyPr/>
          <a:lstStyle/>
          <a:p>
            <a:fld id="{9AEC53DF-2798-41C9-A9F1-9FDB5688E717}" type="datetimeFigureOut">
              <a:rPr lang="es-AR" smtClean="0"/>
              <a:t>24/2/2018</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7E24E6AD-26DB-4CC0-B100-A37A8CBAD210}" type="slidenum">
              <a:rPr lang="es-AR" smtClean="0"/>
              <a:t>‹Nº›</a:t>
            </a:fld>
            <a:endParaRPr lang="es-AR"/>
          </a:p>
        </p:txBody>
      </p:sp>
    </p:spTree>
    <p:extLst>
      <p:ext uri="{BB962C8B-B14F-4D97-AF65-F5344CB8AC3E}">
        <p14:creationId xmlns:p14="http://schemas.microsoft.com/office/powerpoint/2010/main" val="2369784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AEC53DF-2798-41C9-A9F1-9FDB5688E717}" type="datetimeFigureOut">
              <a:rPr lang="es-AR" smtClean="0"/>
              <a:t>24/2/2018</a:t>
            </a:fld>
            <a:endParaRPr lang="es-AR"/>
          </a:p>
        </p:txBody>
      </p:sp>
      <p:sp>
        <p:nvSpPr>
          <p:cNvPr id="3" name="Marcador de pie de página 2"/>
          <p:cNvSpPr>
            <a:spLocks noGrp="1"/>
          </p:cNvSpPr>
          <p:nvPr>
            <p:ph type="ftr" sz="quarter" idx="11"/>
          </p:nvPr>
        </p:nvSpPr>
        <p:spPr/>
        <p:txBody>
          <a:bodyPr/>
          <a:lstStyle/>
          <a:p>
            <a:endParaRPr lang="es-AR"/>
          </a:p>
        </p:txBody>
      </p:sp>
      <p:sp>
        <p:nvSpPr>
          <p:cNvPr id="4" name="Marcador de número de diapositiva 3"/>
          <p:cNvSpPr>
            <a:spLocks noGrp="1"/>
          </p:cNvSpPr>
          <p:nvPr>
            <p:ph type="sldNum" sz="quarter" idx="12"/>
          </p:nvPr>
        </p:nvSpPr>
        <p:spPr/>
        <p:txBody>
          <a:bodyPr/>
          <a:lstStyle/>
          <a:p>
            <a:fld id="{7E24E6AD-26DB-4CC0-B100-A37A8CBAD210}" type="slidenum">
              <a:rPr lang="es-AR" smtClean="0"/>
              <a:t>‹Nº›</a:t>
            </a:fld>
            <a:endParaRPr lang="es-AR"/>
          </a:p>
        </p:txBody>
      </p:sp>
    </p:spTree>
    <p:extLst>
      <p:ext uri="{BB962C8B-B14F-4D97-AF65-F5344CB8AC3E}">
        <p14:creationId xmlns:p14="http://schemas.microsoft.com/office/powerpoint/2010/main" val="3899511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9AEC53DF-2798-41C9-A9F1-9FDB5688E717}" type="datetimeFigureOut">
              <a:rPr lang="es-AR" smtClean="0"/>
              <a:t>24/2/2018</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7E24E6AD-26DB-4CC0-B100-A37A8CBAD210}" type="slidenum">
              <a:rPr lang="es-AR" smtClean="0"/>
              <a:t>‹Nº›</a:t>
            </a:fld>
            <a:endParaRPr lang="es-AR"/>
          </a:p>
        </p:txBody>
      </p:sp>
    </p:spTree>
    <p:extLst>
      <p:ext uri="{BB962C8B-B14F-4D97-AF65-F5344CB8AC3E}">
        <p14:creationId xmlns:p14="http://schemas.microsoft.com/office/powerpoint/2010/main" val="290557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9AEC53DF-2798-41C9-A9F1-9FDB5688E717}" type="datetimeFigureOut">
              <a:rPr lang="es-AR" smtClean="0"/>
              <a:t>24/2/2018</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7E24E6AD-26DB-4CC0-B100-A37A8CBAD210}" type="slidenum">
              <a:rPr lang="es-AR" smtClean="0"/>
              <a:t>‹Nº›</a:t>
            </a:fld>
            <a:endParaRPr lang="es-AR"/>
          </a:p>
        </p:txBody>
      </p:sp>
    </p:spTree>
    <p:extLst>
      <p:ext uri="{BB962C8B-B14F-4D97-AF65-F5344CB8AC3E}">
        <p14:creationId xmlns:p14="http://schemas.microsoft.com/office/powerpoint/2010/main" val="3253027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9AEC53DF-2798-41C9-A9F1-9FDB5688E717}" type="datetimeFigureOut">
              <a:rPr lang="es-AR" smtClean="0"/>
              <a:t>24/2/2018</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7E24E6AD-26DB-4CC0-B100-A37A8CBAD210}" type="slidenum">
              <a:rPr lang="es-AR" smtClean="0"/>
              <a:t>‹Nº›</a:t>
            </a:fld>
            <a:endParaRPr lang="es-AR"/>
          </a:p>
        </p:txBody>
      </p:sp>
    </p:spTree>
    <p:extLst>
      <p:ext uri="{BB962C8B-B14F-4D97-AF65-F5344CB8AC3E}">
        <p14:creationId xmlns:p14="http://schemas.microsoft.com/office/powerpoint/2010/main" val="905626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9AEC53DF-2798-41C9-A9F1-9FDB5688E717}" type="datetimeFigureOut">
              <a:rPr lang="es-AR" smtClean="0"/>
              <a:t>24/2/2018</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7E24E6AD-26DB-4CC0-B100-A37A8CBAD210}" type="slidenum">
              <a:rPr lang="es-AR" smtClean="0"/>
              <a:t>‹Nº›</a:t>
            </a:fld>
            <a:endParaRPr lang="es-AR"/>
          </a:p>
        </p:txBody>
      </p:sp>
    </p:spTree>
    <p:extLst>
      <p:ext uri="{BB962C8B-B14F-4D97-AF65-F5344CB8AC3E}">
        <p14:creationId xmlns:p14="http://schemas.microsoft.com/office/powerpoint/2010/main" val="2638024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EC53DF-2798-41C9-A9F1-9FDB5688E717}" type="datetimeFigureOut">
              <a:rPr lang="es-AR" smtClean="0"/>
              <a:t>24/2/2018</a:t>
            </a:fld>
            <a:endParaRPr lang="es-A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24E6AD-26DB-4CC0-B100-A37A8CBAD210}" type="slidenum">
              <a:rPr lang="es-AR" smtClean="0"/>
              <a:t>‹Nº›</a:t>
            </a:fld>
            <a:endParaRPr lang="es-AR"/>
          </a:p>
        </p:txBody>
      </p:sp>
    </p:spTree>
    <p:extLst>
      <p:ext uri="{BB962C8B-B14F-4D97-AF65-F5344CB8AC3E}">
        <p14:creationId xmlns:p14="http://schemas.microsoft.com/office/powerpoint/2010/main" val="1474808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245644" y="5993679"/>
            <a:ext cx="3371850" cy="419100"/>
          </a:xfrm>
          <a:prstGeom prst="rect">
            <a:avLst/>
          </a:prstGeom>
          <a:solidFill>
            <a:srgbClr val="4E81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CuadroTexto 8"/>
          <p:cNvSpPr txBox="1"/>
          <p:nvPr/>
        </p:nvSpPr>
        <p:spPr>
          <a:xfrm>
            <a:off x="1812328" y="1538504"/>
            <a:ext cx="8254416" cy="2308324"/>
          </a:xfrm>
          <a:prstGeom prst="rect">
            <a:avLst/>
          </a:prstGeom>
          <a:noFill/>
        </p:spPr>
        <p:txBody>
          <a:bodyPr wrap="square" rtlCol="0">
            <a:spAutoFit/>
          </a:bodyPr>
          <a:lstStyle/>
          <a:p>
            <a:pPr algn="ctr"/>
            <a:r>
              <a:rPr lang="es-AR" sz="7200" b="1" dirty="0" smtClean="0">
                <a:solidFill>
                  <a:srgbClr val="4C4743"/>
                </a:solidFill>
              </a:rPr>
              <a:t>CONSEJO DE LA MAGISTRATURA</a:t>
            </a:r>
            <a:endParaRPr lang="es-AR" sz="8800" b="1" dirty="0">
              <a:solidFill>
                <a:srgbClr val="4C4743"/>
              </a:solidFill>
            </a:endParaRPr>
          </a:p>
        </p:txBody>
      </p:sp>
      <p:sp>
        <p:nvSpPr>
          <p:cNvPr id="10" name="CuadroTexto 9"/>
          <p:cNvSpPr txBox="1"/>
          <p:nvPr/>
        </p:nvSpPr>
        <p:spPr>
          <a:xfrm>
            <a:off x="2408783" y="4078644"/>
            <a:ext cx="7501442" cy="707886"/>
          </a:xfrm>
          <a:prstGeom prst="rect">
            <a:avLst/>
          </a:prstGeom>
          <a:noFill/>
        </p:spPr>
        <p:txBody>
          <a:bodyPr wrap="square" rtlCol="0">
            <a:spAutoFit/>
          </a:bodyPr>
          <a:lstStyle/>
          <a:p>
            <a:pPr algn="ctr"/>
            <a:r>
              <a:rPr lang="es-AR" sz="4000" dirty="0" smtClean="0">
                <a:latin typeface="Tahoma" panose="020B0604030504040204" pitchFamily="34" charset="0"/>
                <a:ea typeface="Tahoma" panose="020B0604030504040204" pitchFamily="34" charset="0"/>
                <a:cs typeface="Tahoma" panose="020B0604030504040204" pitchFamily="34" charset="0"/>
              </a:rPr>
              <a:t>PODER JUDICIAL </a:t>
            </a:r>
            <a:endParaRPr lang="es-AR" sz="4000" dirty="0">
              <a:latin typeface="Tahoma" panose="020B0604030504040204" pitchFamily="34" charset="0"/>
              <a:ea typeface="Tahoma" panose="020B0604030504040204" pitchFamily="34" charset="0"/>
              <a:cs typeface="Tahoma" panose="020B0604030504040204" pitchFamily="34" charset="0"/>
            </a:endParaRPr>
          </a:p>
        </p:txBody>
      </p:sp>
      <p:grpSp>
        <p:nvGrpSpPr>
          <p:cNvPr id="12" name="Grupo 11"/>
          <p:cNvGrpSpPr/>
          <p:nvPr/>
        </p:nvGrpSpPr>
        <p:grpSpPr>
          <a:xfrm>
            <a:off x="511340" y="479446"/>
            <a:ext cx="6821807" cy="449992"/>
            <a:chOff x="2103633" y="5007770"/>
            <a:chExt cx="8298022" cy="728663"/>
          </a:xfrm>
        </p:grpSpPr>
        <p:sp>
          <p:nvSpPr>
            <p:cNvPr id="13" name="Rectángulo 12"/>
            <p:cNvSpPr/>
            <p:nvPr/>
          </p:nvSpPr>
          <p:spPr>
            <a:xfrm>
              <a:off x="3478254" y="5007770"/>
              <a:ext cx="1385888" cy="728663"/>
            </a:xfrm>
            <a:prstGeom prst="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Rectángulo 13"/>
            <p:cNvSpPr/>
            <p:nvPr/>
          </p:nvSpPr>
          <p:spPr>
            <a:xfrm>
              <a:off x="4852875" y="5007770"/>
              <a:ext cx="1385888" cy="728663"/>
            </a:xfrm>
            <a:prstGeom prst="rect">
              <a:avLst/>
            </a:prstGeom>
            <a:solidFill>
              <a:srgbClr val="96A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 name="Rectángulo 14"/>
            <p:cNvSpPr/>
            <p:nvPr/>
          </p:nvSpPr>
          <p:spPr>
            <a:xfrm>
              <a:off x="6237255" y="5007770"/>
              <a:ext cx="1385888" cy="728663"/>
            </a:xfrm>
            <a:prstGeom prst="rect">
              <a:avLst/>
            </a:prstGeom>
            <a:solidFill>
              <a:srgbClr val="FAC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 name="Rectángulo 16"/>
            <p:cNvSpPr/>
            <p:nvPr/>
          </p:nvSpPr>
          <p:spPr>
            <a:xfrm>
              <a:off x="7626510" y="5007770"/>
              <a:ext cx="1385888" cy="728663"/>
            </a:xfrm>
            <a:prstGeom prst="rect">
              <a:avLst/>
            </a:prstGeom>
            <a:solidFill>
              <a:srgbClr val="EE8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8" name="Rectángulo 17"/>
            <p:cNvSpPr/>
            <p:nvPr/>
          </p:nvSpPr>
          <p:spPr>
            <a:xfrm>
              <a:off x="9015767" y="5007770"/>
              <a:ext cx="1385888" cy="728663"/>
            </a:xfrm>
            <a:prstGeom prst="rect">
              <a:avLst/>
            </a:prstGeom>
            <a:solidFill>
              <a:srgbClr val="B84B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Rectángulo 18"/>
            <p:cNvSpPr/>
            <p:nvPr/>
          </p:nvSpPr>
          <p:spPr>
            <a:xfrm>
              <a:off x="2103633" y="5007770"/>
              <a:ext cx="1385888" cy="728663"/>
            </a:xfrm>
            <a:prstGeom prst="rect">
              <a:avLst/>
            </a:prstGeom>
            <a:solidFill>
              <a:srgbClr val="435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4354A5"/>
                </a:solidFill>
              </a:endParaRPr>
            </a:p>
          </p:txBody>
        </p:sp>
      </p:grpSp>
      <p:grpSp>
        <p:nvGrpSpPr>
          <p:cNvPr id="29" name="Grupo 28"/>
          <p:cNvGrpSpPr/>
          <p:nvPr/>
        </p:nvGrpSpPr>
        <p:grpSpPr>
          <a:xfrm>
            <a:off x="4800197" y="5993679"/>
            <a:ext cx="6821807" cy="449993"/>
            <a:chOff x="2103633" y="5007769"/>
            <a:chExt cx="8298022" cy="728664"/>
          </a:xfrm>
        </p:grpSpPr>
        <p:sp>
          <p:nvSpPr>
            <p:cNvPr id="30" name="Rectángulo 29"/>
            <p:cNvSpPr/>
            <p:nvPr/>
          </p:nvSpPr>
          <p:spPr>
            <a:xfrm>
              <a:off x="3478254" y="5007770"/>
              <a:ext cx="1385888" cy="728663"/>
            </a:xfrm>
            <a:prstGeom prst="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1" name="Rectángulo 30"/>
            <p:cNvSpPr/>
            <p:nvPr/>
          </p:nvSpPr>
          <p:spPr>
            <a:xfrm>
              <a:off x="4852875" y="5007770"/>
              <a:ext cx="1385888" cy="728663"/>
            </a:xfrm>
            <a:prstGeom prst="rect">
              <a:avLst/>
            </a:prstGeom>
            <a:solidFill>
              <a:srgbClr val="96A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2" name="Rectángulo 31"/>
            <p:cNvSpPr/>
            <p:nvPr/>
          </p:nvSpPr>
          <p:spPr>
            <a:xfrm>
              <a:off x="6237255" y="5007770"/>
              <a:ext cx="1385888" cy="728663"/>
            </a:xfrm>
            <a:prstGeom prst="rect">
              <a:avLst/>
            </a:prstGeom>
            <a:solidFill>
              <a:srgbClr val="FAC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3" name="Rectángulo 32"/>
            <p:cNvSpPr/>
            <p:nvPr/>
          </p:nvSpPr>
          <p:spPr>
            <a:xfrm>
              <a:off x="7626510" y="5007769"/>
              <a:ext cx="1385888" cy="728663"/>
            </a:xfrm>
            <a:prstGeom prst="rect">
              <a:avLst/>
            </a:prstGeom>
            <a:solidFill>
              <a:srgbClr val="EE8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4" name="Rectángulo 33"/>
            <p:cNvSpPr/>
            <p:nvPr/>
          </p:nvSpPr>
          <p:spPr>
            <a:xfrm>
              <a:off x="9015767" y="5007770"/>
              <a:ext cx="1385888" cy="728663"/>
            </a:xfrm>
            <a:prstGeom prst="rect">
              <a:avLst/>
            </a:prstGeom>
            <a:solidFill>
              <a:srgbClr val="B84B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5" name="Rectángulo 34"/>
            <p:cNvSpPr/>
            <p:nvPr/>
          </p:nvSpPr>
          <p:spPr>
            <a:xfrm>
              <a:off x="2103633" y="5007770"/>
              <a:ext cx="1385888" cy="728663"/>
            </a:xfrm>
            <a:prstGeom prst="rect">
              <a:avLst/>
            </a:prstGeom>
            <a:solidFill>
              <a:srgbClr val="435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4354A5"/>
                </a:solidFill>
              </a:endParaRPr>
            </a:p>
          </p:txBody>
        </p:sp>
      </p:grpSp>
      <p:sp>
        <p:nvSpPr>
          <p:cNvPr id="37" name="Rectángulo 36"/>
          <p:cNvSpPr/>
          <p:nvPr/>
        </p:nvSpPr>
        <p:spPr>
          <a:xfrm rot="5400000">
            <a:off x="151221" y="1289557"/>
            <a:ext cx="1139339" cy="4191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8" name="Rectángulo 37"/>
          <p:cNvSpPr/>
          <p:nvPr/>
        </p:nvSpPr>
        <p:spPr>
          <a:xfrm rot="5400000">
            <a:off x="151221" y="2428897"/>
            <a:ext cx="1139339" cy="419100"/>
          </a:xfrm>
          <a:prstGeom prst="rect">
            <a:avLst/>
          </a:prstGeom>
          <a:solidFill>
            <a:srgbClr val="4C4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9" name="Rectángulo 38"/>
          <p:cNvSpPr/>
          <p:nvPr/>
        </p:nvSpPr>
        <p:spPr>
          <a:xfrm rot="5400000">
            <a:off x="151221" y="3568236"/>
            <a:ext cx="1139339" cy="419100"/>
          </a:xfrm>
          <a:prstGeom prst="rect">
            <a:avLst/>
          </a:prstGeom>
          <a:solidFill>
            <a:srgbClr val="D9D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44" name="Grupo 43"/>
          <p:cNvGrpSpPr/>
          <p:nvPr/>
        </p:nvGrpSpPr>
        <p:grpSpPr>
          <a:xfrm rot="10800000">
            <a:off x="11202904" y="2576852"/>
            <a:ext cx="419100" cy="3418018"/>
            <a:chOff x="663741" y="1081837"/>
            <a:chExt cx="419100" cy="3418018"/>
          </a:xfrm>
        </p:grpSpPr>
        <p:sp>
          <p:nvSpPr>
            <p:cNvPr id="41" name="Rectángulo 40"/>
            <p:cNvSpPr/>
            <p:nvPr/>
          </p:nvSpPr>
          <p:spPr>
            <a:xfrm rot="16200000">
              <a:off x="303621" y="1441957"/>
              <a:ext cx="1139339" cy="4191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2" name="Rectángulo 41"/>
            <p:cNvSpPr/>
            <p:nvPr/>
          </p:nvSpPr>
          <p:spPr>
            <a:xfrm rot="16200000">
              <a:off x="303621" y="2581297"/>
              <a:ext cx="1139339" cy="419100"/>
            </a:xfrm>
            <a:prstGeom prst="rect">
              <a:avLst/>
            </a:prstGeom>
            <a:solidFill>
              <a:srgbClr val="4C4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3" name="Rectángulo 42"/>
            <p:cNvSpPr/>
            <p:nvPr/>
          </p:nvSpPr>
          <p:spPr>
            <a:xfrm rot="16200000">
              <a:off x="303621" y="3720636"/>
              <a:ext cx="1139339" cy="419100"/>
            </a:xfrm>
            <a:prstGeom prst="rect">
              <a:avLst/>
            </a:prstGeom>
            <a:solidFill>
              <a:srgbClr val="D9D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extLst>
      <p:ext uri="{BB962C8B-B14F-4D97-AF65-F5344CB8AC3E}">
        <p14:creationId xmlns:p14="http://schemas.microsoft.com/office/powerpoint/2010/main" val="37148098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Se triplicó el pedido de jueces para cubrir vacan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04" y="0"/>
            <a:ext cx="9350812"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dondear rectángulo de esquina sencilla 3"/>
          <p:cNvSpPr/>
          <p:nvPr/>
        </p:nvSpPr>
        <p:spPr>
          <a:xfrm>
            <a:off x="9416716" y="0"/>
            <a:ext cx="2775284" cy="6858000"/>
          </a:xfrm>
          <a:prstGeom prst="round1Rect">
            <a:avLst>
              <a:gd name="adj" fmla="val 0"/>
            </a:avLst>
          </a:prstGeom>
          <a:solidFill>
            <a:srgbClr val="435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CuadroTexto 7"/>
          <p:cNvSpPr txBox="1"/>
          <p:nvPr/>
        </p:nvSpPr>
        <p:spPr>
          <a:xfrm>
            <a:off x="9539849" y="4471748"/>
            <a:ext cx="2652151" cy="2215991"/>
          </a:xfrm>
          <a:prstGeom prst="rect">
            <a:avLst/>
          </a:prstGeom>
          <a:noFill/>
        </p:spPr>
        <p:txBody>
          <a:bodyPr wrap="square" rtlCol="0">
            <a:spAutoFit/>
          </a:bodyPr>
          <a:lstStyle/>
          <a:p>
            <a:r>
              <a:rPr lang="es-AR" sz="2000" u="sng" dirty="0" smtClean="0">
                <a:solidFill>
                  <a:schemeClr val="bg1"/>
                </a:solidFill>
                <a:latin typeface="Myriad Pro Cond" panose="020B0506030403020204" pitchFamily="34" charset="0"/>
              </a:rPr>
              <a:t>ART 114 CN</a:t>
            </a:r>
            <a:r>
              <a:rPr lang="es-AR" sz="2000" dirty="0">
                <a:solidFill>
                  <a:schemeClr val="bg1"/>
                </a:solidFill>
                <a:latin typeface="Myriad Pro Cond" panose="020B0506030403020204" pitchFamily="34" charset="0"/>
              </a:rPr>
              <a:t> </a:t>
            </a:r>
            <a:endParaRPr lang="es-AR" sz="2000" u="sng" dirty="0" smtClean="0">
              <a:solidFill>
                <a:schemeClr val="bg1"/>
              </a:solidFill>
              <a:latin typeface="Myriad Pro Cond" panose="020B0506030403020204" pitchFamily="34" charset="0"/>
            </a:endParaRPr>
          </a:p>
          <a:p>
            <a:pPr algn="just"/>
            <a:r>
              <a:rPr lang="es-AR" sz="2000" dirty="0" smtClean="0">
                <a:solidFill>
                  <a:schemeClr val="bg1"/>
                </a:solidFill>
                <a:latin typeface="Myriad Pro Cond" panose="020B0506030403020204" pitchFamily="34" charset="0"/>
              </a:rPr>
              <a:t>El consejo tendrá a su cargo la selección de magistrados y administración del poder judicial.</a:t>
            </a:r>
            <a:endParaRPr lang="es-AR" sz="2000" dirty="0" smtClean="0">
              <a:solidFill>
                <a:schemeClr val="bg1"/>
              </a:solidFill>
              <a:latin typeface="Myriad Pro Cond" panose="020B0506030403020204" pitchFamily="34" charset="0"/>
            </a:endParaRPr>
          </a:p>
          <a:p>
            <a:r>
              <a:rPr lang="es-AR" u="sng" dirty="0" smtClean="0">
                <a:solidFill>
                  <a:schemeClr val="bg1"/>
                </a:solidFill>
                <a:latin typeface="Myriad Pro Cond" panose="020B0506030403020204" pitchFamily="34" charset="0"/>
              </a:rPr>
              <a:t>REGULADO POR LEY 26.080</a:t>
            </a:r>
          </a:p>
        </p:txBody>
      </p:sp>
      <p:sp>
        <p:nvSpPr>
          <p:cNvPr id="17" name="Rectángulo 16"/>
          <p:cNvSpPr/>
          <p:nvPr/>
        </p:nvSpPr>
        <p:spPr>
          <a:xfrm>
            <a:off x="0" y="0"/>
            <a:ext cx="224024" cy="6858000"/>
          </a:xfrm>
          <a:prstGeom prst="rect">
            <a:avLst/>
          </a:prstGeom>
          <a:solidFill>
            <a:srgbClr val="435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24" name="Grupo 23"/>
          <p:cNvGrpSpPr/>
          <p:nvPr/>
        </p:nvGrpSpPr>
        <p:grpSpPr>
          <a:xfrm>
            <a:off x="7980354" y="703853"/>
            <a:ext cx="3118995" cy="3064042"/>
            <a:chOff x="7980354" y="703853"/>
            <a:chExt cx="3118995" cy="3064042"/>
          </a:xfrm>
        </p:grpSpPr>
        <p:grpSp>
          <p:nvGrpSpPr>
            <p:cNvPr id="22" name="Grupo 21"/>
            <p:cNvGrpSpPr/>
            <p:nvPr/>
          </p:nvGrpSpPr>
          <p:grpSpPr>
            <a:xfrm>
              <a:off x="8007828" y="703853"/>
              <a:ext cx="3064042" cy="3064042"/>
              <a:chOff x="8007828" y="703853"/>
              <a:chExt cx="3064042" cy="3064042"/>
            </a:xfrm>
          </p:grpSpPr>
          <p:sp>
            <p:nvSpPr>
              <p:cNvPr id="20" name="Elipse 19"/>
              <p:cNvSpPr/>
              <p:nvPr/>
            </p:nvSpPr>
            <p:spPr>
              <a:xfrm>
                <a:off x="8007828" y="703853"/>
                <a:ext cx="3064042" cy="3064042"/>
              </a:xfrm>
              <a:prstGeom prst="ellipse">
                <a:avLst/>
              </a:prstGeom>
              <a:solidFill>
                <a:srgbClr val="6B7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1" name="Imagen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4327" y="751165"/>
                <a:ext cx="2969417" cy="2969417"/>
              </a:xfrm>
              <a:prstGeom prst="rect">
                <a:avLst/>
              </a:prstGeom>
            </p:spPr>
          </p:pic>
        </p:grpSp>
        <p:sp>
          <p:nvSpPr>
            <p:cNvPr id="23" name="CuadroTexto 22"/>
            <p:cNvSpPr txBox="1"/>
            <p:nvPr/>
          </p:nvSpPr>
          <p:spPr>
            <a:xfrm>
              <a:off x="7980354" y="1050934"/>
              <a:ext cx="3118995" cy="2185214"/>
            </a:xfrm>
            <a:prstGeom prst="rect">
              <a:avLst/>
            </a:prstGeom>
            <a:noFill/>
          </p:spPr>
          <p:txBody>
            <a:bodyPr wrap="none" rtlCol="0">
              <a:spAutoFit/>
            </a:bodyPr>
            <a:lstStyle/>
            <a:p>
              <a:pPr algn="ctr"/>
              <a:r>
                <a:rPr lang="es-AR" sz="4000" b="1" dirty="0" smtClean="0">
                  <a:solidFill>
                    <a:schemeClr val="bg1"/>
                  </a:solidFill>
                </a:rPr>
                <a:t>1994</a:t>
              </a:r>
            </a:p>
            <a:p>
              <a:pPr algn="ctr"/>
              <a:r>
                <a:rPr lang="es-AR" sz="1900" dirty="0" smtClean="0">
                  <a:solidFill>
                    <a:schemeClr val="bg1"/>
                  </a:solidFill>
                  <a:latin typeface="Tahoma" panose="020B0604030504040204" pitchFamily="34" charset="0"/>
                  <a:ea typeface="Tahoma" panose="020B0604030504040204" pitchFamily="34" charset="0"/>
                  <a:cs typeface="Tahoma" panose="020B0604030504040204" pitchFamily="34" charset="0"/>
                </a:rPr>
                <a:t>Introducido en la </a:t>
              </a:r>
            </a:p>
            <a:p>
              <a:pPr algn="ctr"/>
              <a:r>
                <a:rPr lang="es-AR" sz="1900" dirty="0" smtClean="0">
                  <a:solidFill>
                    <a:schemeClr val="bg1"/>
                  </a:solidFill>
                  <a:latin typeface="Tahoma" panose="020B0604030504040204" pitchFamily="34" charset="0"/>
                  <a:ea typeface="Tahoma" panose="020B0604030504040204" pitchFamily="34" charset="0"/>
                  <a:cs typeface="Tahoma" panose="020B0604030504040204" pitchFamily="34" charset="0"/>
                </a:rPr>
                <a:t>Reforma Constitucional</a:t>
              </a:r>
            </a:p>
            <a:p>
              <a:pPr algn="ctr"/>
              <a:r>
                <a:rPr lang="es-AR" sz="1900" dirty="0" smtClean="0">
                  <a:solidFill>
                    <a:schemeClr val="bg1"/>
                  </a:solidFill>
                  <a:latin typeface="Tahoma" panose="020B0604030504040204" pitchFamily="34" charset="0"/>
                  <a:ea typeface="Tahoma" panose="020B0604030504040204" pitchFamily="34" charset="0"/>
                  <a:cs typeface="Tahoma" panose="020B0604030504040204" pitchFamily="34" charset="0"/>
                </a:rPr>
                <a:t>para limitar la arbitrariedad</a:t>
              </a:r>
            </a:p>
            <a:p>
              <a:pPr algn="ctr"/>
              <a:r>
                <a:rPr lang="es-AR" sz="1900" dirty="0">
                  <a:solidFill>
                    <a:schemeClr val="bg1"/>
                  </a:solidFill>
                  <a:latin typeface="Tahoma" panose="020B0604030504040204" pitchFamily="34" charset="0"/>
                  <a:ea typeface="Tahoma" panose="020B0604030504040204" pitchFamily="34" charset="0"/>
                  <a:cs typeface="Tahoma" panose="020B0604030504040204" pitchFamily="34" charset="0"/>
                </a:rPr>
                <a:t>y</a:t>
              </a:r>
              <a:r>
                <a:rPr lang="es-AR" sz="1900" dirty="0" smtClean="0">
                  <a:solidFill>
                    <a:schemeClr val="bg1"/>
                  </a:solidFill>
                  <a:latin typeface="Tahoma" panose="020B0604030504040204" pitchFamily="34" charset="0"/>
                  <a:ea typeface="Tahoma" panose="020B0604030504040204" pitchFamily="34" charset="0"/>
                  <a:cs typeface="Tahoma" panose="020B0604030504040204" pitchFamily="34" charset="0"/>
                </a:rPr>
                <a:t> discrecionalidad en la </a:t>
              </a:r>
            </a:p>
            <a:p>
              <a:pPr algn="ctr"/>
              <a:r>
                <a:rPr lang="es-AR" sz="1900" dirty="0">
                  <a:solidFill>
                    <a:schemeClr val="bg1"/>
                  </a:solidFill>
                  <a:latin typeface="Tahoma" panose="020B0604030504040204" pitchFamily="34" charset="0"/>
                  <a:ea typeface="Tahoma" panose="020B0604030504040204" pitchFamily="34" charset="0"/>
                  <a:cs typeface="Tahoma" panose="020B0604030504040204" pitchFamily="34" charset="0"/>
                </a:rPr>
                <a:t>s</a:t>
              </a:r>
              <a:r>
                <a:rPr lang="es-AR" sz="1900" dirty="0" smtClean="0">
                  <a:solidFill>
                    <a:schemeClr val="bg1"/>
                  </a:solidFill>
                  <a:latin typeface="Tahoma" panose="020B0604030504040204" pitchFamily="34" charset="0"/>
                  <a:ea typeface="Tahoma" panose="020B0604030504040204" pitchFamily="34" charset="0"/>
                  <a:cs typeface="Tahoma" panose="020B0604030504040204" pitchFamily="34" charset="0"/>
                </a:rPr>
                <a:t>elección de jueces</a:t>
              </a:r>
              <a:r>
                <a:rPr lang="es-AR"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a:t>
              </a:r>
            </a:p>
          </p:txBody>
        </p:sp>
      </p:grpSp>
    </p:spTree>
    <p:extLst>
      <p:ext uri="{BB962C8B-B14F-4D97-AF65-F5344CB8AC3E}">
        <p14:creationId xmlns:p14="http://schemas.microsoft.com/office/powerpoint/2010/main" val="33271585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dondear rectángulo de esquina sencilla 3"/>
          <p:cNvSpPr/>
          <p:nvPr/>
        </p:nvSpPr>
        <p:spPr>
          <a:xfrm>
            <a:off x="9416716" y="0"/>
            <a:ext cx="2775284" cy="6858000"/>
          </a:xfrm>
          <a:prstGeom prst="round1Rect">
            <a:avLst>
              <a:gd name="adj" fmla="val 0"/>
            </a:avLst>
          </a:prstGeom>
          <a:solidFill>
            <a:srgbClr val="435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 name="Rectángulo 16"/>
          <p:cNvSpPr/>
          <p:nvPr/>
        </p:nvSpPr>
        <p:spPr>
          <a:xfrm>
            <a:off x="0" y="0"/>
            <a:ext cx="224024" cy="6858000"/>
          </a:xfrm>
          <a:prstGeom prst="rect">
            <a:avLst/>
          </a:prstGeom>
          <a:solidFill>
            <a:srgbClr val="435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 name="1 CuadroTexto"/>
          <p:cNvSpPr txBox="1"/>
          <p:nvPr/>
        </p:nvSpPr>
        <p:spPr>
          <a:xfrm>
            <a:off x="457199" y="362606"/>
            <a:ext cx="8324193" cy="5909310"/>
          </a:xfrm>
          <a:prstGeom prst="rect">
            <a:avLst/>
          </a:prstGeom>
          <a:noFill/>
        </p:spPr>
        <p:txBody>
          <a:bodyPr wrap="square" rtlCol="0">
            <a:spAutoFit/>
          </a:bodyPr>
          <a:lstStyle/>
          <a:p>
            <a:pPr marL="285750" indent="-285750">
              <a:buFont typeface="Wingdings" panose="05000000000000000000" pitchFamily="2" charset="2"/>
              <a:buChar char="v"/>
            </a:pPr>
            <a:r>
              <a:rPr lang="es-AR" b="1" dirty="0" smtClean="0"/>
              <a:t> </a:t>
            </a:r>
            <a:r>
              <a:rPr lang="es-AR" b="1" dirty="0"/>
              <a:t>Seleccionar mediante concursos públicos los postulantes a las magistraturas </a:t>
            </a:r>
            <a:r>
              <a:rPr lang="es-AR" b="1" dirty="0" smtClean="0"/>
              <a:t>inferiores.</a:t>
            </a:r>
          </a:p>
          <a:p>
            <a:pPr marL="285750" indent="-285750">
              <a:buFont typeface="Wingdings" panose="05000000000000000000" pitchFamily="2" charset="2"/>
              <a:buChar char="v"/>
            </a:pPr>
            <a:r>
              <a:rPr lang="es-AR" b="1" dirty="0" smtClean="0"/>
              <a:t>Emitir </a:t>
            </a:r>
            <a:r>
              <a:rPr lang="es-AR" b="1" dirty="0"/>
              <a:t>propuestas en ternas vinculantes, para el nombramiento de los magistrados de los tribunales </a:t>
            </a:r>
            <a:r>
              <a:rPr lang="es-AR" b="1" dirty="0" smtClean="0"/>
              <a:t>inferiores.</a:t>
            </a:r>
          </a:p>
          <a:p>
            <a:pPr marL="285750" indent="-285750">
              <a:buFont typeface="Wingdings" panose="05000000000000000000" pitchFamily="2" charset="2"/>
              <a:buChar char="v"/>
            </a:pPr>
            <a:r>
              <a:rPr lang="es-AR" b="1" dirty="0" smtClean="0"/>
              <a:t>Administrar </a:t>
            </a:r>
            <a:r>
              <a:rPr lang="es-AR" b="1" dirty="0"/>
              <a:t>los recursos y ejecutar el presupuesto que la ley asigne a la administración de </a:t>
            </a:r>
            <a:r>
              <a:rPr lang="es-AR" b="1" dirty="0" smtClean="0"/>
              <a:t>justicia.</a:t>
            </a:r>
          </a:p>
          <a:p>
            <a:pPr marL="285750" indent="-285750">
              <a:buFont typeface="Wingdings" panose="05000000000000000000" pitchFamily="2" charset="2"/>
              <a:buChar char="v"/>
            </a:pPr>
            <a:r>
              <a:rPr lang="es-AR" b="1" dirty="0" smtClean="0"/>
              <a:t>Ejercer </a:t>
            </a:r>
            <a:r>
              <a:rPr lang="es-AR" b="1" dirty="0"/>
              <a:t>facultades disciplinarias sobre </a:t>
            </a:r>
            <a:r>
              <a:rPr lang="es-AR" b="1" dirty="0" smtClean="0"/>
              <a:t>magistrados.</a:t>
            </a:r>
          </a:p>
          <a:p>
            <a:pPr marL="285750" indent="-285750">
              <a:buFont typeface="Wingdings" panose="05000000000000000000" pitchFamily="2" charset="2"/>
              <a:buChar char="v"/>
            </a:pPr>
            <a:r>
              <a:rPr lang="es-AR" b="1" dirty="0" smtClean="0"/>
              <a:t>Decidir </a:t>
            </a:r>
            <a:r>
              <a:rPr lang="es-AR" b="1" dirty="0"/>
              <a:t>la apertura del procedimiento de remoción de magistrados, en su caso ordenar la suspensión, y formular la acusación </a:t>
            </a:r>
            <a:r>
              <a:rPr lang="es-AR" b="1" dirty="0" smtClean="0"/>
              <a:t>correspondiente.</a:t>
            </a:r>
          </a:p>
          <a:p>
            <a:pPr marL="285750" indent="-285750">
              <a:buFont typeface="Wingdings" panose="05000000000000000000" pitchFamily="2" charset="2"/>
              <a:buChar char="v"/>
            </a:pPr>
            <a:r>
              <a:rPr lang="es-AR" b="1" dirty="0" smtClean="0"/>
              <a:t>Dictar </a:t>
            </a:r>
            <a:r>
              <a:rPr lang="es-AR" b="1" dirty="0"/>
              <a:t>los reglamentos relacionados con la organización judicial y todos aquellos que sean necesarios para asegurar la independencia de los jueces y la eficaz prestación de los servicios de justicia.”</a:t>
            </a:r>
          </a:p>
          <a:p>
            <a:r>
              <a:rPr lang="es-AR" b="1" dirty="0"/>
              <a:t>Además de lo expuesto, son atribuciones propias del Consejo:</a:t>
            </a:r>
          </a:p>
          <a:p>
            <a:r>
              <a:rPr lang="es-AR" b="1" dirty="0"/>
              <a:t>• Organizar el funcionamiento de la Escuela Judicial, dictar su reglamento, aprobar sus programas de estudio y establecer el valor de los cursos realizados, como antecedentes para los concursos convocados. Planificar los cursos de capacitación para magistrados, funcionarios y empleados del Poder Judicial para la eficaz prestación del servicio de justicia.</a:t>
            </a:r>
          </a:p>
          <a:p>
            <a:r>
              <a:rPr lang="es-AR" b="1" dirty="0"/>
              <a:t>• Elaborar el anteproyecto de presupuesto anual del Poder Judicial, de conformidad con lo dispuesto en la Ley de Autarquía Judicial y la Ley de Administración Financiera, y ejecutarlo.</a:t>
            </a:r>
          </a:p>
        </p:txBody>
      </p:sp>
      <p:grpSp>
        <p:nvGrpSpPr>
          <p:cNvPr id="24" name="Grupo 23"/>
          <p:cNvGrpSpPr/>
          <p:nvPr/>
        </p:nvGrpSpPr>
        <p:grpSpPr>
          <a:xfrm>
            <a:off x="8568822" y="751164"/>
            <a:ext cx="3064042" cy="3064042"/>
            <a:chOff x="8007828" y="703853"/>
            <a:chExt cx="3064042" cy="3064042"/>
          </a:xfrm>
        </p:grpSpPr>
        <p:grpSp>
          <p:nvGrpSpPr>
            <p:cNvPr id="22" name="Grupo 21"/>
            <p:cNvGrpSpPr/>
            <p:nvPr/>
          </p:nvGrpSpPr>
          <p:grpSpPr>
            <a:xfrm>
              <a:off x="8007828" y="703853"/>
              <a:ext cx="3064042" cy="3064042"/>
              <a:chOff x="8007828" y="703853"/>
              <a:chExt cx="3064042" cy="3064042"/>
            </a:xfrm>
          </p:grpSpPr>
          <p:sp>
            <p:nvSpPr>
              <p:cNvPr id="20" name="Elipse 19"/>
              <p:cNvSpPr/>
              <p:nvPr/>
            </p:nvSpPr>
            <p:spPr>
              <a:xfrm>
                <a:off x="8007828" y="703853"/>
                <a:ext cx="3064042" cy="3064042"/>
              </a:xfrm>
              <a:prstGeom prst="ellipse">
                <a:avLst/>
              </a:prstGeom>
              <a:solidFill>
                <a:srgbClr val="6B7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1" name="Imagen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4327" y="751165"/>
                <a:ext cx="2969417" cy="2969417"/>
              </a:xfrm>
              <a:prstGeom prst="rect">
                <a:avLst/>
              </a:prstGeom>
            </p:spPr>
          </p:pic>
        </p:grpSp>
        <p:sp>
          <p:nvSpPr>
            <p:cNvPr id="23" name="CuadroTexto 22"/>
            <p:cNvSpPr txBox="1"/>
            <p:nvPr/>
          </p:nvSpPr>
          <p:spPr>
            <a:xfrm>
              <a:off x="8288325" y="1881930"/>
              <a:ext cx="2503058" cy="523220"/>
            </a:xfrm>
            <a:prstGeom prst="rect">
              <a:avLst/>
            </a:prstGeom>
            <a:noFill/>
          </p:spPr>
          <p:txBody>
            <a:bodyPr wrap="none" rtlCol="0">
              <a:spAutoFit/>
            </a:bodyPr>
            <a:lstStyle/>
            <a:p>
              <a:pPr algn="ctr"/>
              <a:r>
                <a:rPr lang="es-AR" sz="2800" b="1" dirty="0" smtClean="0">
                  <a:solidFill>
                    <a:schemeClr val="bg1"/>
                  </a:solidFill>
                </a:rPr>
                <a:t>ATRIBUCIONES</a:t>
              </a:r>
              <a:r>
                <a:rPr lang="es-AR" sz="2800" dirty="0" smtClean="0">
                  <a:solidFill>
                    <a:schemeClr val="bg1"/>
                  </a:solidFill>
                  <a:latin typeface="Tahoma" panose="020B0604030504040204" pitchFamily="34" charset="0"/>
                  <a:ea typeface="Tahoma" panose="020B0604030504040204" pitchFamily="34" charset="0"/>
                  <a:cs typeface="Tahoma" panose="020B0604030504040204" pitchFamily="34" charset="0"/>
                </a:rPr>
                <a:t>.</a:t>
              </a:r>
            </a:p>
          </p:txBody>
        </p:sp>
      </p:grpSp>
    </p:spTree>
    <p:extLst>
      <p:ext uri="{BB962C8B-B14F-4D97-AF65-F5344CB8AC3E}">
        <p14:creationId xmlns:p14="http://schemas.microsoft.com/office/powerpoint/2010/main" val="40439931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upo 28"/>
          <p:cNvGrpSpPr/>
          <p:nvPr/>
        </p:nvGrpSpPr>
        <p:grpSpPr>
          <a:xfrm>
            <a:off x="668034" y="288759"/>
            <a:ext cx="4947426" cy="6216335"/>
            <a:chOff x="671514" y="600075"/>
            <a:chExt cx="4500561" cy="2199568"/>
          </a:xfrm>
        </p:grpSpPr>
        <p:sp>
          <p:nvSpPr>
            <p:cNvPr id="4" name="Redondear rectángulo de esquina sencilla 3"/>
            <p:cNvSpPr/>
            <p:nvPr/>
          </p:nvSpPr>
          <p:spPr>
            <a:xfrm>
              <a:off x="671514" y="600075"/>
              <a:ext cx="4500561" cy="2159366"/>
            </a:xfrm>
            <a:prstGeom prst="round1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CuadroTexto 7"/>
            <p:cNvSpPr txBox="1"/>
            <p:nvPr/>
          </p:nvSpPr>
          <p:spPr>
            <a:xfrm>
              <a:off x="904678" y="937408"/>
              <a:ext cx="4162227" cy="1862235"/>
            </a:xfrm>
            <a:prstGeom prst="rect">
              <a:avLst/>
            </a:prstGeom>
            <a:noFill/>
          </p:spPr>
          <p:txBody>
            <a:bodyPr wrap="square" rtlCol="0">
              <a:spAutoFit/>
            </a:bodyPr>
            <a:lstStyle/>
            <a:p>
              <a:r>
                <a:rPr lang="es-AR" sz="3600" b="1" dirty="0" smtClean="0">
                  <a:solidFill>
                    <a:schemeClr val="bg1"/>
                  </a:solidFill>
                </a:rPr>
                <a:t>ANTECEDENTES</a:t>
              </a:r>
            </a:p>
            <a:p>
              <a:r>
                <a:rPr lang="es-AR" sz="2000" b="1" dirty="0" smtClean="0">
                  <a:solidFill>
                    <a:schemeClr val="bg1"/>
                  </a:solidFill>
                </a:rPr>
                <a:t>El sistema creado por la CN de 1853, copiado de la constitución norteamericana, fue blanco de muchas criticas. </a:t>
              </a:r>
            </a:p>
            <a:p>
              <a:r>
                <a:rPr lang="es-AR" sz="2000" b="1" dirty="0" smtClean="0">
                  <a:solidFill>
                    <a:schemeClr val="bg1"/>
                  </a:solidFill>
                </a:rPr>
                <a:t>Previo a la creación del Consejo de la Magistratura, los jueces eran electos por el Presidente, con el acuerdo de una mayoría calificada en el Senado. Esta decisión quedaba a merced del Poder Ejecutivo y su ocasional mayoría parlamentaria. No había ningún tipo de control sobre la idoneidad técnica de los Candidatos. </a:t>
              </a:r>
              <a:endParaRPr lang="es-AR" sz="2000" b="1" dirty="0">
                <a:solidFill>
                  <a:schemeClr val="bg1"/>
                </a:solidFill>
              </a:endParaRPr>
            </a:p>
            <a:p>
              <a:endParaRPr lang="es-AR" sz="4000" b="1" dirty="0">
                <a:solidFill>
                  <a:schemeClr val="bg1"/>
                </a:solidFill>
                <a:latin typeface="Panton" panose="00000500000000000000" pitchFamily="50" charset="0"/>
              </a:endParaRPr>
            </a:p>
          </p:txBody>
        </p:sp>
      </p:grpSp>
      <p:sp>
        <p:nvSpPr>
          <p:cNvPr id="32" name="Rectángulo 31"/>
          <p:cNvSpPr/>
          <p:nvPr/>
        </p:nvSpPr>
        <p:spPr>
          <a:xfrm>
            <a:off x="0" y="0"/>
            <a:ext cx="224024" cy="6858000"/>
          </a:xfrm>
          <a:prstGeom prst="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8" name="Redondear rectángulo de esquina sencilla 37"/>
          <p:cNvSpPr/>
          <p:nvPr/>
        </p:nvSpPr>
        <p:spPr>
          <a:xfrm>
            <a:off x="6098088" y="409074"/>
            <a:ext cx="5773070" cy="2205789"/>
          </a:xfrm>
          <a:prstGeom prst="round1Rect">
            <a:avLst/>
          </a:prstGeom>
          <a:solidFill>
            <a:srgbClr val="B2E0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9" name="Redondear rectángulo de esquina sencilla 38"/>
          <p:cNvSpPr/>
          <p:nvPr/>
        </p:nvSpPr>
        <p:spPr>
          <a:xfrm>
            <a:off x="6098088" y="2897354"/>
            <a:ext cx="5773070" cy="3960646"/>
          </a:xfrm>
          <a:prstGeom prst="round1Rect">
            <a:avLst/>
          </a:prstGeom>
          <a:solidFill>
            <a:srgbClr val="18BC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0" name="CuadroTexto 39"/>
          <p:cNvSpPr txBox="1"/>
          <p:nvPr/>
        </p:nvSpPr>
        <p:spPr>
          <a:xfrm>
            <a:off x="6287434" y="619523"/>
            <a:ext cx="5359133" cy="1969770"/>
          </a:xfrm>
          <a:prstGeom prst="rect">
            <a:avLst/>
          </a:prstGeom>
          <a:noFill/>
        </p:spPr>
        <p:txBody>
          <a:bodyPr wrap="square" rtlCol="0">
            <a:spAutoFit/>
          </a:bodyPr>
          <a:lstStyle/>
          <a:p>
            <a:r>
              <a:rPr lang="es-AR" sz="3200" b="1" dirty="0" smtClean="0">
                <a:solidFill>
                  <a:srgbClr val="303C78"/>
                </a:solidFill>
              </a:rPr>
              <a:t>“Recurso de </a:t>
            </a:r>
            <a:r>
              <a:rPr lang="es-AR" sz="3200" b="1" dirty="0" err="1" smtClean="0">
                <a:solidFill>
                  <a:srgbClr val="303C78"/>
                </a:solidFill>
              </a:rPr>
              <a:t>arrancatoria</a:t>
            </a:r>
            <a:r>
              <a:rPr lang="es-AR" sz="3200" b="1" dirty="0" smtClean="0">
                <a:solidFill>
                  <a:srgbClr val="303C78"/>
                </a:solidFill>
              </a:rPr>
              <a:t>”</a:t>
            </a:r>
          </a:p>
          <a:p>
            <a:r>
              <a:rPr lang="es-AR" dirty="0" smtClean="0">
                <a:solidFill>
                  <a:srgbClr val="303C78"/>
                </a:solidFill>
                <a:latin typeface="Tahoma" panose="020B0604030504040204" pitchFamily="34" charset="0"/>
                <a:ea typeface="Tahoma" panose="020B0604030504040204" pitchFamily="34" charset="0"/>
                <a:cs typeface="Tahoma" panose="020B0604030504040204" pitchFamily="34" charset="0"/>
              </a:rPr>
              <a:t>Con la ampliación de la CSJN de 5 a 9 miembros, para garantizarse la mayoría automática, su mayor escandalo estaba al caer, el huerto de una sentencia del libro de la propia corte y su reemplazo por otra. </a:t>
            </a:r>
            <a:endParaRPr lang="es-AR" sz="3200" b="1" dirty="0">
              <a:solidFill>
                <a:srgbClr val="303C78"/>
              </a:solidFill>
              <a:latin typeface="Tahoma" panose="020B0604030504040204" pitchFamily="34" charset="0"/>
              <a:ea typeface="Tahoma" panose="020B0604030504040204" pitchFamily="34" charset="0"/>
              <a:cs typeface="Tahoma" panose="020B0604030504040204" pitchFamily="34" charset="0"/>
            </a:endParaRPr>
          </a:p>
        </p:txBody>
      </p:sp>
      <p:sp>
        <p:nvSpPr>
          <p:cNvPr id="41" name="CuadroTexto 40"/>
          <p:cNvSpPr txBox="1"/>
          <p:nvPr/>
        </p:nvSpPr>
        <p:spPr>
          <a:xfrm>
            <a:off x="6305056" y="3092308"/>
            <a:ext cx="5359133" cy="2800767"/>
          </a:xfrm>
          <a:prstGeom prst="rect">
            <a:avLst/>
          </a:prstGeom>
          <a:noFill/>
        </p:spPr>
        <p:txBody>
          <a:bodyPr wrap="square" rtlCol="0">
            <a:spAutoFit/>
          </a:bodyPr>
          <a:lstStyle/>
          <a:p>
            <a:r>
              <a:rPr lang="es-AR" sz="4000" b="1" dirty="0" smtClean="0">
                <a:solidFill>
                  <a:schemeClr val="bg1"/>
                </a:solidFill>
              </a:rPr>
              <a:t>Otros escándalos.</a:t>
            </a:r>
            <a:endParaRPr lang="es-AR" sz="4000" b="1" dirty="0" smtClean="0">
              <a:solidFill>
                <a:schemeClr val="bg1"/>
              </a:solidFill>
            </a:endParaRPr>
          </a:p>
          <a:p>
            <a:r>
              <a:rPr lang="es-AR" sz="2000" b="1" dirty="0" smtClean="0"/>
              <a:t>Designación de jueces que no reunían las condiciones básicas de idoneidad y preparación técnica para ocupar el cargo. </a:t>
            </a:r>
          </a:p>
          <a:p>
            <a:endParaRPr lang="es-AR" sz="2000" b="1" dirty="0" smtClean="0"/>
          </a:p>
          <a:p>
            <a:r>
              <a:rPr lang="es-AR" dirty="0" smtClean="0">
                <a:solidFill>
                  <a:schemeClr val="bg1"/>
                </a:solidFill>
                <a:latin typeface="Tahoma" panose="020B0604030504040204" pitchFamily="34" charset="0"/>
                <a:ea typeface="Tahoma" panose="020B0604030504040204" pitchFamily="34" charset="0"/>
                <a:cs typeface="Tahoma" panose="020B0604030504040204" pitchFamily="34" charset="0"/>
              </a:rPr>
              <a:t>Servilleta de Corach a Cavallo con los nombres de los jueces que respondían al gobierno menemista.</a:t>
            </a:r>
            <a:endParaRPr lang="es-AR"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s-AR" sz="2000" dirty="0" smtClean="0">
              <a:solidFill>
                <a:schemeClr val="bg1"/>
              </a:solidFill>
              <a:latin typeface="Panton" panose="00000500000000000000" pitchFamily="50" charset="0"/>
            </a:endParaRPr>
          </a:p>
        </p:txBody>
      </p:sp>
    </p:spTree>
    <p:extLst>
      <p:ext uri="{BB962C8B-B14F-4D97-AF65-F5344CB8AC3E}">
        <p14:creationId xmlns:p14="http://schemas.microsoft.com/office/powerpoint/2010/main" val="2085920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upo 28"/>
          <p:cNvGrpSpPr/>
          <p:nvPr/>
        </p:nvGrpSpPr>
        <p:grpSpPr>
          <a:xfrm>
            <a:off x="668034" y="288759"/>
            <a:ext cx="4947426" cy="6102718"/>
            <a:chOff x="671514" y="600075"/>
            <a:chExt cx="4500561" cy="2159366"/>
          </a:xfrm>
        </p:grpSpPr>
        <p:sp>
          <p:nvSpPr>
            <p:cNvPr id="4" name="Redondear rectángulo de esquina sencilla 3"/>
            <p:cNvSpPr/>
            <p:nvPr/>
          </p:nvSpPr>
          <p:spPr>
            <a:xfrm>
              <a:off x="671514" y="600075"/>
              <a:ext cx="4500561" cy="2159366"/>
            </a:xfrm>
            <a:prstGeom prst="round1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8" name="CuadroTexto 7"/>
            <p:cNvSpPr txBox="1"/>
            <p:nvPr/>
          </p:nvSpPr>
          <p:spPr>
            <a:xfrm>
              <a:off x="904678" y="937408"/>
              <a:ext cx="4162227" cy="1753333"/>
            </a:xfrm>
            <a:prstGeom prst="rect">
              <a:avLst/>
            </a:prstGeom>
            <a:noFill/>
          </p:spPr>
          <p:txBody>
            <a:bodyPr wrap="square" rtlCol="0">
              <a:spAutoFit/>
            </a:bodyPr>
            <a:lstStyle/>
            <a:p>
              <a:r>
                <a:rPr lang="es-AR" sz="3600" b="1" dirty="0" smtClean="0">
                  <a:solidFill>
                    <a:schemeClr val="bg1"/>
                  </a:solidFill>
                </a:rPr>
                <a:t>REMOCION DE JUECES </a:t>
              </a:r>
            </a:p>
            <a:p>
              <a:r>
                <a:rPr lang="es-AR" sz="2000" b="1" dirty="0" smtClean="0">
                  <a:solidFill>
                    <a:schemeClr val="bg1"/>
                  </a:solidFill>
                </a:rPr>
                <a:t>Antes de 1994, el sistema de remoción de jueces era el siguiente: la Comisión de Juicio Político de la Cámara de Diputados, hacía una investigación sobre las denuncias. Luego, si estas eran suficientes, se elaboraba un dictamen acusatorio que era presentado en la Cámara de Diputados. Si se aprobaba con 2/3 de los miembros presentes, se nombraba a dos diputados como fiscales ante la Cámara de Senadores, que por su parte actuaría como un Juez. Para remover a un Juez se requería una mayoría calificada. </a:t>
              </a:r>
              <a:endParaRPr lang="es-AR" sz="4000" b="1" dirty="0">
                <a:solidFill>
                  <a:schemeClr val="bg1"/>
                </a:solidFill>
                <a:latin typeface="Panton" panose="00000500000000000000" pitchFamily="50" charset="0"/>
              </a:endParaRPr>
            </a:p>
          </p:txBody>
        </p:sp>
      </p:grpSp>
      <p:sp>
        <p:nvSpPr>
          <p:cNvPr id="32" name="Rectángulo 31"/>
          <p:cNvSpPr/>
          <p:nvPr/>
        </p:nvSpPr>
        <p:spPr>
          <a:xfrm>
            <a:off x="0" y="0"/>
            <a:ext cx="224024" cy="6858000"/>
          </a:xfrm>
          <a:prstGeom prst="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9" name="Redondear rectángulo de esquina sencilla 38"/>
          <p:cNvSpPr/>
          <p:nvPr/>
        </p:nvSpPr>
        <p:spPr>
          <a:xfrm>
            <a:off x="6098088" y="288759"/>
            <a:ext cx="5773070" cy="6569241"/>
          </a:xfrm>
          <a:prstGeom prst="round1Rect">
            <a:avLst/>
          </a:prstGeom>
          <a:solidFill>
            <a:srgbClr val="18BC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1" name="CuadroTexto 40"/>
          <p:cNvSpPr txBox="1"/>
          <p:nvPr/>
        </p:nvSpPr>
        <p:spPr>
          <a:xfrm>
            <a:off x="6305056" y="539351"/>
            <a:ext cx="5359133" cy="5940088"/>
          </a:xfrm>
          <a:prstGeom prst="rect">
            <a:avLst/>
          </a:prstGeom>
          <a:noFill/>
        </p:spPr>
        <p:txBody>
          <a:bodyPr wrap="square" rtlCol="0">
            <a:spAutoFit/>
          </a:bodyPr>
          <a:lstStyle/>
          <a:p>
            <a:r>
              <a:rPr lang="es-AR" sz="4000" b="1" dirty="0" smtClean="0">
                <a:solidFill>
                  <a:schemeClr val="bg1"/>
                </a:solidFill>
              </a:rPr>
              <a:t>Hasta 1998, año que comienza a funcionar el Consejo, sólo se habían acusado 27 jueces, de los cuales 19 fueron destituidos. </a:t>
            </a:r>
          </a:p>
          <a:p>
            <a:pPr algn="just"/>
            <a:r>
              <a:rPr lang="es-AR" sz="2000" b="1" dirty="0" smtClean="0"/>
              <a:t>Estos antecedentes explican como se fue generando un reclamo, al que se dará respuesta con la creación de un órgano de gobierno del Poder Judicial. Tomando com</a:t>
            </a:r>
            <a:r>
              <a:rPr lang="es-AR" sz="2000" b="1" dirty="0" smtClean="0"/>
              <a:t>o referencia los Consejos de la Magistratura de España, Francia e Italia. </a:t>
            </a:r>
            <a:endParaRPr lang="es-AR" sz="2000" b="1" dirty="0" smtClean="0"/>
          </a:p>
          <a:p>
            <a:endParaRPr lang="es-AR" sz="2000" dirty="0" smtClean="0">
              <a:solidFill>
                <a:schemeClr val="bg1"/>
              </a:solidFill>
              <a:latin typeface="Panton" panose="00000500000000000000" pitchFamily="50" charset="0"/>
            </a:endParaRPr>
          </a:p>
        </p:txBody>
      </p:sp>
    </p:spTree>
    <p:extLst>
      <p:ext uri="{BB962C8B-B14F-4D97-AF65-F5344CB8AC3E}">
        <p14:creationId xmlns:p14="http://schemas.microsoft.com/office/powerpoint/2010/main" val="35947889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upo 28"/>
          <p:cNvGrpSpPr/>
          <p:nvPr/>
        </p:nvGrpSpPr>
        <p:grpSpPr>
          <a:xfrm>
            <a:off x="668034" y="228848"/>
            <a:ext cx="4831813" cy="6178252"/>
            <a:chOff x="671514" y="600075"/>
            <a:chExt cx="4500561" cy="2159366"/>
          </a:xfrm>
        </p:grpSpPr>
        <p:sp>
          <p:nvSpPr>
            <p:cNvPr id="4" name="Redondear rectángulo de esquina sencilla 3"/>
            <p:cNvSpPr/>
            <p:nvPr/>
          </p:nvSpPr>
          <p:spPr>
            <a:xfrm>
              <a:off x="671514" y="600075"/>
              <a:ext cx="4500561" cy="2159366"/>
            </a:xfrm>
            <a:prstGeom prst="round1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CuadroTexto 7"/>
            <p:cNvSpPr txBox="1"/>
            <p:nvPr/>
          </p:nvSpPr>
          <p:spPr>
            <a:xfrm>
              <a:off x="904678" y="937408"/>
              <a:ext cx="4162227" cy="1753411"/>
            </a:xfrm>
            <a:prstGeom prst="rect">
              <a:avLst/>
            </a:prstGeom>
            <a:noFill/>
          </p:spPr>
          <p:txBody>
            <a:bodyPr wrap="square" rtlCol="0">
              <a:spAutoFit/>
            </a:bodyPr>
            <a:lstStyle/>
            <a:p>
              <a:r>
                <a:rPr lang="es-AR" sz="4000" b="1" dirty="0" smtClean="0">
                  <a:solidFill>
                    <a:schemeClr val="bg1"/>
                  </a:solidFill>
                </a:rPr>
                <a:t>Origen </a:t>
              </a:r>
            </a:p>
            <a:p>
              <a:r>
                <a:rPr lang="es-AR" sz="2000" b="1" dirty="0" smtClean="0">
                  <a:solidFill>
                    <a:schemeClr val="bg1"/>
                  </a:solidFill>
                </a:rPr>
                <a:t>La Ley Nro. 24.309 declarativa de la Reforma Constitucional, producto del Pacto de Olivos, contempla la creación de un Consejo de la Magistratura. Pero no profundiza acerca de la composición, deja la noción de “equilibrio” entre los jueces, abogados, funcionarios resultantes de elección popular y académicos, estableciendo que una ley especial regularía su composición y funcionamiento. </a:t>
              </a:r>
            </a:p>
            <a:p>
              <a:r>
                <a:rPr lang="es-AR" sz="2000" b="1" dirty="0" smtClean="0">
                  <a:solidFill>
                    <a:schemeClr val="bg1"/>
                  </a:solidFill>
                </a:rPr>
                <a:t>Según la Disposición Transitoria décimo tercera esto debía dictarse a los 360 días de aprobada la Reforma Constitucional. </a:t>
              </a:r>
            </a:p>
          </p:txBody>
        </p:sp>
      </p:grpSp>
      <p:sp>
        <p:nvSpPr>
          <p:cNvPr id="32" name="Rectángulo 31"/>
          <p:cNvSpPr/>
          <p:nvPr/>
        </p:nvSpPr>
        <p:spPr>
          <a:xfrm>
            <a:off x="0" y="0"/>
            <a:ext cx="224024" cy="6858000"/>
          </a:xfrm>
          <a:prstGeom prst="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8" name="Redondear rectángulo de esquina sencilla 37"/>
          <p:cNvSpPr/>
          <p:nvPr/>
        </p:nvSpPr>
        <p:spPr>
          <a:xfrm>
            <a:off x="6098088" y="409074"/>
            <a:ext cx="5773070" cy="4036802"/>
          </a:xfrm>
          <a:prstGeom prst="round1Rect">
            <a:avLst/>
          </a:prstGeom>
          <a:solidFill>
            <a:srgbClr val="B2E0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0" name="CuadroTexto 39"/>
          <p:cNvSpPr txBox="1"/>
          <p:nvPr/>
        </p:nvSpPr>
        <p:spPr>
          <a:xfrm>
            <a:off x="6287434" y="619523"/>
            <a:ext cx="5359133" cy="3385542"/>
          </a:xfrm>
          <a:prstGeom prst="rect">
            <a:avLst/>
          </a:prstGeom>
          <a:noFill/>
        </p:spPr>
        <p:txBody>
          <a:bodyPr wrap="square" rtlCol="0">
            <a:spAutoFit/>
          </a:bodyPr>
          <a:lstStyle/>
          <a:p>
            <a:r>
              <a:rPr lang="es-AR" sz="2400" b="1" dirty="0" smtClean="0">
                <a:solidFill>
                  <a:srgbClr val="303C78"/>
                </a:solidFill>
              </a:rPr>
              <a:t>LEY 24.937 – LEY CORRECTIVA 24.939</a:t>
            </a:r>
          </a:p>
          <a:p>
            <a:r>
              <a:rPr lang="es-AR" dirty="0" smtClean="0">
                <a:solidFill>
                  <a:srgbClr val="303C78"/>
                </a:solidFill>
                <a:latin typeface="Tahoma" panose="020B0604030504040204" pitchFamily="34" charset="0"/>
                <a:ea typeface="Tahoma" panose="020B0604030504040204" pitchFamily="34" charset="0"/>
                <a:cs typeface="Tahoma" panose="020B0604030504040204" pitchFamily="34" charset="0"/>
              </a:rPr>
              <a:t>El 30 de diciembre de 1997 se aprueba la Ley que regulaba el Consejo de la Magistratura, con una corrección que podría haber dictado la inconstitucionalidad, incorporando dos integrantes del ámbito académico</a:t>
            </a:r>
            <a:r>
              <a:rPr lang="es-AR" dirty="0" smtClean="0">
                <a:solidFill>
                  <a:srgbClr val="303C78"/>
                </a:solidFill>
                <a:latin typeface="Tahoma" panose="020B0604030504040204" pitchFamily="34" charset="0"/>
                <a:ea typeface="Tahoma" panose="020B0604030504040204" pitchFamily="34" charset="0"/>
                <a:cs typeface="Tahoma" panose="020B0604030504040204" pitchFamily="34" charset="0"/>
              </a:rPr>
              <a:t>, en lugar de uno. (ART.114 en plural). </a:t>
            </a:r>
          </a:p>
          <a:p>
            <a:endParaRPr lang="es-AR" dirty="0" smtClean="0">
              <a:solidFill>
                <a:srgbClr val="303C78"/>
              </a:solidFill>
              <a:latin typeface="Tahoma" panose="020B0604030504040204" pitchFamily="34" charset="0"/>
              <a:ea typeface="Tahoma" panose="020B0604030504040204" pitchFamily="34" charset="0"/>
              <a:cs typeface="Tahoma" panose="020B0604030504040204" pitchFamily="34" charset="0"/>
            </a:endParaRPr>
          </a:p>
          <a:p>
            <a:r>
              <a:rPr lang="es-AR" sz="3200" b="1" dirty="0" smtClean="0">
                <a:solidFill>
                  <a:srgbClr val="303C78"/>
                </a:solidFill>
                <a:latin typeface="Tahoma" panose="020B0604030504040204" pitchFamily="34" charset="0"/>
                <a:ea typeface="Tahoma" panose="020B0604030504040204" pitchFamily="34" charset="0"/>
                <a:cs typeface="Tahoma" panose="020B0604030504040204" pitchFamily="34" charset="0"/>
              </a:rPr>
              <a:t>Luego será modificada por la LEY 26.080. </a:t>
            </a:r>
            <a:endParaRPr lang="es-AR" sz="3200" b="1" dirty="0">
              <a:solidFill>
                <a:srgbClr val="303C78"/>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450987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p:cNvSpPr/>
          <p:nvPr/>
        </p:nvSpPr>
        <p:spPr>
          <a:xfrm>
            <a:off x="0" y="0"/>
            <a:ext cx="224024" cy="6858000"/>
          </a:xfrm>
          <a:prstGeom prst="rect">
            <a:avLst/>
          </a:prstGeom>
          <a:solidFill>
            <a:srgbClr val="303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32" name="Grupo 31"/>
          <p:cNvGrpSpPr/>
          <p:nvPr/>
        </p:nvGrpSpPr>
        <p:grpSpPr>
          <a:xfrm>
            <a:off x="676902" y="99808"/>
            <a:ext cx="11194256" cy="430887"/>
            <a:chOff x="676902" y="99808"/>
            <a:chExt cx="11194256" cy="430887"/>
          </a:xfrm>
        </p:grpSpPr>
        <p:sp>
          <p:nvSpPr>
            <p:cNvPr id="27" name="Rectángulo 26"/>
            <p:cNvSpPr/>
            <p:nvPr/>
          </p:nvSpPr>
          <p:spPr>
            <a:xfrm>
              <a:off x="692944" y="128337"/>
              <a:ext cx="11178214" cy="401052"/>
            </a:xfrm>
            <a:prstGeom prst="rect">
              <a:avLst/>
            </a:prstGeom>
            <a:solidFill>
              <a:srgbClr val="D9D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8" name="CuadroTexto 27"/>
            <p:cNvSpPr txBox="1"/>
            <p:nvPr/>
          </p:nvSpPr>
          <p:spPr>
            <a:xfrm>
              <a:off x="676902" y="99808"/>
              <a:ext cx="10552572" cy="430887"/>
            </a:xfrm>
            <a:prstGeom prst="rect">
              <a:avLst/>
            </a:prstGeom>
            <a:noFill/>
          </p:spPr>
          <p:txBody>
            <a:bodyPr wrap="square" rtlCol="0">
              <a:spAutoFit/>
            </a:bodyPr>
            <a:lstStyle/>
            <a:p>
              <a:r>
                <a:rPr lang="es-AR" sz="2200" b="1" dirty="0" smtClean="0"/>
                <a:t>INTEGRACION DEL CONSEJO DE LA MAGISTRATURA HASTA 2006</a:t>
              </a:r>
              <a:endParaRPr lang="es-AR" sz="2200" b="1" dirty="0"/>
            </a:p>
          </p:txBody>
        </p:sp>
      </p:grpSp>
      <p:grpSp>
        <p:nvGrpSpPr>
          <p:cNvPr id="75" name="Grupo 74"/>
          <p:cNvGrpSpPr/>
          <p:nvPr/>
        </p:nvGrpSpPr>
        <p:grpSpPr>
          <a:xfrm>
            <a:off x="619963" y="791570"/>
            <a:ext cx="3039158" cy="1261306"/>
            <a:chOff x="8832000" y="854035"/>
            <a:chExt cx="3039158" cy="1261306"/>
          </a:xfrm>
        </p:grpSpPr>
        <p:grpSp>
          <p:nvGrpSpPr>
            <p:cNvPr id="41" name="Grupo 40"/>
            <p:cNvGrpSpPr/>
            <p:nvPr/>
          </p:nvGrpSpPr>
          <p:grpSpPr>
            <a:xfrm>
              <a:off x="8832000" y="854035"/>
              <a:ext cx="3039158" cy="1261306"/>
              <a:chOff x="8832000" y="854035"/>
              <a:chExt cx="3039158" cy="1261306"/>
            </a:xfrm>
          </p:grpSpPr>
          <p:grpSp>
            <p:nvGrpSpPr>
              <p:cNvPr id="37" name="Grupo 36"/>
              <p:cNvGrpSpPr/>
              <p:nvPr/>
            </p:nvGrpSpPr>
            <p:grpSpPr>
              <a:xfrm>
                <a:off x="8832000" y="854035"/>
                <a:ext cx="3039158" cy="1261306"/>
                <a:chOff x="8832000" y="854035"/>
                <a:chExt cx="3039158" cy="1261306"/>
              </a:xfrm>
            </p:grpSpPr>
            <p:sp>
              <p:nvSpPr>
                <p:cNvPr id="33" name="Redondear rectángulo de esquina diagonal 32"/>
                <p:cNvSpPr/>
                <p:nvPr/>
              </p:nvSpPr>
              <p:spPr>
                <a:xfrm>
                  <a:off x="8839200" y="855341"/>
                  <a:ext cx="3031958" cy="1260000"/>
                </a:xfrm>
                <a:prstGeom prst="round2DiagRect">
                  <a:avLst/>
                </a:prstGeom>
                <a:solidFill>
                  <a:srgbClr val="6B7AC3"/>
                </a:solidFill>
                <a:ln w="19050">
                  <a:solidFill>
                    <a:srgbClr val="D9DA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6" name="Redondear rectángulo de esquina sencilla 35"/>
                <p:cNvSpPr/>
                <p:nvPr/>
              </p:nvSpPr>
              <p:spPr>
                <a:xfrm flipH="1">
                  <a:off x="8832000" y="854035"/>
                  <a:ext cx="3031958" cy="630000"/>
                </a:xfrm>
                <a:prstGeom prst="round1Rect">
                  <a:avLst>
                    <a:gd name="adj" fmla="val 35232"/>
                  </a:avLst>
                </a:prstGeom>
                <a:solidFill>
                  <a:schemeClr val="bg1"/>
                </a:solidFill>
                <a:ln w="19050">
                  <a:solidFill>
                    <a:srgbClr val="D9DA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40" name="Grupo 39"/>
              <p:cNvGrpSpPr/>
              <p:nvPr/>
            </p:nvGrpSpPr>
            <p:grpSpPr>
              <a:xfrm>
                <a:off x="9507562" y="925140"/>
                <a:ext cx="1880538" cy="413140"/>
                <a:chOff x="9348936" y="925140"/>
                <a:chExt cx="1880538" cy="413140"/>
              </a:xfrm>
            </p:grpSpPr>
            <p:sp>
              <p:nvSpPr>
                <p:cNvPr id="38" name="Triángulo isósceles 37"/>
                <p:cNvSpPr/>
                <p:nvPr/>
              </p:nvSpPr>
              <p:spPr>
                <a:xfrm>
                  <a:off x="9348936" y="1035221"/>
                  <a:ext cx="351549" cy="303059"/>
                </a:xfrm>
                <a:prstGeom prst="triangle">
                  <a:avLst/>
                </a:prstGeom>
                <a:solidFill>
                  <a:srgbClr val="9BB8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9" name="CuadroTexto 38"/>
                <p:cNvSpPr txBox="1"/>
                <p:nvPr/>
              </p:nvSpPr>
              <p:spPr>
                <a:xfrm>
                  <a:off x="9681309" y="925140"/>
                  <a:ext cx="1548165" cy="369332"/>
                </a:xfrm>
                <a:prstGeom prst="rect">
                  <a:avLst/>
                </a:prstGeom>
                <a:noFill/>
              </p:spPr>
              <p:txBody>
                <a:bodyPr wrap="square" rtlCol="0">
                  <a:spAutoFit/>
                </a:bodyPr>
                <a:lstStyle/>
                <a:p>
                  <a:r>
                    <a:rPr lang="es-AR" b="1" dirty="0" smtClean="0">
                      <a:latin typeface="Tahoma" panose="020B0604030504040204" pitchFamily="34" charset="0"/>
                      <a:ea typeface="Tahoma" panose="020B0604030504040204" pitchFamily="34" charset="0"/>
                      <a:cs typeface="Tahoma" panose="020B0604030504040204" pitchFamily="34" charset="0"/>
                    </a:rPr>
                    <a:t>LEY 24.939</a:t>
                  </a:r>
                  <a:endParaRPr lang="es-AR" b="1" dirty="0">
                    <a:latin typeface="Tahoma" panose="020B0604030504040204" pitchFamily="34" charset="0"/>
                    <a:ea typeface="Tahoma" panose="020B0604030504040204" pitchFamily="34" charset="0"/>
                    <a:cs typeface="Tahoma" panose="020B0604030504040204" pitchFamily="34" charset="0"/>
                  </a:endParaRPr>
                </a:p>
              </p:txBody>
            </p:sp>
          </p:grpSp>
        </p:grpSp>
        <p:grpSp>
          <p:nvGrpSpPr>
            <p:cNvPr id="66" name="Grupo 65"/>
            <p:cNvGrpSpPr/>
            <p:nvPr/>
          </p:nvGrpSpPr>
          <p:grpSpPr>
            <a:xfrm>
              <a:off x="8976384" y="1491885"/>
              <a:ext cx="2750390" cy="584775"/>
              <a:chOff x="8976384" y="1491885"/>
              <a:chExt cx="2750390" cy="584775"/>
            </a:xfrm>
          </p:grpSpPr>
          <p:cxnSp>
            <p:nvCxnSpPr>
              <p:cNvPr id="57" name="Conector recto 56"/>
              <p:cNvCxnSpPr/>
              <p:nvPr/>
            </p:nvCxnSpPr>
            <p:spPr>
              <a:xfrm>
                <a:off x="10351579" y="1576135"/>
                <a:ext cx="0" cy="4491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CuadroTexto 59"/>
              <p:cNvSpPr txBox="1"/>
              <p:nvPr/>
            </p:nvSpPr>
            <p:spPr>
              <a:xfrm>
                <a:off x="8976384" y="1491885"/>
                <a:ext cx="1203824" cy="307777"/>
              </a:xfrm>
              <a:prstGeom prst="rect">
                <a:avLst/>
              </a:prstGeom>
              <a:noFill/>
            </p:spPr>
            <p:txBody>
              <a:bodyPr wrap="square" rtlCol="0">
                <a:spAutoFit/>
              </a:bodyPr>
              <a:lstStyle/>
              <a:p>
                <a:pPr algn="ctr"/>
                <a:r>
                  <a:rPr lang="es-AR" sz="1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MIEMBROS</a:t>
                </a:r>
                <a:endParaRPr lang="es-AR" sz="1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65" name="CuadroTexto 64"/>
              <p:cNvSpPr txBox="1"/>
              <p:nvPr/>
            </p:nvSpPr>
            <p:spPr>
              <a:xfrm>
                <a:off x="10522950" y="1491885"/>
                <a:ext cx="1203824" cy="584775"/>
              </a:xfrm>
              <a:prstGeom prst="rect">
                <a:avLst/>
              </a:prstGeom>
              <a:noFill/>
            </p:spPr>
            <p:txBody>
              <a:bodyPr wrap="square" rtlCol="0">
                <a:spAutoFit/>
              </a:bodyPr>
              <a:lstStyle/>
              <a:p>
                <a:pPr algn="ctr"/>
                <a:r>
                  <a:rPr lang="es-AR" sz="16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20</a:t>
                </a:r>
                <a:endParaRPr lang="es-AR" sz="1600"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endParaRPr lang="es-AR" sz="16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sp>
        <p:nvSpPr>
          <p:cNvPr id="78" name="Rectángulo 77"/>
          <p:cNvSpPr/>
          <p:nvPr/>
        </p:nvSpPr>
        <p:spPr>
          <a:xfrm>
            <a:off x="0" y="0"/>
            <a:ext cx="224023" cy="791570"/>
          </a:xfrm>
          <a:prstGeom prst="rect">
            <a:avLst/>
          </a:prstGeom>
          <a:solidFill>
            <a:srgbClr val="AFA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aphicFrame>
        <p:nvGraphicFramePr>
          <p:cNvPr id="3" name="2 Gráfico"/>
          <p:cNvGraphicFramePr/>
          <p:nvPr>
            <p:extLst>
              <p:ext uri="{D42A27DB-BD31-4B8C-83A1-F6EECF244321}">
                <p14:modId xmlns:p14="http://schemas.microsoft.com/office/powerpoint/2010/main" val="4051290005"/>
              </p:ext>
            </p:extLst>
          </p:nvPr>
        </p:nvGraphicFramePr>
        <p:xfrm>
          <a:off x="3651921" y="1172998"/>
          <a:ext cx="8128000"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58327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p:cNvSpPr/>
          <p:nvPr/>
        </p:nvSpPr>
        <p:spPr>
          <a:xfrm>
            <a:off x="0" y="0"/>
            <a:ext cx="224024" cy="6858000"/>
          </a:xfrm>
          <a:prstGeom prst="rect">
            <a:avLst/>
          </a:prstGeom>
          <a:solidFill>
            <a:srgbClr val="303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32" name="Grupo 31"/>
          <p:cNvGrpSpPr/>
          <p:nvPr/>
        </p:nvGrpSpPr>
        <p:grpSpPr>
          <a:xfrm>
            <a:off x="676902" y="99808"/>
            <a:ext cx="11194256" cy="430887"/>
            <a:chOff x="676902" y="99808"/>
            <a:chExt cx="11194256" cy="430887"/>
          </a:xfrm>
        </p:grpSpPr>
        <p:sp>
          <p:nvSpPr>
            <p:cNvPr id="27" name="Rectángulo 26"/>
            <p:cNvSpPr/>
            <p:nvPr/>
          </p:nvSpPr>
          <p:spPr>
            <a:xfrm>
              <a:off x="692944" y="128337"/>
              <a:ext cx="11178214" cy="401052"/>
            </a:xfrm>
            <a:prstGeom prst="rect">
              <a:avLst/>
            </a:prstGeom>
            <a:solidFill>
              <a:srgbClr val="D9D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8" name="CuadroTexto 27"/>
            <p:cNvSpPr txBox="1"/>
            <p:nvPr/>
          </p:nvSpPr>
          <p:spPr>
            <a:xfrm>
              <a:off x="676902" y="99808"/>
              <a:ext cx="10552572" cy="430887"/>
            </a:xfrm>
            <a:prstGeom prst="rect">
              <a:avLst/>
            </a:prstGeom>
            <a:noFill/>
          </p:spPr>
          <p:txBody>
            <a:bodyPr wrap="square" rtlCol="0">
              <a:spAutoFit/>
            </a:bodyPr>
            <a:lstStyle/>
            <a:p>
              <a:r>
                <a:rPr lang="es-AR" sz="2200" b="1" dirty="0" smtClean="0"/>
                <a:t>INTEGRACION DEL CONSEJO DE LA MAGISTRATURA HASTA 2006</a:t>
              </a:r>
              <a:endParaRPr lang="es-AR" sz="2200" b="1" dirty="0"/>
            </a:p>
          </p:txBody>
        </p:sp>
      </p:grpSp>
      <p:sp>
        <p:nvSpPr>
          <p:cNvPr id="78" name="Rectángulo 77"/>
          <p:cNvSpPr/>
          <p:nvPr/>
        </p:nvSpPr>
        <p:spPr>
          <a:xfrm>
            <a:off x="0" y="0"/>
            <a:ext cx="224023" cy="791570"/>
          </a:xfrm>
          <a:prstGeom prst="rect">
            <a:avLst/>
          </a:prstGeom>
          <a:solidFill>
            <a:srgbClr val="AFA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aphicFrame>
        <p:nvGraphicFramePr>
          <p:cNvPr id="3" name="2 Gráfico"/>
          <p:cNvGraphicFramePr/>
          <p:nvPr>
            <p:extLst>
              <p:ext uri="{D42A27DB-BD31-4B8C-83A1-F6EECF244321}">
                <p14:modId xmlns:p14="http://schemas.microsoft.com/office/powerpoint/2010/main" val="2920898499"/>
              </p:ext>
            </p:extLst>
          </p:nvPr>
        </p:nvGraphicFramePr>
        <p:xfrm>
          <a:off x="3577021" y="1035221"/>
          <a:ext cx="8128000"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20" name="Redondear rectángulo de esquina sencilla 3"/>
          <p:cNvSpPr/>
          <p:nvPr/>
        </p:nvSpPr>
        <p:spPr>
          <a:xfrm>
            <a:off x="668034" y="791570"/>
            <a:ext cx="11203124" cy="5615530"/>
          </a:xfrm>
          <a:prstGeom prst="round1Rect">
            <a:avLst/>
          </a:prstGeom>
          <a:solidFill>
            <a:srgbClr val="CC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9966FF"/>
              </a:solidFill>
            </a:endParaRPr>
          </a:p>
        </p:txBody>
      </p:sp>
      <p:sp>
        <p:nvSpPr>
          <p:cNvPr id="2" name="1 CuadroTexto"/>
          <p:cNvSpPr txBox="1"/>
          <p:nvPr/>
        </p:nvSpPr>
        <p:spPr>
          <a:xfrm>
            <a:off x="961697" y="1087821"/>
            <a:ext cx="10468303" cy="4493538"/>
          </a:xfrm>
          <a:prstGeom prst="rect">
            <a:avLst/>
          </a:prstGeom>
          <a:noFill/>
        </p:spPr>
        <p:txBody>
          <a:bodyPr wrap="square" rtlCol="0">
            <a:spAutoFit/>
          </a:bodyPr>
          <a:lstStyle/>
          <a:p>
            <a:pPr marL="285750" indent="-285750">
              <a:buFont typeface="Wingdings" panose="05000000000000000000" pitchFamily="2" charset="2"/>
              <a:buChar char="v"/>
            </a:pPr>
            <a:r>
              <a:rPr lang="es-AR" sz="2200" dirty="0" smtClean="0"/>
              <a:t>Presidente de la Corte Suprema de Justicia de la Nación. </a:t>
            </a:r>
          </a:p>
          <a:p>
            <a:pPr marL="285750" indent="-285750">
              <a:buFont typeface="Wingdings" panose="05000000000000000000" pitchFamily="2" charset="2"/>
              <a:buChar char="v"/>
            </a:pPr>
            <a:r>
              <a:rPr lang="es-AR" sz="2200" dirty="0" smtClean="0"/>
              <a:t>CUATRO jueces del Poder Judicial de la Nación – previendo la representación igualitaria de los jueces de diferentes instancias y los jueces federales del interior. </a:t>
            </a:r>
            <a:br>
              <a:rPr lang="es-AR" sz="2200" dirty="0" smtClean="0"/>
            </a:br>
            <a:r>
              <a:rPr lang="es-AR" sz="2200" dirty="0" smtClean="0"/>
              <a:t>Los representantes de los jueces son electos entre ellos, elección que se lleva a cabo a través de asociaciones profesionales. </a:t>
            </a:r>
          </a:p>
          <a:p>
            <a:pPr marL="285750" indent="-285750">
              <a:buFont typeface="Wingdings" panose="05000000000000000000" pitchFamily="2" charset="2"/>
              <a:buChar char="v"/>
            </a:pPr>
            <a:r>
              <a:rPr lang="es-AR" sz="2200" dirty="0" smtClean="0"/>
              <a:t>OCHO legisladores “</a:t>
            </a:r>
            <a:r>
              <a:rPr lang="es-AR" sz="2200" i="1" dirty="0" smtClean="0"/>
              <a:t>Los presidentes de la Cámara de Senadores y Diputados, a propuesta de los respectivos bloques, designarán cuatro legisladores por cada una de ellas, correspondiendo </a:t>
            </a:r>
            <a:r>
              <a:rPr lang="es-AR" sz="2200" i="1" u="sng" dirty="0" smtClean="0"/>
              <a:t>dos </a:t>
            </a:r>
            <a:r>
              <a:rPr lang="es-AR" sz="2200" i="1" dirty="0" smtClean="0"/>
              <a:t>al bloque con mayor representación legislativa y uno por la primera minoría y uno por la segunda.”</a:t>
            </a:r>
          </a:p>
          <a:p>
            <a:pPr marL="285750" indent="-285750">
              <a:buFont typeface="Wingdings" panose="05000000000000000000" pitchFamily="2" charset="2"/>
              <a:buChar char="v"/>
            </a:pPr>
            <a:r>
              <a:rPr lang="es-AR" sz="2200" dirty="0" smtClean="0"/>
              <a:t>CUATRO representantes de los abogados de la matricula federal, designados por el voto directo de los profesionales que posean dicha matricula. </a:t>
            </a:r>
          </a:p>
          <a:p>
            <a:pPr marL="285750" indent="-285750">
              <a:buFont typeface="Wingdings" panose="05000000000000000000" pitchFamily="2" charset="2"/>
              <a:buChar char="v"/>
            </a:pPr>
            <a:r>
              <a:rPr lang="es-AR" sz="2200" dirty="0" smtClean="0"/>
              <a:t>UN representante del Poder Ejecutivo Nacional. </a:t>
            </a:r>
          </a:p>
          <a:p>
            <a:pPr marL="285750" indent="-285750">
              <a:buFont typeface="Wingdings" panose="05000000000000000000" pitchFamily="2" charset="2"/>
              <a:buChar char="v"/>
            </a:pPr>
            <a:r>
              <a:rPr lang="es-AR" sz="2200" dirty="0" smtClean="0"/>
              <a:t>DOS representantes del ámbito académico y científico. </a:t>
            </a:r>
          </a:p>
        </p:txBody>
      </p:sp>
    </p:spTree>
    <p:extLst>
      <p:ext uri="{BB962C8B-B14F-4D97-AF65-F5344CB8AC3E}">
        <p14:creationId xmlns:p14="http://schemas.microsoft.com/office/powerpoint/2010/main" val="16109741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p:cNvSpPr/>
          <p:nvPr/>
        </p:nvSpPr>
        <p:spPr>
          <a:xfrm>
            <a:off x="0" y="0"/>
            <a:ext cx="224024" cy="6858000"/>
          </a:xfrm>
          <a:prstGeom prst="rect">
            <a:avLst/>
          </a:prstGeom>
          <a:solidFill>
            <a:srgbClr val="303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32" name="Grupo 31"/>
          <p:cNvGrpSpPr/>
          <p:nvPr/>
        </p:nvGrpSpPr>
        <p:grpSpPr>
          <a:xfrm>
            <a:off x="676902" y="99808"/>
            <a:ext cx="11194256" cy="430887"/>
            <a:chOff x="676902" y="99808"/>
            <a:chExt cx="11194256" cy="430887"/>
          </a:xfrm>
        </p:grpSpPr>
        <p:sp>
          <p:nvSpPr>
            <p:cNvPr id="27" name="Rectángulo 26"/>
            <p:cNvSpPr/>
            <p:nvPr/>
          </p:nvSpPr>
          <p:spPr>
            <a:xfrm>
              <a:off x="692944" y="128337"/>
              <a:ext cx="11178214" cy="401052"/>
            </a:xfrm>
            <a:prstGeom prst="rect">
              <a:avLst/>
            </a:prstGeom>
            <a:solidFill>
              <a:srgbClr val="D9D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8" name="CuadroTexto 27"/>
            <p:cNvSpPr txBox="1"/>
            <p:nvPr/>
          </p:nvSpPr>
          <p:spPr>
            <a:xfrm>
              <a:off x="676902" y="99808"/>
              <a:ext cx="10552572" cy="430887"/>
            </a:xfrm>
            <a:prstGeom prst="rect">
              <a:avLst/>
            </a:prstGeom>
            <a:noFill/>
          </p:spPr>
          <p:txBody>
            <a:bodyPr wrap="square" rtlCol="0">
              <a:spAutoFit/>
            </a:bodyPr>
            <a:lstStyle/>
            <a:p>
              <a:r>
                <a:rPr lang="es-AR" sz="2200" b="1" dirty="0" smtClean="0"/>
                <a:t>FUNCIONAMIENTO </a:t>
              </a:r>
              <a:r>
                <a:rPr lang="es-AR" sz="2200" b="1" dirty="0" smtClean="0"/>
                <a:t>DEL CONSEJO DE LA MAGISTRATURA HASTA 2006</a:t>
              </a:r>
              <a:endParaRPr lang="es-AR" sz="2200" b="1" dirty="0"/>
            </a:p>
          </p:txBody>
        </p:sp>
      </p:grpSp>
      <p:sp>
        <p:nvSpPr>
          <p:cNvPr id="78" name="Rectángulo 77"/>
          <p:cNvSpPr/>
          <p:nvPr/>
        </p:nvSpPr>
        <p:spPr>
          <a:xfrm>
            <a:off x="0" y="0"/>
            <a:ext cx="224023" cy="791570"/>
          </a:xfrm>
          <a:prstGeom prst="rect">
            <a:avLst/>
          </a:prstGeom>
          <a:solidFill>
            <a:srgbClr val="AFA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Redondear rectángulo de esquina sencilla 3"/>
          <p:cNvSpPr/>
          <p:nvPr/>
        </p:nvSpPr>
        <p:spPr>
          <a:xfrm>
            <a:off x="668033" y="791570"/>
            <a:ext cx="6773291" cy="2109285"/>
          </a:xfrm>
          <a:prstGeom prst="round1Rect">
            <a:avLst/>
          </a:prstGeom>
          <a:solidFill>
            <a:srgbClr val="CC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9966FF"/>
              </a:solidFill>
            </a:endParaRPr>
          </a:p>
        </p:txBody>
      </p:sp>
      <p:sp>
        <p:nvSpPr>
          <p:cNvPr id="4" name="3 CuadroTexto"/>
          <p:cNvSpPr txBox="1"/>
          <p:nvPr/>
        </p:nvSpPr>
        <p:spPr>
          <a:xfrm>
            <a:off x="961697" y="1087821"/>
            <a:ext cx="6132786" cy="1631216"/>
          </a:xfrm>
          <a:prstGeom prst="rect">
            <a:avLst/>
          </a:prstGeom>
          <a:noFill/>
        </p:spPr>
        <p:txBody>
          <a:bodyPr wrap="square" rtlCol="0">
            <a:spAutoFit/>
          </a:bodyPr>
          <a:lstStyle/>
          <a:p>
            <a:pPr algn="just"/>
            <a:r>
              <a:rPr lang="es-AR" sz="2000" dirty="0"/>
              <a:t>L</a:t>
            </a:r>
            <a:r>
              <a:rPr lang="es-AR" sz="2000" dirty="0" smtClean="0"/>
              <a:t>ógica similar al Congreso. </a:t>
            </a:r>
          </a:p>
          <a:p>
            <a:pPr algn="just"/>
            <a:r>
              <a:rPr lang="es-AR" sz="2000" dirty="0" smtClean="0"/>
              <a:t>Existen reuniones Plenarias con la totalidad de los miembros para debatir y aprobar las distintas cuestiones, pero todos los temas que se elevan al Plenario, cuentan con dictámenes de </a:t>
            </a:r>
            <a:r>
              <a:rPr lang="es-AR" sz="2000" b="1" dirty="0" smtClean="0"/>
              <a:t>comisiones. </a:t>
            </a:r>
            <a:endParaRPr lang="es-AR" sz="2000" b="1" dirty="0"/>
          </a:p>
        </p:txBody>
      </p:sp>
      <p:sp>
        <p:nvSpPr>
          <p:cNvPr id="15" name="Redondear rectángulo de esquina sencilla 37"/>
          <p:cNvSpPr/>
          <p:nvPr/>
        </p:nvSpPr>
        <p:spPr>
          <a:xfrm>
            <a:off x="668032" y="3153102"/>
            <a:ext cx="11203125" cy="3704897"/>
          </a:xfrm>
          <a:prstGeom prst="round1Rect">
            <a:avLst/>
          </a:prstGeom>
          <a:solidFill>
            <a:srgbClr val="B2E0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5" name="4 CuadroTexto"/>
          <p:cNvSpPr txBox="1"/>
          <p:nvPr/>
        </p:nvSpPr>
        <p:spPr>
          <a:xfrm>
            <a:off x="961697" y="3226237"/>
            <a:ext cx="10405241" cy="3847207"/>
          </a:xfrm>
          <a:prstGeom prst="rect">
            <a:avLst/>
          </a:prstGeom>
          <a:noFill/>
        </p:spPr>
        <p:txBody>
          <a:bodyPr wrap="square" rtlCol="0">
            <a:spAutoFit/>
          </a:bodyPr>
          <a:lstStyle/>
          <a:p>
            <a:r>
              <a:rPr lang="es-AR" sz="2000" b="1" dirty="0" smtClean="0"/>
              <a:t>COMISION DE SELECCIÓN DE MAGISTRADOS : </a:t>
            </a:r>
            <a:r>
              <a:rPr lang="es-AR" dirty="0" smtClean="0"/>
              <a:t>Convoca a concursos públicos de oposición y antecedentes, para cubrir las vacantes que se producen en los tribunales inferiores. </a:t>
            </a:r>
            <a:endParaRPr lang="es-AR" sz="2000" b="1" dirty="0" smtClean="0"/>
          </a:p>
          <a:p>
            <a:r>
              <a:rPr lang="es-AR" sz="2000" b="1" dirty="0" smtClean="0"/>
              <a:t>COMISION </a:t>
            </a:r>
            <a:r>
              <a:rPr lang="es-AR" sz="2000" b="1" dirty="0"/>
              <a:t>D</a:t>
            </a:r>
            <a:r>
              <a:rPr lang="es-AR" sz="2000" b="1" dirty="0" smtClean="0"/>
              <a:t>E ACUSACION: </a:t>
            </a:r>
            <a:r>
              <a:rPr lang="es-AR" dirty="0" smtClean="0"/>
              <a:t>Investigar las denuncias contra los magistrados inferiores, y eventualmente, elevar al Plenario su acusación a los fines de su remoción por haber incurrido en las causas previstas en el Art. 53.</a:t>
            </a:r>
            <a:endParaRPr lang="es-AR" sz="2000" b="1" dirty="0" smtClean="0"/>
          </a:p>
          <a:p>
            <a:r>
              <a:rPr lang="es-AR" sz="2000" b="1" dirty="0" smtClean="0"/>
              <a:t>COMISION DE DISCIPLINA: </a:t>
            </a:r>
            <a:r>
              <a:rPr lang="es-AR" dirty="0" smtClean="0"/>
              <a:t>Encargada de recomendar al Plenario sanciones disciplinarias a los jueces por faltas que no revisten una gravedad que justifique la destitución. </a:t>
            </a:r>
            <a:endParaRPr lang="es-AR" b="1" dirty="0" smtClean="0"/>
          </a:p>
          <a:p>
            <a:r>
              <a:rPr lang="es-AR" sz="2000" b="1" dirty="0" smtClean="0"/>
              <a:t>COMISION DE ADMINISTRACIÓN FINANCIERA: </a:t>
            </a:r>
            <a:r>
              <a:rPr lang="es-AR" dirty="0" smtClean="0"/>
              <a:t>Fiscaliza la Oficina de Administración y Financiera del Poder Judicial, realizar auditorias y efectuar el control de legalidad de la administración, informando periódicamente al Plenario del Consejo del resultado. </a:t>
            </a:r>
            <a:endParaRPr lang="es-AR" b="1" dirty="0" smtClean="0"/>
          </a:p>
          <a:p>
            <a:r>
              <a:rPr lang="es-AR" sz="2000" b="1" dirty="0" smtClean="0"/>
              <a:t>COMISION AUXILIAR  PERMANENTE DE REGLAMENTACION Y REFORMA JUDICIAL: </a:t>
            </a:r>
            <a:r>
              <a:rPr lang="es-AR" dirty="0" smtClean="0"/>
              <a:t>Impulsa reformas necesarias referidas a la organización del Poder y asegurar la independencia de los jueces. </a:t>
            </a:r>
            <a:endParaRPr lang="es-AR" sz="2000" b="1" dirty="0" smtClean="0"/>
          </a:p>
          <a:p>
            <a:endParaRPr lang="es-AR" b="1" dirty="0"/>
          </a:p>
        </p:txBody>
      </p:sp>
    </p:spTree>
    <p:extLst>
      <p:ext uri="{BB962C8B-B14F-4D97-AF65-F5344CB8AC3E}">
        <p14:creationId xmlns:p14="http://schemas.microsoft.com/office/powerpoint/2010/main" val="14280858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p:cNvSpPr/>
          <p:nvPr/>
        </p:nvSpPr>
        <p:spPr>
          <a:xfrm>
            <a:off x="0" y="0"/>
            <a:ext cx="224024" cy="6858000"/>
          </a:xfrm>
          <a:prstGeom prst="rect">
            <a:avLst/>
          </a:prstGeom>
          <a:solidFill>
            <a:srgbClr val="303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32" name="Grupo 31"/>
          <p:cNvGrpSpPr/>
          <p:nvPr/>
        </p:nvGrpSpPr>
        <p:grpSpPr>
          <a:xfrm>
            <a:off x="676902" y="99808"/>
            <a:ext cx="11194256" cy="430887"/>
            <a:chOff x="676902" y="99808"/>
            <a:chExt cx="11194256" cy="430887"/>
          </a:xfrm>
        </p:grpSpPr>
        <p:sp>
          <p:nvSpPr>
            <p:cNvPr id="27" name="Rectángulo 26"/>
            <p:cNvSpPr/>
            <p:nvPr/>
          </p:nvSpPr>
          <p:spPr>
            <a:xfrm>
              <a:off x="692944" y="128337"/>
              <a:ext cx="11178214" cy="401052"/>
            </a:xfrm>
            <a:prstGeom prst="rect">
              <a:avLst/>
            </a:prstGeom>
            <a:solidFill>
              <a:srgbClr val="D9D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8" name="CuadroTexto 27"/>
            <p:cNvSpPr txBox="1"/>
            <p:nvPr/>
          </p:nvSpPr>
          <p:spPr>
            <a:xfrm>
              <a:off x="676902" y="99808"/>
              <a:ext cx="10552572" cy="430887"/>
            </a:xfrm>
            <a:prstGeom prst="rect">
              <a:avLst/>
            </a:prstGeom>
            <a:noFill/>
          </p:spPr>
          <p:txBody>
            <a:bodyPr wrap="square" rtlCol="0">
              <a:spAutoFit/>
            </a:bodyPr>
            <a:lstStyle/>
            <a:p>
              <a:r>
                <a:rPr lang="es-AR" sz="2200" b="1" dirty="0" smtClean="0"/>
                <a:t>INTEGRACION DEL CONSEJO DE LA MAGISTRATURA DESDE 2006</a:t>
              </a:r>
              <a:endParaRPr lang="es-AR" sz="2200" b="1" dirty="0"/>
            </a:p>
          </p:txBody>
        </p:sp>
      </p:grpSp>
      <p:grpSp>
        <p:nvGrpSpPr>
          <p:cNvPr id="75" name="Grupo 74"/>
          <p:cNvGrpSpPr/>
          <p:nvPr/>
        </p:nvGrpSpPr>
        <p:grpSpPr>
          <a:xfrm>
            <a:off x="619963" y="791570"/>
            <a:ext cx="3039158" cy="1261306"/>
            <a:chOff x="8832000" y="854035"/>
            <a:chExt cx="3039158" cy="1261306"/>
          </a:xfrm>
        </p:grpSpPr>
        <p:grpSp>
          <p:nvGrpSpPr>
            <p:cNvPr id="41" name="Grupo 40"/>
            <p:cNvGrpSpPr/>
            <p:nvPr/>
          </p:nvGrpSpPr>
          <p:grpSpPr>
            <a:xfrm>
              <a:off x="8832000" y="854035"/>
              <a:ext cx="3039158" cy="1261306"/>
              <a:chOff x="8832000" y="854035"/>
              <a:chExt cx="3039158" cy="1261306"/>
            </a:xfrm>
          </p:grpSpPr>
          <p:grpSp>
            <p:nvGrpSpPr>
              <p:cNvPr id="37" name="Grupo 36"/>
              <p:cNvGrpSpPr/>
              <p:nvPr/>
            </p:nvGrpSpPr>
            <p:grpSpPr>
              <a:xfrm>
                <a:off x="8832000" y="854035"/>
                <a:ext cx="3039158" cy="1261306"/>
                <a:chOff x="8832000" y="854035"/>
                <a:chExt cx="3039158" cy="1261306"/>
              </a:xfrm>
            </p:grpSpPr>
            <p:sp>
              <p:nvSpPr>
                <p:cNvPr id="33" name="Redondear rectángulo de esquina diagonal 32"/>
                <p:cNvSpPr/>
                <p:nvPr/>
              </p:nvSpPr>
              <p:spPr>
                <a:xfrm>
                  <a:off x="8839200" y="855341"/>
                  <a:ext cx="3031958" cy="1260000"/>
                </a:xfrm>
                <a:prstGeom prst="round2DiagRect">
                  <a:avLst/>
                </a:prstGeom>
                <a:solidFill>
                  <a:srgbClr val="6B7AC3"/>
                </a:solidFill>
                <a:ln w="19050">
                  <a:solidFill>
                    <a:srgbClr val="D9DA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6" name="Redondear rectángulo de esquina sencilla 35"/>
                <p:cNvSpPr/>
                <p:nvPr/>
              </p:nvSpPr>
              <p:spPr>
                <a:xfrm flipH="1">
                  <a:off x="8832000" y="854035"/>
                  <a:ext cx="3031958" cy="630000"/>
                </a:xfrm>
                <a:prstGeom prst="round1Rect">
                  <a:avLst>
                    <a:gd name="adj" fmla="val 35232"/>
                  </a:avLst>
                </a:prstGeom>
                <a:solidFill>
                  <a:schemeClr val="bg1"/>
                </a:solidFill>
                <a:ln w="19050">
                  <a:solidFill>
                    <a:srgbClr val="D9DA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40" name="Grupo 39"/>
              <p:cNvGrpSpPr/>
              <p:nvPr/>
            </p:nvGrpSpPr>
            <p:grpSpPr>
              <a:xfrm>
                <a:off x="9507562" y="925140"/>
                <a:ext cx="1880538" cy="413140"/>
                <a:chOff x="9348936" y="925140"/>
                <a:chExt cx="1880538" cy="413140"/>
              </a:xfrm>
            </p:grpSpPr>
            <p:sp>
              <p:nvSpPr>
                <p:cNvPr id="38" name="Triángulo isósceles 37"/>
                <p:cNvSpPr/>
                <p:nvPr/>
              </p:nvSpPr>
              <p:spPr>
                <a:xfrm>
                  <a:off x="9348936" y="1035221"/>
                  <a:ext cx="351549" cy="303059"/>
                </a:xfrm>
                <a:prstGeom prst="triangle">
                  <a:avLst/>
                </a:prstGeom>
                <a:solidFill>
                  <a:srgbClr val="9BB8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9" name="CuadroTexto 38"/>
                <p:cNvSpPr txBox="1"/>
                <p:nvPr/>
              </p:nvSpPr>
              <p:spPr>
                <a:xfrm>
                  <a:off x="9681309" y="925140"/>
                  <a:ext cx="1548165" cy="369332"/>
                </a:xfrm>
                <a:prstGeom prst="rect">
                  <a:avLst/>
                </a:prstGeom>
                <a:noFill/>
              </p:spPr>
              <p:txBody>
                <a:bodyPr wrap="square" rtlCol="0">
                  <a:spAutoFit/>
                </a:bodyPr>
                <a:lstStyle/>
                <a:p>
                  <a:r>
                    <a:rPr lang="es-AR" b="1" dirty="0" smtClean="0">
                      <a:latin typeface="Tahoma" panose="020B0604030504040204" pitchFamily="34" charset="0"/>
                      <a:ea typeface="Tahoma" panose="020B0604030504040204" pitchFamily="34" charset="0"/>
                      <a:cs typeface="Tahoma" panose="020B0604030504040204" pitchFamily="34" charset="0"/>
                    </a:rPr>
                    <a:t>LEY 26.080</a:t>
                  </a:r>
                  <a:endParaRPr lang="es-AR" b="1" dirty="0">
                    <a:latin typeface="Tahoma" panose="020B0604030504040204" pitchFamily="34" charset="0"/>
                    <a:ea typeface="Tahoma" panose="020B0604030504040204" pitchFamily="34" charset="0"/>
                    <a:cs typeface="Tahoma" panose="020B0604030504040204" pitchFamily="34" charset="0"/>
                  </a:endParaRPr>
                </a:p>
              </p:txBody>
            </p:sp>
          </p:grpSp>
        </p:grpSp>
        <p:grpSp>
          <p:nvGrpSpPr>
            <p:cNvPr id="66" name="Grupo 65"/>
            <p:cNvGrpSpPr/>
            <p:nvPr/>
          </p:nvGrpSpPr>
          <p:grpSpPr>
            <a:xfrm>
              <a:off x="8976384" y="1491885"/>
              <a:ext cx="2750390" cy="584775"/>
              <a:chOff x="8976384" y="1491885"/>
              <a:chExt cx="2750390" cy="584775"/>
            </a:xfrm>
          </p:grpSpPr>
          <p:cxnSp>
            <p:nvCxnSpPr>
              <p:cNvPr id="57" name="Conector recto 56"/>
              <p:cNvCxnSpPr/>
              <p:nvPr/>
            </p:nvCxnSpPr>
            <p:spPr>
              <a:xfrm>
                <a:off x="10351579" y="1576135"/>
                <a:ext cx="0" cy="4491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CuadroTexto 59"/>
              <p:cNvSpPr txBox="1"/>
              <p:nvPr/>
            </p:nvSpPr>
            <p:spPr>
              <a:xfrm>
                <a:off x="8976384" y="1491885"/>
                <a:ext cx="1203824" cy="307777"/>
              </a:xfrm>
              <a:prstGeom prst="rect">
                <a:avLst/>
              </a:prstGeom>
              <a:noFill/>
            </p:spPr>
            <p:txBody>
              <a:bodyPr wrap="square" rtlCol="0">
                <a:spAutoFit/>
              </a:bodyPr>
              <a:lstStyle/>
              <a:p>
                <a:pPr algn="ctr"/>
                <a:r>
                  <a:rPr lang="es-AR" sz="1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MIEMBROS</a:t>
                </a:r>
                <a:endParaRPr lang="es-AR" sz="1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65" name="CuadroTexto 64"/>
              <p:cNvSpPr txBox="1"/>
              <p:nvPr/>
            </p:nvSpPr>
            <p:spPr>
              <a:xfrm>
                <a:off x="10522950" y="1491885"/>
                <a:ext cx="1203824" cy="584775"/>
              </a:xfrm>
              <a:prstGeom prst="rect">
                <a:avLst/>
              </a:prstGeom>
              <a:noFill/>
            </p:spPr>
            <p:txBody>
              <a:bodyPr wrap="square" rtlCol="0">
                <a:spAutoFit/>
              </a:bodyPr>
              <a:lstStyle/>
              <a:p>
                <a:pPr algn="ctr"/>
                <a:r>
                  <a:rPr lang="es-AR" sz="16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13</a:t>
                </a:r>
                <a:endParaRPr lang="es-AR" sz="1600"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endParaRPr lang="es-AR" sz="16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sp>
        <p:nvSpPr>
          <p:cNvPr id="78" name="Rectángulo 77"/>
          <p:cNvSpPr/>
          <p:nvPr/>
        </p:nvSpPr>
        <p:spPr>
          <a:xfrm>
            <a:off x="0" y="0"/>
            <a:ext cx="224023" cy="791570"/>
          </a:xfrm>
          <a:prstGeom prst="rect">
            <a:avLst/>
          </a:prstGeom>
          <a:solidFill>
            <a:srgbClr val="AFA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aphicFrame>
        <p:nvGraphicFramePr>
          <p:cNvPr id="2" name="1 Gráfico"/>
          <p:cNvGraphicFramePr/>
          <p:nvPr>
            <p:extLst>
              <p:ext uri="{D42A27DB-BD31-4B8C-83A1-F6EECF244321}">
                <p14:modId xmlns:p14="http://schemas.microsoft.com/office/powerpoint/2010/main" val="2598844856"/>
              </p:ext>
            </p:extLst>
          </p:nvPr>
        </p:nvGraphicFramePr>
        <p:xfrm>
          <a:off x="3743158" y="972756"/>
          <a:ext cx="8128000"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74733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Conector recto 16"/>
          <p:cNvCxnSpPr/>
          <p:nvPr/>
        </p:nvCxnSpPr>
        <p:spPr>
          <a:xfrm>
            <a:off x="692944" y="216884"/>
            <a:ext cx="10795667" cy="0"/>
          </a:xfrm>
          <a:prstGeom prst="line">
            <a:avLst/>
          </a:prstGeom>
          <a:ln w="28575" cap="rnd">
            <a:solidFill>
              <a:srgbClr val="D9DAD8"/>
            </a:solidFill>
            <a:prstDash val="solid"/>
          </a:ln>
        </p:spPr>
        <p:style>
          <a:lnRef idx="1">
            <a:schemeClr val="accent1"/>
          </a:lnRef>
          <a:fillRef idx="0">
            <a:schemeClr val="accent1"/>
          </a:fillRef>
          <a:effectRef idx="0">
            <a:schemeClr val="accent1"/>
          </a:effectRef>
          <a:fontRef idx="minor">
            <a:schemeClr val="tx1"/>
          </a:fontRef>
        </p:style>
      </p:cxnSp>
      <p:grpSp>
        <p:nvGrpSpPr>
          <p:cNvPr id="25" name="Grupo 24"/>
          <p:cNvGrpSpPr/>
          <p:nvPr/>
        </p:nvGrpSpPr>
        <p:grpSpPr>
          <a:xfrm>
            <a:off x="8543129" y="413954"/>
            <a:ext cx="2955927" cy="5509936"/>
            <a:chOff x="8635204" y="372478"/>
            <a:chExt cx="2955927" cy="5509936"/>
          </a:xfrm>
        </p:grpSpPr>
        <p:sp>
          <p:nvSpPr>
            <p:cNvPr id="19" name="Redondear rectángulo de esquina diagonal 18"/>
            <p:cNvSpPr/>
            <p:nvPr/>
          </p:nvSpPr>
          <p:spPr>
            <a:xfrm>
              <a:off x="8635204" y="372478"/>
              <a:ext cx="2955927" cy="5287395"/>
            </a:xfrm>
            <a:prstGeom prst="round2DiagRect">
              <a:avLst/>
            </a:prstGeom>
            <a:solidFill>
              <a:srgbClr val="47B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CuadroTexto 19"/>
            <p:cNvSpPr txBox="1"/>
            <p:nvPr/>
          </p:nvSpPr>
          <p:spPr>
            <a:xfrm>
              <a:off x="8779108" y="1497583"/>
              <a:ext cx="2629246" cy="3662541"/>
            </a:xfrm>
            <a:prstGeom prst="rect">
              <a:avLst/>
            </a:prstGeom>
            <a:noFill/>
            <a:ln>
              <a:noFill/>
            </a:ln>
          </p:spPr>
          <p:txBody>
            <a:bodyPr wrap="none" rtlCol="0">
              <a:spAutoFit/>
            </a:bodyPr>
            <a:lstStyle/>
            <a:p>
              <a:r>
                <a:rPr lang="es-AR" sz="1100" dirty="0">
                  <a:solidFill>
                    <a:schemeClr val="bg1"/>
                  </a:solidFill>
                  <a:latin typeface="Georgia" panose="02040502050405020303" pitchFamily="18" charset="0"/>
                  <a:ea typeface="Tahoma" panose="020B0604030504040204" pitchFamily="34" charset="0"/>
                  <a:cs typeface="Times New Roman" panose="02020603050405020304" pitchFamily="18" charset="0"/>
                </a:rPr>
                <a:t>…</a:t>
              </a:r>
              <a:r>
                <a:rPr lang="es-AR" sz="1600" dirty="0">
                  <a:solidFill>
                    <a:schemeClr val="bg1"/>
                  </a:solidFill>
                  <a:latin typeface="Georgia" panose="02040502050405020303" pitchFamily="18" charset="0"/>
                  <a:ea typeface="Tahoma" panose="020B0604030504040204" pitchFamily="34" charset="0"/>
                  <a:cs typeface="Times New Roman" panose="02020603050405020304" pitchFamily="18" charset="0"/>
                </a:rPr>
                <a:t>Sabemos que uno de los </a:t>
              </a:r>
              <a:endPar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endParaRPr>
            </a:p>
            <a:p>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desafíos del </a:t>
              </a:r>
              <a:r>
                <a:rPr lang="es-AR" sz="1600" dirty="0">
                  <a:solidFill>
                    <a:schemeClr val="bg1"/>
                  </a:solidFill>
                  <a:latin typeface="Georgia" panose="02040502050405020303" pitchFamily="18" charset="0"/>
                  <a:ea typeface="Tahoma" panose="020B0604030504040204" pitchFamily="34" charset="0"/>
                  <a:cs typeface="Times New Roman" panose="02020603050405020304" pitchFamily="18" charset="0"/>
                </a:rPr>
                <a:t>sistema </a:t>
              </a:r>
              <a:endPar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endParaRPr>
            </a:p>
            <a:p>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democrático </a:t>
              </a:r>
              <a:r>
                <a:rPr lang="es-AR" sz="1600" dirty="0">
                  <a:solidFill>
                    <a:schemeClr val="bg1"/>
                  </a:solidFill>
                  <a:latin typeface="Georgia" panose="02040502050405020303" pitchFamily="18" charset="0"/>
                  <a:ea typeface="Tahoma" panose="020B0604030504040204" pitchFamily="34" charset="0"/>
                  <a:cs typeface="Times New Roman" panose="02020603050405020304" pitchFamily="18" charset="0"/>
                </a:rPr>
                <a:t>es lograr que </a:t>
              </a:r>
              <a:endPar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endParaRPr>
            </a:p>
            <a:p>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los representantes</a:t>
              </a:r>
            </a:p>
            <a:p>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 </a:t>
              </a:r>
              <a:r>
                <a:rPr lang="es-AR" sz="1600" dirty="0">
                  <a:solidFill>
                    <a:schemeClr val="bg1"/>
                  </a:solidFill>
                  <a:latin typeface="Georgia" panose="02040502050405020303" pitchFamily="18" charset="0"/>
                  <a:ea typeface="Tahoma" panose="020B0604030504040204" pitchFamily="34" charset="0"/>
                  <a:cs typeface="Times New Roman" panose="02020603050405020304" pitchFamily="18" charset="0"/>
                </a:rPr>
                <a:t>prioricen </a:t>
              </a:r>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las instituciones</a:t>
              </a:r>
            </a:p>
            <a:p>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 </a:t>
              </a:r>
              <a:r>
                <a:rPr lang="es-AR" sz="1600" dirty="0">
                  <a:solidFill>
                    <a:schemeClr val="bg1"/>
                  </a:solidFill>
                  <a:latin typeface="Georgia" panose="02040502050405020303" pitchFamily="18" charset="0"/>
                  <a:ea typeface="Tahoma" panose="020B0604030504040204" pitchFamily="34" charset="0"/>
                  <a:cs typeface="Times New Roman" panose="02020603050405020304" pitchFamily="18" charset="0"/>
                </a:rPr>
                <a:t>por sobre sus intereses</a:t>
              </a:r>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a:t>
              </a:r>
            </a:p>
            <a:p>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Como </a:t>
              </a:r>
              <a:r>
                <a:rPr lang="es-AR" sz="1600" dirty="0">
                  <a:solidFill>
                    <a:schemeClr val="bg1"/>
                  </a:solidFill>
                  <a:latin typeface="Georgia" panose="02040502050405020303" pitchFamily="18" charset="0"/>
                  <a:ea typeface="Tahoma" panose="020B0604030504040204" pitchFamily="34" charset="0"/>
                  <a:cs typeface="Times New Roman" panose="02020603050405020304" pitchFamily="18" charset="0"/>
                </a:rPr>
                <a:t>esto es difícil de </a:t>
              </a:r>
              <a:endPar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endParaRPr>
            </a:p>
            <a:p>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lograr </a:t>
              </a:r>
              <a:r>
                <a:rPr lang="es-AR" sz="1600" dirty="0">
                  <a:solidFill>
                    <a:schemeClr val="bg1"/>
                  </a:solidFill>
                  <a:latin typeface="Georgia" panose="02040502050405020303" pitchFamily="18" charset="0"/>
                  <a:ea typeface="Tahoma" panose="020B0604030504040204" pitchFamily="34" charset="0"/>
                  <a:cs typeface="Times New Roman" panose="02020603050405020304" pitchFamily="18" charset="0"/>
                </a:rPr>
                <a:t>sin el </a:t>
              </a:r>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control </a:t>
              </a:r>
            </a:p>
            <a:p>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de </a:t>
              </a:r>
              <a:r>
                <a:rPr lang="es-AR" sz="1600" dirty="0">
                  <a:solidFill>
                    <a:schemeClr val="bg1"/>
                  </a:solidFill>
                  <a:latin typeface="Georgia" panose="02040502050405020303" pitchFamily="18" charset="0"/>
                  <a:ea typeface="Tahoma" panose="020B0604030504040204" pitchFamily="34" charset="0"/>
                  <a:cs typeface="Times New Roman" panose="02020603050405020304" pitchFamily="18" charset="0"/>
                </a:rPr>
                <a:t>la ciudadanía, </a:t>
              </a:r>
              <a:endPar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endParaRPr>
            </a:p>
            <a:p>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es </a:t>
              </a:r>
              <a:r>
                <a:rPr lang="es-AR" sz="1600" dirty="0">
                  <a:solidFill>
                    <a:schemeClr val="bg1"/>
                  </a:solidFill>
                  <a:latin typeface="Georgia" panose="02040502050405020303" pitchFamily="18" charset="0"/>
                  <a:ea typeface="Tahoma" panose="020B0604030504040204" pitchFamily="34" charset="0"/>
                  <a:cs typeface="Times New Roman" panose="02020603050405020304" pitchFamily="18" charset="0"/>
                </a:rPr>
                <a:t>fundamental </a:t>
              </a:r>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contar </a:t>
              </a:r>
            </a:p>
            <a:p>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con </a:t>
              </a:r>
              <a:r>
                <a:rPr lang="es-AR" sz="1600" dirty="0">
                  <a:solidFill>
                    <a:schemeClr val="bg1"/>
                  </a:solidFill>
                  <a:latin typeface="Georgia" panose="02040502050405020303" pitchFamily="18" charset="0"/>
                  <a:ea typeface="Tahoma" panose="020B0604030504040204" pitchFamily="34" charset="0"/>
                  <a:cs typeface="Times New Roman" panose="02020603050405020304" pitchFamily="18" charset="0"/>
                </a:rPr>
                <a:t>organismos </a:t>
              </a:r>
              <a:endPar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endParaRPr>
            </a:p>
            <a:p>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plurales </a:t>
              </a:r>
              <a:r>
                <a:rPr lang="es-AR" sz="1600" dirty="0">
                  <a:solidFill>
                    <a:schemeClr val="bg1"/>
                  </a:solidFill>
                  <a:latin typeface="Georgia" panose="02040502050405020303" pitchFamily="18" charset="0"/>
                  <a:ea typeface="Tahoma" panose="020B0604030504040204" pitchFamily="34" charset="0"/>
                  <a:cs typeface="Times New Roman" panose="02020603050405020304" pitchFamily="18" charset="0"/>
                </a:rPr>
                <a:t>que garanticen </a:t>
              </a:r>
              <a:endPar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endParaRPr>
            </a:p>
            <a:p>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la </a:t>
              </a:r>
              <a:r>
                <a:rPr lang="es-AR" sz="1600" dirty="0">
                  <a:solidFill>
                    <a:schemeClr val="bg1"/>
                  </a:solidFill>
                  <a:latin typeface="Georgia" panose="02040502050405020303" pitchFamily="18" charset="0"/>
                  <a:ea typeface="Tahoma" panose="020B0604030504040204" pitchFamily="34" charset="0"/>
                  <a:cs typeface="Times New Roman" panose="02020603050405020304" pitchFamily="18" charset="0"/>
                </a:rPr>
                <a:t>representación </a:t>
              </a:r>
              <a:endPar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endParaRPr>
            </a:p>
            <a:p>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de </a:t>
              </a:r>
              <a:r>
                <a:rPr lang="es-AR" sz="1600" dirty="0">
                  <a:solidFill>
                    <a:schemeClr val="bg1"/>
                  </a:solidFill>
                  <a:latin typeface="Georgia" panose="02040502050405020303" pitchFamily="18" charset="0"/>
                  <a:ea typeface="Tahoma" panose="020B0604030504040204" pitchFamily="34" charset="0"/>
                  <a:cs typeface="Times New Roman" panose="02020603050405020304" pitchFamily="18" charset="0"/>
                </a:rPr>
                <a:t>las minorías</a:t>
              </a:r>
              <a:r>
                <a:rPr lang="es-AR" sz="1600" dirty="0" smtClean="0">
                  <a:solidFill>
                    <a:schemeClr val="bg1"/>
                  </a:solidFill>
                  <a:latin typeface="Georgia" panose="02040502050405020303" pitchFamily="18" charset="0"/>
                  <a:ea typeface="Tahoma" panose="020B0604030504040204" pitchFamily="34" charset="0"/>
                  <a:cs typeface="Times New Roman" panose="02020603050405020304" pitchFamily="18" charset="0"/>
                </a:rPr>
                <a:t>. </a:t>
              </a:r>
            </a:p>
          </p:txBody>
        </p:sp>
        <p:pic>
          <p:nvPicPr>
            <p:cNvPr id="22" name="Imagen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6113" y="494552"/>
              <a:ext cx="1207805" cy="5387862"/>
            </a:xfrm>
            <a:prstGeom prst="rect">
              <a:avLst/>
            </a:prstGeom>
            <a:ln>
              <a:noFill/>
            </a:ln>
          </p:spPr>
        </p:pic>
      </p:grpSp>
      <p:grpSp>
        <p:nvGrpSpPr>
          <p:cNvPr id="33" name="Grupo 32"/>
          <p:cNvGrpSpPr/>
          <p:nvPr/>
        </p:nvGrpSpPr>
        <p:grpSpPr>
          <a:xfrm>
            <a:off x="3713746" y="413954"/>
            <a:ext cx="4754061" cy="6144501"/>
            <a:chOff x="692944" y="413954"/>
            <a:chExt cx="4572000" cy="5896331"/>
          </a:xfrm>
        </p:grpSpPr>
        <p:grpSp>
          <p:nvGrpSpPr>
            <p:cNvPr id="29" name="Grupo 28"/>
            <p:cNvGrpSpPr/>
            <p:nvPr/>
          </p:nvGrpSpPr>
          <p:grpSpPr>
            <a:xfrm>
              <a:off x="692944" y="413954"/>
              <a:ext cx="4572000" cy="5287395"/>
              <a:chOff x="692944" y="413954"/>
              <a:chExt cx="4572000" cy="5287395"/>
            </a:xfrm>
          </p:grpSpPr>
          <p:sp>
            <p:nvSpPr>
              <p:cNvPr id="23" name="Rectángulo 22"/>
              <p:cNvSpPr/>
              <p:nvPr/>
            </p:nvSpPr>
            <p:spPr>
              <a:xfrm>
                <a:off x="715963" y="413954"/>
                <a:ext cx="4525962" cy="5287395"/>
              </a:xfrm>
              <a:prstGeom prst="rect">
                <a:avLst/>
              </a:prstGeom>
              <a:noFill/>
              <a:ln w="44450" cap="rnd">
                <a:solidFill>
                  <a:srgbClr val="18BCD4"/>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7" name="Rectángulo 26"/>
              <p:cNvSpPr/>
              <p:nvPr/>
            </p:nvSpPr>
            <p:spPr>
              <a:xfrm>
                <a:off x="692944" y="691496"/>
                <a:ext cx="4572000" cy="415409"/>
              </a:xfrm>
              <a:prstGeom prst="rect">
                <a:avLst/>
              </a:prstGeom>
              <a:solidFill>
                <a:srgbClr val="18BC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dirty="0" smtClean="0"/>
                  <a:t>COMISIONES</a:t>
                </a:r>
                <a:endParaRPr lang="es-AR" sz="2400" b="1" dirty="0"/>
              </a:p>
            </p:txBody>
          </p:sp>
          <p:sp>
            <p:nvSpPr>
              <p:cNvPr id="28" name="CuadroTexto 27"/>
              <p:cNvSpPr txBox="1"/>
              <p:nvPr/>
            </p:nvSpPr>
            <p:spPr>
              <a:xfrm>
                <a:off x="2038235" y="700886"/>
                <a:ext cx="184731" cy="400110"/>
              </a:xfrm>
              <a:prstGeom prst="rect">
                <a:avLst/>
              </a:prstGeom>
              <a:noFill/>
            </p:spPr>
            <p:txBody>
              <a:bodyPr wrap="none" rtlCol="0">
                <a:spAutoFit/>
              </a:bodyPr>
              <a:lstStyle/>
              <a:p>
                <a:endParaRPr lang="es-AR" sz="2000" b="1" dirty="0">
                  <a:solidFill>
                    <a:schemeClr val="bg1"/>
                  </a:solidFill>
                </a:endParaRPr>
              </a:p>
            </p:txBody>
          </p:sp>
        </p:grpSp>
        <p:sp>
          <p:nvSpPr>
            <p:cNvPr id="31" name="CuadroTexto 30"/>
            <p:cNvSpPr txBox="1"/>
            <p:nvPr/>
          </p:nvSpPr>
          <p:spPr>
            <a:xfrm>
              <a:off x="914400" y="1293527"/>
              <a:ext cx="4154905" cy="5016758"/>
            </a:xfrm>
            <a:prstGeom prst="rect">
              <a:avLst/>
            </a:prstGeom>
            <a:noFill/>
          </p:spPr>
          <p:txBody>
            <a:bodyPr wrap="square" rtlCol="0">
              <a:spAutoFit/>
            </a:bodyPr>
            <a:lstStyle/>
            <a:p>
              <a:pPr marL="342900" indent="-342900">
                <a:buAutoNum type="arabicParenR"/>
              </a:pPr>
              <a:r>
                <a:rPr lang="es-AR" sz="1600" b="1" dirty="0" smtClean="0">
                  <a:latin typeface="Tahoma" panose="020B0604030504040204" pitchFamily="34" charset="0"/>
                  <a:ea typeface="Tahoma" panose="020B0604030504040204" pitchFamily="34" charset="0"/>
                  <a:cs typeface="Tahoma" panose="020B0604030504040204" pitchFamily="34" charset="0"/>
                </a:rPr>
                <a:t>Selección de Magistrados y Escuela Judicial.</a:t>
              </a:r>
              <a:br>
                <a:rPr lang="es-AR" sz="1600" b="1" dirty="0" smtClean="0">
                  <a:latin typeface="Tahoma" panose="020B0604030504040204" pitchFamily="34" charset="0"/>
                  <a:ea typeface="Tahoma" panose="020B0604030504040204" pitchFamily="34" charset="0"/>
                  <a:cs typeface="Tahoma" panose="020B0604030504040204" pitchFamily="34" charset="0"/>
                </a:rPr>
              </a:br>
              <a:r>
                <a:rPr lang="es-AR" sz="1600" dirty="0" smtClean="0">
                  <a:latin typeface="Tahoma" panose="020B0604030504040204" pitchFamily="34" charset="0"/>
                  <a:ea typeface="Tahoma" panose="020B0604030504040204" pitchFamily="34" charset="0"/>
                  <a:cs typeface="Tahoma" panose="020B0604030504040204" pitchFamily="34" charset="0"/>
                </a:rPr>
                <a:t>Tres jueces, tres diputados, representante del PEN y del ámbito académico.</a:t>
              </a:r>
            </a:p>
            <a:p>
              <a:pPr marL="342900" indent="-342900">
                <a:buAutoNum type="arabicParenR"/>
              </a:pPr>
              <a:r>
                <a:rPr lang="es-AR" sz="1600" b="1" dirty="0" smtClean="0">
                  <a:latin typeface="Tahoma" panose="020B0604030504040204" pitchFamily="34" charset="0"/>
                  <a:ea typeface="Tahoma" panose="020B0604030504040204" pitchFamily="34" charset="0"/>
                  <a:cs typeface="Tahoma" panose="020B0604030504040204" pitchFamily="34" charset="0"/>
                </a:rPr>
                <a:t>Disciplina y Acusación. </a:t>
              </a:r>
              <a:r>
                <a:rPr lang="es-AR" sz="1600" dirty="0" smtClean="0">
                  <a:latin typeface="Tahoma" panose="020B0604030504040204" pitchFamily="34" charset="0"/>
                  <a:ea typeface="Tahoma" panose="020B0604030504040204" pitchFamily="34" charset="0"/>
                  <a:cs typeface="Tahoma" panose="020B0604030504040204" pitchFamily="34" charset="0"/>
                </a:rPr>
                <a:t/>
              </a:r>
              <a:br>
                <a:rPr lang="es-AR" sz="1600" dirty="0" smtClean="0">
                  <a:latin typeface="Tahoma" panose="020B0604030504040204" pitchFamily="34" charset="0"/>
                  <a:ea typeface="Tahoma" panose="020B0604030504040204" pitchFamily="34" charset="0"/>
                  <a:cs typeface="Tahoma" panose="020B0604030504040204" pitchFamily="34" charset="0"/>
                </a:rPr>
              </a:br>
              <a:r>
                <a:rPr lang="es-AR" sz="1600" dirty="0" smtClean="0">
                  <a:latin typeface="Tahoma" panose="020B0604030504040204" pitchFamily="34" charset="0"/>
                  <a:ea typeface="Tahoma" panose="020B0604030504040204" pitchFamily="34" charset="0"/>
                  <a:cs typeface="Tahoma" panose="020B0604030504040204" pitchFamily="34" charset="0"/>
                </a:rPr>
                <a:t>Un representante de los Abogados, dos senadores, dos diputados, dos jueces, representante del ámbito académico y representante del PEN</a:t>
              </a:r>
              <a:r>
                <a:rPr lang="es-AR" sz="1600" b="1" dirty="0" smtClean="0">
                  <a:latin typeface="Tahoma" panose="020B0604030504040204" pitchFamily="34" charset="0"/>
                  <a:ea typeface="Tahoma" panose="020B0604030504040204" pitchFamily="34" charset="0"/>
                  <a:cs typeface="Tahoma" panose="020B0604030504040204" pitchFamily="34" charset="0"/>
                </a:rPr>
                <a:t> </a:t>
              </a:r>
            </a:p>
            <a:p>
              <a:pPr marL="342900" indent="-342900">
                <a:buAutoNum type="arabicParenR"/>
              </a:pPr>
              <a:r>
                <a:rPr lang="es-AR" sz="1600" b="1" dirty="0" smtClean="0">
                  <a:latin typeface="Tahoma" panose="020B0604030504040204" pitchFamily="34" charset="0"/>
                  <a:ea typeface="Tahoma" panose="020B0604030504040204" pitchFamily="34" charset="0"/>
                  <a:cs typeface="Tahoma" panose="020B0604030504040204" pitchFamily="34" charset="0"/>
                </a:rPr>
                <a:t>Administración </a:t>
              </a:r>
              <a:r>
                <a:rPr lang="es-AR" sz="1600" b="1" dirty="0" smtClean="0">
                  <a:latin typeface="Tahoma" panose="020B0604030504040204" pitchFamily="34" charset="0"/>
                  <a:ea typeface="Tahoma" panose="020B0604030504040204" pitchFamily="34" charset="0"/>
                  <a:cs typeface="Tahoma" panose="020B0604030504040204" pitchFamily="34" charset="0"/>
                </a:rPr>
                <a:t>Financiera.</a:t>
              </a:r>
              <a:br>
                <a:rPr lang="es-AR" sz="1600" b="1" dirty="0" smtClean="0">
                  <a:latin typeface="Tahoma" panose="020B0604030504040204" pitchFamily="34" charset="0"/>
                  <a:ea typeface="Tahoma" panose="020B0604030504040204" pitchFamily="34" charset="0"/>
                  <a:cs typeface="Tahoma" panose="020B0604030504040204" pitchFamily="34" charset="0"/>
                </a:rPr>
              </a:br>
              <a:r>
                <a:rPr lang="es-AR" sz="1600" dirty="0" smtClean="0">
                  <a:latin typeface="Tahoma" panose="020B0604030504040204" pitchFamily="34" charset="0"/>
                  <a:ea typeface="Tahoma" panose="020B0604030504040204" pitchFamily="34" charset="0"/>
                  <a:cs typeface="Tahoma" panose="020B0604030504040204" pitchFamily="34" charset="0"/>
                </a:rPr>
                <a:t>Dos diputados, un senador, dos jueces, un representante de los abogados de la matrícula federal y el representante del PEN.</a:t>
              </a:r>
              <a:endParaRPr lang="es-AR" sz="1600" b="1" dirty="0" smtClean="0">
                <a:latin typeface="Tahoma" panose="020B0604030504040204" pitchFamily="34" charset="0"/>
                <a:ea typeface="Tahoma" panose="020B0604030504040204" pitchFamily="34" charset="0"/>
                <a:cs typeface="Tahoma" panose="020B0604030504040204" pitchFamily="34" charset="0"/>
              </a:endParaRPr>
            </a:p>
            <a:p>
              <a:pPr marL="342900" indent="-342900">
                <a:buAutoNum type="arabicParenR"/>
              </a:pPr>
              <a:r>
                <a:rPr lang="es-AR" sz="1600" b="1" dirty="0">
                  <a:latin typeface="Tahoma" panose="020B0604030504040204" pitchFamily="34" charset="0"/>
                  <a:ea typeface="Tahoma" panose="020B0604030504040204" pitchFamily="34" charset="0"/>
                  <a:cs typeface="Tahoma" panose="020B0604030504040204" pitchFamily="34" charset="0"/>
                </a:rPr>
                <a:t>Reglamentación. </a:t>
              </a:r>
              <a:r>
                <a:rPr lang="es-AR" sz="1600" b="1" dirty="0" smtClean="0">
                  <a:latin typeface="Tahoma" panose="020B0604030504040204" pitchFamily="34" charset="0"/>
                  <a:ea typeface="Tahoma" panose="020B0604030504040204" pitchFamily="34" charset="0"/>
                  <a:cs typeface="Tahoma" panose="020B0604030504040204" pitchFamily="34" charset="0"/>
                </a:rPr>
                <a:t/>
              </a:r>
              <a:br>
                <a:rPr lang="es-AR" sz="1600" b="1" dirty="0" smtClean="0">
                  <a:latin typeface="Tahoma" panose="020B0604030504040204" pitchFamily="34" charset="0"/>
                  <a:ea typeface="Tahoma" panose="020B0604030504040204" pitchFamily="34" charset="0"/>
                  <a:cs typeface="Tahoma" panose="020B0604030504040204" pitchFamily="34" charset="0"/>
                </a:rPr>
              </a:br>
              <a:r>
                <a:rPr lang="es-AR" sz="1600" dirty="0">
                  <a:latin typeface="Tahoma" panose="020B0604030504040204" pitchFamily="34" charset="0"/>
                  <a:ea typeface="Tahoma" panose="020B0604030504040204" pitchFamily="34" charset="0"/>
                  <a:cs typeface="Tahoma" panose="020B0604030504040204" pitchFamily="34" charset="0"/>
                </a:rPr>
                <a:t>D</a:t>
              </a:r>
              <a:r>
                <a:rPr lang="es-AR" sz="1600" dirty="0" smtClean="0">
                  <a:latin typeface="Tahoma" panose="020B0604030504040204" pitchFamily="34" charset="0"/>
                  <a:ea typeface="Tahoma" panose="020B0604030504040204" pitchFamily="34" charset="0"/>
                  <a:cs typeface="Tahoma" panose="020B0604030504040204" pitchFamily="34" charset="0"/>
                </a:rPr>
                <a:t>os </a:t>
              </a:r>
              <a:r>
                <a:rPr lang="es-AR" sz="1600" dirty="0">
                  <a:latin typeface="Tahoma" panose="020B0604030504040204" pitchFamily="34" charset="0"/>
                  <a:ea typeface="Tahoma" panose="020B0604030504040204" pitchFamily="34" charset="0"/>
                  <a:cs typeface="Tahoma" panose="020B0604030504040204" pitchFamily="34" charset="0"/>
                </a:rPr>
                <a:t>jueces, un diputado, un senador, un abogado y el representante del ámbito </a:t>
              </a:r>
              <a:r>
                <a:rPr lang="es-AR" sz="1600" dirty="0" smtClean="0">
                  <a:latin typeface="Tahoma" panose="020B0604030504040204" pitchFamily="34" charset="0"/>
                  <a:ea typeface="Tahoma" panose="020B0604030504040204" pitchFamily="34" charset="0"/>
                  <a:cs typeface="Tahoma" panose="020B0604030504040204" pitchFamily="34" charset="0"/>
                </a:rPr>
                <a:t>académico.</a:t>
              </a:r>
              <a:r>
                <a:rPr lang="es-AR" sz="1600" b="1" dirty="0" smtClean="0">
                  <a:latin typeface="Tahoma" panose="020B0604030504040204" pitchFamily="34" charset="0"/>
                  <a:ea typeface="Tahoma" panose="020B0604030504040204" pitchFamily="34" charset="0"/>
                  <a:cs typeface="Tahoma" panose="020B0604030504040204" pitchFamily="34" charset="0"/>
                </a:rPr>
                <a:t/>
              </a:r>
              <a:br>
                <a:rPr lang="es-AR" sz="1600" b="1" dirty="0" smtClean="0">
                  <a:latin typeface="Tahoma" panose="020B0604030504040204" pitchFamily="34" charset="0"/>
                  <a:ea typeface="Tahoma" panose="020B0604030504040204" pitchFamily="34" charset="0"/>
                  <a:cs typeface="Tahoma" panose="020B0604030504040204" pitchFamily="34" charset="0"/>
                </a:rPr>
              </a:br>
              <a:endParaRPr lang="es-AR" sz="1600" b="1" dirty="0">
                <a:latin typeface="Tahoma" panose="020B0604030504040204" pitchFamily="34" charset="0"/>
                <a:ea typeface="Tahoma" panose="020B0604030504040204" pitchFamily="34" charset="0"/>
                <a:cs typeface="Tahoma" panose="020B0604030504040204" pitchFamily="34" charset="0"/>
              </a:endParaRPr>
            </a:p>
          </p:txBody>
        </p:sp>
      </p:grpSp>
      <p:sp>
        <p:nvSpPr>
          <p:cNvPr id="37" name="Rectángulo 36"/>
          <p:cNvSpPr/>
          <p:nvPr/>
        </p:nvSpPr>
        <p:spPr>
          <a:xfrm>
            <a:off x="0" y="0"/>
            <a:ext cx="224024" cy="6858000"/>
          </a:xfrm>
          <a:prstGeom prst="rect">
            <a:avLst/>
          </a:prstGeom>
          <a:solidFill>
            <a:srgbClr val="18BC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39" name="Grupo 38"/>
          <p:cNvGrpSpPr/>
          <p:nvPr/>
        </p:nvGrpSpPr>
        <p:grpSpPr>
          <a:xfrm>
            <a:off x="676896" y="413953"/>
            <a:ext cx="2955928" cy="5563623"/>
            <a:chOff x="676896" y="413953"/>
            <a:chExt cx="2955928" cy="5563623"/>
          </a:xfrm>
        </p:grpSpPr>
        <p:sp>
          <p:nvSpPr>
            <p:cNvPr id="32" name="Redondear rectángulo de esquina diagonal 31"/>
            <p:cNvSpPr/>
            <p:nvPr/>
          </p:nvSpPr>
          <p:spPr>
            <a:xfrm rot="10800000" flipV="1">
              <a:off x="676897" y="413953"/>
              <a:ext cx="2955927" cy="5287395"/>
            </a:xfrm>
            <a:prstGeom prst="round2DiagRect">
              <a:avLst>
                <a:gd name="adj1" fmla="val 9612"/>
                <a:gd name="adj2" fmla="val 0"/>
              </a:avLst>
            </a:prstGeom>
            <a:solidFill>
              <a:srgbClr val="B2E0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5" name="Rectángulo 34"/>
            <p:cNvSpPr/>
            <p:nvPr/>
          </p:nvSpPr>
          <p:spPr>
            <a:xfrm>
              <a:off x="676896" y="700886"/>
              <a:ext cx="2946153" cy="400110"/>
            </a:xfrm>
            <a:prstGeom prst="rect">
              <a:avLst/>
            </a:prstGeom>
            <a:solidFill>
              <a:srgbClr val="B2E0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6" name="CuadroTexto 35"/>
            <p:cNvSpPr txBox="1"/>
            <p:nvPr/>
          </p:nvSpPr>
          <p:spPr>
            <a:xfrm>
              <a:off x="676896" y="731664"/>
              <a:ext cx="1789272" cy="523220"/>
            </a:xfrm>
            <a:prstGeom prst="rect">
              <a:avLst/>
            </a:prstGeom>
            <a:solidFill>
              <a:srgbClr val="47B7D4"/>
            </a:solidFill>
          </p:spPr>
          <p:txBody>
            <a:bodyPr wrap="none" rtlCol="0">
              <a:spAutoFit/>
            </a:bodyPr>
            <a:lstStyle/>
            <a:p>
              <a:r>
                <a:rPr lang="es-AR" sz="2800" b="1" dirty="0" smtClean="0">
                  <a:solidFill>
                    <a:schemeClr val="bg1"/>
                  </a:solidFill>
                </a:rPr>
                <a:t>LEY 26.080</a:t>
              </a:r>
              <a:endParaRPr lang="es-AR" sz="2800" b="1" dirty="0">
                <a:solidFill>
                  <a:schemeClr val="bg1"/>
                </a:solidFill>
              </a:endParaRPr>
            </a:p>
          </p:txBody>
        </p:sp>
        <p:sp>
          <p:nvSpPr>
            <p:cNvPr id="38" name="CuadroTexto 37"/>
            <p:cNvSpPr txBox="1"/>
            <p:nvPr/>
          </p:nvSpPr>
          <p:spPr>
            <a:xfrm>
              <a:off x="878472" y="1330150"/>
              <a:ext cx="2728535" cy="4647426"/>
            </a:xfrm>
            <a:prstGeom prst="rect">
              <a:avLst/>
            </a:prstGeom>
            <a:noFill/>
          </p:spPr>
          <p:txBody>
            <a:bodyPr wrap="square" rtlCol="0">
              <a:spAutoFit/>
            </a:bodyPr>
            <a:lstStyle/>
            <a:p>
              <a:pPr marL="285750" indent="-285750">
                <a:buFont typeface="Wingdings" panose="05000000000000000000" pitchFamily="2" charset="2"/>
                <a:buChar char="þ"/>
              </a:pPr>
              <a:r>
                <a:rPr lang="es-AR" sz="1600" dirty="0" smtClean="0">
                  <a:latin typeface="Tahoma" panose="020B0604030504040204" pitchFamily="34" charset="0"/>
                  <a:ea typeface="Tahoma" panose="020B0604030504040204" pitchFamily="34" charset="0"/>
                  <a:cs typeface="Tahoma" panose="020B0604030504040204" pitchFamily="34" charset="0"/>
                </a:rPr>
                <a:t>Se elimina al Presidente de la CSJN.</a:t>
              </a:r>
              <a:endParaRPr lang="es-AR" sz="1600" dirty="0" smtClean="0">
                <a:latin typeface="Tahoma" panose="020B0604030504040204" pitchFamily="34"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þ"/>
              </a:pPr>
              <a:r>
                <a:rPr lang="es-AR" sz="1600" dirty="0" smtClean="0">
                  <a:latin typeface="Tahoma" panose="020B0604030504040204" pitchFamily="34" charset="0"/>
                  <a:ea typeface="Tahoma" panose="020B0604030504040204" pitchFamily="34" charset="0"/>
                  <a:cs typeface="Tahoma" panose="020B0604030504040204" pitchFamily="34" charset="0"/>
                </a:rPr>
                <a:t>Disminuye a 3 el numero de jueces.</a:t>
              </a:r>
              <a:endParaRPr lang="es-AR" sz="1600" dirty="0" smtClean="0">
                <a:latin typeface="Tahoma" panose="020B0604030504040204" pitchFamily="34"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þ"/>
              </a:pPr>
              <a:r>
                <a:rPr lang="es-AR" sz="1600" dirty="0" smtClean="0">
                  <a:latin typeface="Tahoma" panose="020B0604030504040204" pitchFamily="34" charset="0"/>
                  <a:ea typeface="Tahoma" panose="020B0604030504040204" pitchFamily="34" charset="0"/>
                  <a:cs typeface="Tahoma" panose="020B0604030504040204" pitchFamily="34" charset="0"/>
                </a:rPr>
                <a:t>Disminuye a 2 el número de abogados.</a:t>
              </a:r>
            </a:p>
            <a:p>
              <a:pPr marL="285750" indent="-285750">
                <a:buFont typeface="Wingdings" panose="05000000000000000000" pitchFamily="2" charset="2"/>
                <a:buChar char="þ"/>
              </a:pPr>
              <a:r>
                <a:rPr lang="es-AR" sz="1600" dirty="0" smtClean="0">
                  <a:latin typeface="Tahoma" panose="020B0604030504040204" pitchFamily="34" charset="0"/>
                  <a:ea typeface="Tahoma" panose="020B0604030504040204" pitchFamily="34" charset="0"/>
                  <a:cs typeface="Tahoma" panose="020B0604030504040204" pitchFamily="34" charset="0"/>
                </a:rPr>
                <a:t>Disminuye a 6 el número de legisladores (eliminando segunda minoría) </a:t>
              </a:r>
            </a:p>
            <a:p>
              <a:pPr marL="285750" indent="-285750">
                <a:buFont typeface="Wingdings" panose="05000000000000000000" pitchFamily="2" charset="2"/>
                <a:buChar char="þ"/>
              </a:pPr>
              <a:r>
                <a:rPr lang="es-AR" sz="1600" dirty="0" smtClean="0">
                  <a:latin typeface="Tahoma" panose="020B0604030504040204" pitchFamily="34" charset="0"/>
                  <a:ea typeface="Tahoma" panose="020B0604030504040204" pitchFamily="34" charset="0"/>
                  <a:cs typeface="Tahoma" panose="020B0604030504040204" pitchFamily="34" charset="0"/>
                </a:rPr>
                <a:t>Disminuye a 1 el representante académico (Interpretación Art 114)</a:t>
              </a:r>
            </a:p>
            <a:p>
              <a:pPr marL="285750" indent="-285750">
                <a:buFont typeface="Wingdings" panose="05000000000000000000" pitchFamily="2" charset="2"/>
                <a:buChar char="þ"/>
              </a:pPr>
              <a:r>
                <a:rPr lang="es-AR" sz="1600" dirty="0" smtClean="0">
                  <a:latin typeface="Tahoma" panose="020B0604030504040204" pitchFamily="34" charset="0"/>
                  <a:ea typeface="Tahoma" panose="020B0604030504040204" pitchFamily="34" charset="0"/>
                  <a:cs typeface="Tahoma" panose="020B0604030504040204" pitchFamily="34" charset="0"/>
                </a:rPr>
                <a:t>Se mantiene el representante del PEN.</a:t>
              </a:r>
            </a:p>
            <a:p>
              <a:pPr marL="285750" indent="-285750">
                <a:buFont typeface="Wingdings" panose="05000000000000000000" pitchFamily="2" charset="2"/>
                <a:buChar char="þ"/>
              </a:pPr>
              <a:r>
                <a:rPr lang="es-AR" sz="1200" b="1" dirty="0" smtClean="0">
                  <a:latin typeface="Tahoma" panose="020B0604030504040204" pitchFamily="34" charset="0"/>
                  <a:ea typeface="Tahoma" panose="020B0604030504040204" pitchFamily="34" charset="0"/>
                  <a:cs typeface="Tahoma" panose="020B0604030504040204" pitchFamily="34" charset="0"/>
                </a:rPr>
                <a:t>DURACION 4 AÑOS PUDIENDO SER REELECTOS CON UN PERIODO EN EL MEDIO</a:t>
              </a:r>
              <a:endParaRPr lang="es-AR" sz="1200" b="1" dirty="0">
                <a:latin typeface="Tahoma" panose="020B0604030504040204" pitchFamily="34" charset="0"/>
                <a:ea typeface="Tahoma" panose="020B0604030504040204" pitchFamily="34" charset="0"/>
                <a:cs typeface="Tahoma" panose="020B0604030504040204" pitchFamily="34" charset="0"/>
              </a:endParaRPr>
            </a:p>
          </p:txBody>
        </p:sp>
      </p:grpSp>
      <p:sp>
        <p:nvSpPr>
          <p:cNvPr id="40" name="Rectángulo 39"/>
          <p:cNvSpPr/>
          <p:nvPr/>
        </p:nvSpPr>
        <p:spPr>
          <a:xfrm>
            <a:off x="0" y="0"/>
            <a:ext cx="224023" cy="791570"/>
          </a:xfrm>
          <a:prstGeom prst="rect">
            <a:avLst/>
          </a:prstGeom>
          <a:solidFill>
            <a:srgbClr val="B2E0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6996956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dondear rectángulo de esquina sencilla 3"/>
          <p:cNvSpPr/>
          <p:nvPr/>
        </p:nvSpPr>
        <p:spPr>
          <a:xfrm>
            <a:off x="8857396" y="-1"/>
            <a:ext cx="3334603" cy="6858001"/>
          </a:xfrm>
          <a:prstGeom prst="round1Rect">
            <a:avLst>
              <a:gd name="adj" fmla="val 0"/>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5" name="Conector recto 4"/>
          <p:cNvCxnSpPr/>
          <p:nvPr/>
        </p:nvCxnSpPr>
        <p:spPr>
          <a:xfrm>
            <a:off x="9134900" y="1644554"/>
            <a:ext cx="2861482" cy="0"/>
          </a:xfrm>
          <a:prstGeom prst="line">
            <a:avLst/>
          </a:prstGeom>
          <a:ln w="44450" cap="rnd">
            <a:solidFill>
              <a:srgbClr val="D9DAD8"/>
            </a:solidFill>
            <a:prstDash val="sysDot"/>
          </a:ln>
        </p:spPr>
        <p:style>
          <a:lnRef idx="1">
            <a:schemeClr val="accent1"/>
          </a:lnRef>
          <a:fillRef idx="0">
            <a:schemeClr val="accent1"/>
          </a:fillRef>
          <a:effectRef idx="0">
            <a:schemeClr val="accent1"/>
          </a:effectRef>
          <a:fontRef idx="minor">
            <a:schemeClr val="tx1"/>
          </a:fontRef>
        </p:style>
      </p:cxnSp>
      <p:sp>
        <p:nvSpPr>
          <p:cNvPr id="15" name="Rectángulo 14"/>
          <p:cNvSpPr/>
          <p:nvPr/>
        </p:nvSpPr>
        <p:spPr>
          <a:xfrm>
            <a:off x="0" y="0"/>
            <a:ext cx="224024" cy="6858000"/>
          </a:xfrm>
          <a:prstGeom prst="rect">
            <a:avLst/>
          </a:prstGeom>
          <a:solidFill>
            <a:srgbClr val="3857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21" name="Conector recto 20"/>
          <p:cNvCxnSpPr/>
          <p:nvPr/>
        </p:nvCxnSpPr>
        <p:spPr>
          <a:xfrm>
            <a:off x="9134900" y="3712188"/>
            <a:ext cx="2861482" cy="0"/>
          </a:xfrm>
          <a:prstGeom prst="line">
            <a:avLst/>
          </a:prstGeom>
          <a:ln w="44450" cap="rnd">
            <a:solidFill>
              <a:srgbClr val="D9DAD8"/>
            </a:solidFill>
            <a:prstDash val="sysDot"/>
          </a:ln>
        </p:spPr>
        <p:style>
          <a:lnRef idx="1">
            <a:schemeClr val="accent1"/>
          </a:lnRef>
          <a:fillRef idx="0">
            <a:schemeClr val="accent1"/>
          </a:fillRef>
          <a:effectRef idx="0">
            <a:schemeClr val="accent1"/>
          </a:effectRef>
          <a:fontRef idx="minor">
            <a:schemeClr val="tx1"/>
          </a:fontRef>
        </p:style>
      </p:cxnSp>
      <p:sp>
        <p:nvSpPr>
          <p:cNvPr id="23" name="CuadroTexto 22"/>
          <p:cNvSpPr txBox="1"/>
          <p:nvPr/>
        </p:nvSpPr>
        <p:spPr>
          <a:xfrm>
            <a:off x="9182667" y="1695784"/>
            <a:ext cx="2765948" cy="369332"/>
          </a:xfrm>
          <a:prstGeom prst="rect">
            <a:avLst/>
          </a:prstGeom>
          <a:noFill/>
        </p:spPr>
        <p:txBody>
          <a:bodyPr wrap="square" rtlCol="0">
            <a:spAutoFit/>
          </a:bodyPr>
          <a:lstStyle/>
          <a:p>
            <a:r>
              <a:rPr lang="es-AR" b="1" dirty="0" smtClean="0"/>
              <a:t>.</a:t>
            </a:r>
            <a:endParaRPr lang="es-AR" b="1"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407" y="1695784"/>
            <a:ext cx="7458075" cy="4871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790409" y="126124"/>
            <a:ext cx="7281536" cy="1569660"/>
          </a:xfrm>
          <a:prstGeom prst="rect">
            <a:avLst/>
          </a:prstGeom>
          <a:noFill/>
        </p:spPr>
        <p:txBody>
          <a:bodyPr wrap="square" rtlCol="0">
            <a:spAutoFit/>
          </a:bodyPr>
          <a:lstStyle/>
          <a:p>
            <a:pPr algn="ctr"/>
            <a:r>
              <a:rPr lang="es-AR" sz="4800" b="1" dirty="0" smtClean="0">
                <a:ea typeface="Tahoma" panose="020B0604030504040204" pitchFamily="34" charset="0"/>
                <a:cs typeface="Tahoma" panose="020B0604030504040204" pitchFamily="34" charset="0"/>
              </a:rPr>
              <a:t>PROCESO DE SELECCIÓN DE MAGISTRADOS </a:t>
            </a:r>
            <a:endParaRPr lang="es-AR" sz="4800" b="1" dirty="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456766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p:cNvGrpSpPr/>
          <p:nvPr/>
        </p:nvGrpSpPr>
        <p:grpSpPr>
          <a:xfrm>
            <a:off x="692943" y="283491"/>
            <a:ext cx="10947514" cy="2923828"/>
            <a:chOff x="692943" y="283491"/>
            <a:chExt cx="10947514" cy="2923828"/>
          </a:xfrm>
        </p:grpSpPr>
        <p:cxnSp>
          <p:nvCxnSpPr>
            <p:cNvPr id="13" name="Conector recto 12"/>
            <p:cNvCxnSpPr/>
            <p:nvPr/>
          </p:nvCxnSpPr>
          <p:spPr>
            <a:xfrm>
              <a:off x="692944" y="3207319"/>
              <a:ext cx="10947513" cy="0"/>
            </a:xfrm>
            <a:prstGeom prst="line">
              <a:avLst/>
            </a:prstGeom>
            <a:ln w="44450" cap="rnd">
              <a:solidFill>
                <a:srgbClr val="1D6A30"/>
              </a:solidFill>
              <a:prstDash val="sysDot"/>
            </a:ln>
          </p:spPr>
          <p:style>
            <a:lnRef idx="1">
              <a:schemeClr val="accent1"/>
            </a:lnRef>
            <a:fillRef idx="0">
              <a:schemeClr val="accent1"/>
            </a:fillRef>
            <a:effectRef idx="0">
              <a:schemeClr val="accent1"/>
            </a:effectRef>
            <a:fontRef idx="minor">
              <a:schemeClr val="tx1"/>
            </a:fontRef>
          </p:style>
        </p:cxnSp>
        <p:sp>
          <p:nvSpPr>
            <p:cNvPr id="14" name="CuadroTexto 13"/>
            <p:cNvSpPr txBox="1"/>
            <p:nvPr/>
          </p:nvSpPr>
          <p:spPr>
            <a:xfrm>
              <a:off x="692943" y="283491"/>
              <a:ext cx="10947513" cy="400110"/>
            </a:xfrm>
            <a:prstGeom prst="rect">
              <a:avLst/>
            </a:prstGeom>
            <a:noFill/>
          </p:spPr>
          <p:txBody>
            <a:bodyPr wrap="square" rtlCol="0">
              <a:spAutoFit/>
            </a:bodyPr>
            <a:lstStyle/>
            <a:p>
              <a:pPr algn="ctr"/>
              <a:endParaRPr lang="es-AR" sz="2000" dirty="0" smtClean="0">
                <a:latin typeface="Panton" panose="00000500000000000000" pitchFamily="50" charset="0"/>
              </a:endParaRPr>
            </a:p>
          </p:txBody>
        </p:sp>
      </p:grpSp>
      <p:sp>
        <p:nvSpPr>
          <p:cNvPr id="29" name="Rectángulo 28"/>
          <p:cNvSpPr/>
          <p:nvPr/>
        </p:nvSpPr>
        <p:spPr>
          <a:xfrm>
            <a:off x="0" y="0"/>
            <a:ext cx="224024" cy="6858000"/>
          </a:xfrm>
          <a:prstGeom prst="rect">
            <a:avLst/>
          </a:prstGeom>
          <a:solidFill>
            <a:srgbClr val="3857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9" name="Rectángulo 38"/>
          <p:cNvSpPr/>
          <p:nvPr/>
        </p:nvSpPr>
        <p:spPr>
          <a:xfrm>
            <a:off x="0" y="0"/>
            <a:ext cx="224023" cy="791570"/>
          </a:xfrm>
          <a:prstGeom prst="rect">
            <a:avLst/>
          </a:prstGeom>
          <a:solidFill>
            <a:srgbClr val="9AB1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 name="CuadroTexto 21"/>
          <p:cNvSpPr txBox="1"/>
          <p:nvPr/>
        </p:nvSpPr>
        <p:spPr>
          <a:xfrm>
            <a:off x="1126988" y="395784"/>
            <a:ext cx="3445012" cy="1200329"/>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es-AR" b="1" dirty="0" smtClean="0">
                <a:solidFill>
                  <a:schemeClr val="bg1"/>
                </a:solidFill>
              </a:rPr>
              <a:t>Comisión de Selección de Magistrados. Convoca a Concurso Público de antecedentes y oposición.</a:t>
            </a:r>
          </a:p>
        </p:txBody>
      </p:sp>
      <p:sp>
        <p:nvSpPr>
          <p:cNvPr id="2" name="1 Rectángulo"/>
          <p:cNvSpPr/>
          <p:nvPr/>
        </p:nvSpPr>
        <p:spPr>
          <a:xfrm>
            <a:off x="1126988" y="3618186"/>
            <a:ext cx="9863959" cy="2677656"/>
          </a:xfrm>
          <a:prstGeom prst="rect">
            <a:avLst/>
          </a:prstGeom>
        </p:spPr>
        <p:txBody>
          <a:bodyPr wrap="square">
            <a:spAutoFit/>
          </a:bodyPr>
          <a:lstStyle/>
          <a:p>
            <a:pPr algn="just"/>
            <a:r>
              <a:rPr lang="es-AR" sz="2400" b="1" dirty="0">
                <a:solidFill>
                  <a:srgbClr val="1D6A30"/>
                </a:solidFill>
              </a:rPr>
              <a:t>Como resultado final del concurso, el plenario con el voto de 2/3 de los presentes elabora una terna de tres, la que enviada al presidente. este a su vez, convoca a un proceso publico y consultivo, previsto en el decreto 588/03 para que la ciudadanía apoye o impugne candidaturas y luego selecciona y remite el pliego al Senado.</a:t>
            </a:r>
          </a:p>
          <a:p>
            <a:pPr algn="just"/>
            <a:r>
              <a:rPr lang="es-AR" sz="2400" b="1" dirty="0">
                <a:solidFill>
                  <a:srgbClr val="1D6A30"/>
                </a:solidFill>
              </a:rPr>
              <a:t>En el Senado, nuevamente se lleva a cabo un proceso publico y consultivo en forma previa a dar Acuerdo al candidato propuesto por el PEN.</a:t>
            </a:r>
          </a:p>
        </p:txBody>
      </p:sp>
      <p:sp>
        <p:nvSpPr>
          <p:cNvPr id="3" name="2 Rectángulo"/>
          <p:cNvSpPr/>
          <p:nvPr/>
        </p:nvSpPr>
        <p:spPr>
          <a:xfrm>
            <a:off x="5343333" y="395784"/>
            <a:ext cx="6096000" cy="132343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spAutoFit/>
          </a:bodyPr>
          <a:lstStyle/>
          <a:p>
            <a:r>
              <a:rPr lang="es-AR" sz="2000" b="1" dirty="0">
                <a:solidFill>
                  <a:schemeClr val="bg1"/>
                </a:solidFill>
              </a:rPr>
              <a:t>Los concursantes son evaluados en tres aspectos. Examen corregido bajo anonimato por un jurado compuesto por Juez, representante de los abogados y académico</a:t>
            </a:r>
            <a:endParaRPr lang="es-AR" sz="2000" dirty="0">
              <a:solidFill>
                <a:schemeClr val="bg1"/>
              </a:solidFill>
            </a:endParaRPr>
          </a:p>
        </p:txBody>
      </p:sp>
      <p:sp>
        <p:nvSpPr>
          <p:cNvPr id="4" name="3 Rectángulo"/>
          <p:cNvSpPr/>
          <p:nvPr/>
        </p:nvSpPr>
        <p:spPr>
          <a:xfrm>
            <a:off x="2468753" y="2017105"/>
            <a:ext cx="6096000" cy="1015663"/>
          </a:xfrm>
          <a:prstGeom prst="rect">
            <a:avLst/>
          </a:prstGeom>
        </p:spPr>
        <p:style>
          <a:lnRef idx="3">
            <a:schemeClr val="lt1"/>
          </a:lnRef>
          <a:fillRef idx="1">
            <a:schemeClr val="accent6"/>
          </a:fillRef>
          <a:effectRef idx="1">
            <a:schemeClr val="accent6"/>
          </a:effectRef>
          <a:fontRef idx="minor">
            <a:schemeClr val="lt1"/>
          </a:fontRef>
        </p:style>
        <p:txBody>
          <a:bodyPr>
            <a:spAutoFit/>
          </a:bodyPr>
          <a:lstStyle/>
          <a:p>
            <a:r>
              <a:rPr lang="es-AR" sz="2000" b="1" dirty="0">
                <a:solidFill>
                  <a:schemeClr val="bg1"/>
                </a:solidFill>
              </a:rPr>
              <a:t>Revisión de antecedentes laborales y académicos y dos entrevistas personales con integrantes de la Comisión y ante el Pleno del Consejo</a:t>
            </a:r>
            <a:endParaRPr lang="es-AR"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02309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0" y="0"/>
            <a:ext cx="224024" cy="6858000"/>
          </a:xfrm>
          <a:prstGeom prst="rect">
            <a:avLst/>
          </a:prstGeom>
          <a:solidFill>
            <a:srgbClr val="FFC7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0" name="CuadroTexto 39"/>
          <p:cNvSpPr txBox="1"/>
          <p:nvPr/>
        </p:nvSpPr>
        <p:spPr>
          <a:xfrm>
            <a:off x="590559" y="420664"/>
            <a:ext cx="6592189" cy="1323439"/>
          </a:xfrm>
          <a:prstGeom prst="rect">
            <a:avLst/>
          </a:prstGeom>
          <a:noFill/>
        </p:spPr>
        <p:txBody>
          <a:bodyPr wrap="none" rtlCol="0">
            <a:spAutoFit/>
          </a:bodyPr>
          <a:lstStyle/>
          <a:p>
            <a:r>
              <a:rPr lang="es-AR" sz="4800" b="1" dirty="0" smtClean="0">
                <a:solidFill>
                  <a:srgbClr val="D69900"/>
                </a:solidFill>
              </a:rPr>
              <a:t>REFORMA JUDICIAL 2013</a:t>
            </a:r>
            <a:endParaRPr lang="es-AR" sz="3600" b="1" dirty="0" smtClean="0">
              <a:solidFill>
                <a:srgbClr val="D69900"/>
              </a:solidFill>
            </a:endParaRPr>
          </a:p>
          <a:p>
            <a:r>
              <a:rPr lang="es-AR" sz="3200" dirty="0" smtClean="0">
                <a:latin typeface="+mj-lt"/>
              </a:rPr>
              <a:t>“DEMOCRATIZACION DE LA JUSTICIA”</a:t>
            </a:r>
            <a:endParaRPr lang="es-AR" sz="3200" dirty="0">
              <a:latin typeface="+mj-lt"/>
            </a:endParaRPr>
          </a:p>
        </p:txBody>
      </p:sp>
      <p:grpSp>
        <p:nvGrpSpPr>
          <p:cNvPr id="84" name="Grupo 83"/>
          <p:cNvGrpSpPr/>
          <p:nvPr/>
        </p:nvGrpSpPr>
        <p:grpSpPr>
          <a:xfrm>
            <a:off x="7366185" y="1984141"/>
            <a:ext cx="3613709" cy="3766161"/>
            <a:chOff x="7199259" y="3048000"/>
            <a:chExt cx="1662135" cy="1662135"/>
          </a:xfrm>
        </p:grpSpPr>
        <p:sp>
          <p:nvSpPr>
            <p:cNvPr id="85" name="Elipse 84"/>
            <p:cNvSpPr/>
            <p:nvPr/>
          </p:nvSpPr>
          <p:spPr>
            <a:xfrm>
              <a:off x="7199259" y="3048000"/>
              <a:ext cx="1662135" cy="1662135"/>
            </a:xfrm>
            <a:prstGeom prst="ellipse">
              <a:avLst/>
            </a:prstGeom>
            <a:solidFill>
              <a:srgbClr val="FFC7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6" name="Imagen 8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4924" y="3069811"/>
              <a:ext cx="1610804" cy="1610804"/>
            </a:xfrm>
            <a:prstGeom prst="rect">
              <a:avLst/>
            </a:prstGeom>
          </p:spPr>
        </p:pic>
        <p:sp>
          <p:nvSpPr>
            <p:cNvPr id="87" name="CuadroTexto 86"/>
            <p:cNvSpPr txBox="1"/>
            <p:nvPr/>
          </p:nvSpPr>
          <p:spPr>
            <a:xfrm>
              <a:off x="7296633" y="3463521"/>
              <a:ext cx="1467386" cy="814993"/>
            </a:xfrm>
            <a:prstGeom prst="rect">
              <a:avLst/>
            </a:prstGeom>
            <a:noFill/>
          </p:spPr>
          <p:txBody>
            <a:bodyPr wrap="none" rtlCol="0">
              <a:spAutoFit/>
            </a:bodyPr>
            <a:lstStyle/>
            <a:p>
              <a:pPr algn="ctr"/>
              <a:r>
                <a:rPr lang="es-AR" sz="2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REFORMA</a:t>
              </a:r>
              <a:br>
                <a:rPr lang="es-AR" sz="2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br>
              <a:r>
                <a:rPr lang="es-AR" sz="2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DEL </a:t>
              </a:r>
              <a:br>
                <a:rPr lang="es-AR" sz="2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br>
              <a:r>
                <a:rPr lang="es-AR" sz="2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CONSEJO DE </a:t>
              </a:r>
            </a:p>
            <a:p>
              <a:pPr algn="ctr"/>
              <a:r>
                <a:rPr lang="es-AR" sz="2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LA MAGISTRATURA</a:t>
              </a:r>
              <a:endParaRPr lang="es-AR" sz="2400"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endParaRPr lang="es-AR" dirty="0">
                <a:solidFill>
                  <a:schemeClr val="bg1"/>
                </a:solidFill>
                <a:latin typeface="Memphis Medium" panose="02060604040205020404" pitchFamily="18" charset="0"/>
              </a:endParaRPr>
            </a:p>
          </p:txBody>
        </p:sp>
      </p:grpSp>
      <p:grpSp>
        <p:nvGrpSpPr>
          <p:cNvPr id="32" name="Grupo 31"/>
          <p:cNvGrpSpPr/>
          <p:nvPr/>
        </p:nvGrpSpPr>
        <p:grpSpPr>
          <a:xfrm>
            <a:off x="9339230" y="420664"/>
            <a:ext cx="2852770" cy="3190038"/>
            <a:chOff x="8226351" y="2042385"/>
            <a:chExt cx="2019443" cy="2224047"/>
          </a:xfrm>
        </p:grpSpPr>
        <p:sp>
          <p:nvSpPr>
            <p:cNvPr id="33" name="Elipse 32"/>
            <p:cNvSpPr/>
            <p:nvPr/>
          </p:nvSpPr>
          <p:spPr>
            <a:xfrm>
              <a:off x="8226351" y="2042385"/>
              <a:ext cx="2019443" cy="2019443"/>
            </a:xfrm>
            <a:prstGeom prst="ellipse">
              <a:avLst/>
            </a:prstGeom>
            <a:solidFill>
              <a:srgbClr val="D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34" name="Imagen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57534" y="2073567"/>
              <a:ext cx="1957078" cy="1957078"/>
            </a:xfrm>
            <a:prstGeom prst="rect">
              <a:avLst/>
            </a:prstGeom>
          </p:spPr>
        </p:pic>
        <p:sp>
          <p:nvSpPr>
            <p:cNvPr id="35" name="CuadroTexto 34"/>
            <p:cNvSpPr txBox="1"/>
            <p:nvPr/>
          </p:nvSpPr>
          <p:spPr>
            <a:xfrm>
              <a:off x="8657612" y="2335237"/>
              <a:ext cx="1308800" cy="1931195"/>
            </a:xfrm>
            <a:prstGeom prst="rect">
              <a:avLst/>
            </a:prstGeom>
            <a:noFill/>
          </p:spPr>
          <p:txBody>
            <a:bodyPr wrap="square" rtlCol="0">
              <a:spAutoFit/>
            </a:bodyPr>
            <a:lstStyle/>
            <a:p>
              <a:r>
                <a:rPr lang="es-A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1) Reforma CM</a:t>
              </a:r>
              <a:br>
                <a:rPr lang="es-A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br>
              <a:r>
                <a:rPr lang="es-A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2) Ley Ingreso democrático MPF Y PJN</a:t>
              </a:r>
              <a:br>
                <a:rPr lang="es-A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br>
              <a:r>
                <a:rPr lang="es-A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3) Ley </a:t>
              </a:r>
              <a:r>
                <a:rPr lang="es-AR" sz="1100" b="1"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Pubicidad</a:t>
              </a:r>
              <a:r>
                <a:rPr lang="es-A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 de Actos </a:t>
              </a:r>
              <a:r>
                <a:rPr lang="es-AR" sz="1100" b="1"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PJudicial</a:t>
              </a:r>
              <a:r>
                <a:rPr lang="es-A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
              </a:r>
              <a:br>
                <a:rPr lang="es-A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br>
              <a:r>
                <a:rPr lang="es-A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4)Ley creación de tres nuevas cámaras de casación.</a:t>
              </a:r>
              <a:br>
                <a:rPr lang="es-A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br>
              <a:r>
                <a:rPr lang="es-A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5) Publicidad DDJJ PJN</a:t>
              </a:r>
            </a:p>
            <a:p>
              <a:r>
                <a:rPr lang="es-A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6)Ley regulación </a:t>
              </a:r>
              <a:r>
                <a:rPr lang="es-AR" sz="1100" b="1"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Med</a:t>
              </a:r>
              <a:r>
                <a:rPr lang="es-A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 Cautelares contra el Estado</a:t>
              </a:r>
              <a:r>
                <a:rPr lang="es-AR" sz="1400" dirty="0" smtClean="0">
                  <a:solidFill>
                    <a:schemeClr val="bg1"/>
                  </a:solidFill>
                  <a:latin typeface="Tahoma" panose="020B0604030504040204" pitchFamily="34" charset="0"/>
                  <a:ea typeface="Tahoma" panose="020B0604030504040204" pitchFamily="34" charset="0"/>
                  <a:cs typeface="Tahoma" panose="020B0604030504040204" pitchFamily="34" charset="0"/>
                </a:rPr>
                <a:t/>
              </a:r>
              <a:br>
                <a:rPr lang="es-AR" sz="1400" dirty="0" smtClean="0">
                  <a:solidFill>
                    <a:schemeClr val="bg1"/>
                  </a:solidFill>
                  <a:latin typeface="Tahoma" panose="020B0604030504040204" pitchFamily="34" charset="0"/>
                  <a:ea typeface="Tahoma" panose="020B0604030504040204" pitchFamily="34" charset="0"/>
                  <a:cs typeface="Tahoma" panose="020B0604030504040204" pitchFamily="34" charset="0"/>
                </a:rPr>
              </a:br>
              <a:endParaRPr lang="es-AR" sz="1400"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endParaRPr lang="es-AR" sz="1400"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endParaRPr lang="es-AR"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8" name="Grupo 7"/>
          <p:cNvGrpSpPr/>
          <p:nvPr/>
        </p:nvGrpSpPr>
        <p:grpSpPr>
          <a:xfrm>
            <a:off x="7951055" y="715338"/>
            <a:ext cx="1750454" cy="1750454"/>
            <a:chOff x="7633377" y="1068884"/>
            <a:chExt cx="1750454" cy="1750454"/>
          </a:xfrm>
        </p:grpSpPr>
        <p:sp>
          <p:nvSpPr>
            <p:cNvPr id="45" name="Elipse 44"/>
            <p:cNvSpPr/>
            <p:nvPr/>
          </p:nvSpPr>
          <p:spPr>
            <a:xfrm>
              <a:off x="7633377" y="1068884"/>
              <a:ext cx="1750454" cy="1750454"/>
            </a:xfrm>
            <a:prstGeom prst="ellipse">
              <a:avLst/>
            </a:prstGeom>
            <a:solidFill>
              <a:srgbClr val="FFBA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46" name="Imagen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0407" y="1095914"/>
              <a:ext cx="1696395" cy="1696395"/>
            </a:xfrm>
            <a:prstGeom prst="rect">
              <a:avLst/>
            </a:prstGeom>
          </p:spPr>
        </p:pic>
        <p:sp>
          <p:nvSpPr>
            <p:cNvPr id="47" name="CuadroTexto 46"/>
            <p:cNvSpPr txBox="1"/>
            <p:nvPr/>
          </p:nvSpPr>
          <p:spPr>
            <a:xfrm>
              <a:off x="7900735" y="1355323"/>
              <a:ext cx="1104091" cy="1384995"/>
            </a:xfrm>
            <a:prstGeom prst="rect">
              <a:avLst/>
            </a:prstGeom>
            <a:noFill/>
          </p:spPr>
          <p:txBody>
            <a:bodyPr wrap="square" rtlCol="0">
              <a:spAutoFit/>
            </a:bodyPr>
            <a:lstStyle/>
            <a:p>
              <a:pPr algn="ctr"/>
              <a:r>
                <a:rPr lang="es-AR" sz="1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08-04-2013 </a:t>
              </a:r>
            </a:p>
            <a:p>
              <a:pPr algn="ctr"/>
              <a:r>
                <a:rPr lang="es-AR" sz="1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PEN envía 6 proyectos de ley</a:t>
              </a:r>
              <a:endParaRPr lang="es-AR" sz="1400"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pic>
        <p:nvPicPr>
          <p:cNvPr id="4098" name="Picture 2" descr="Resultado de imagen para DEMOCRATIZACION DE LA JUSTICIA TAPAS DE LOS DIARIO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005" y="2465792"/>
            <a:ext cx="2540329" cy="3685171"/>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Resultado de imagen para DEMOCRATIZACION DE LA JUSTICIA TAPAS DE LOS DIARI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3" name="AutoShape 6" descr="Resultado de imagen para DEMOCRATIZACION DE LA JUSTICIA TAPAS DE LOS DIARI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4104" name="Picture 8" descr="Resultado de imagen para DEMOCRATIZACION DE LA JUSTICIA TAPAS DE LOS DIARIO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7100" y="2438763"/>
            <a:ext cx="2523348" cy="331154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Resultado de imagen para DEMOCRATIZACION DE LA JUSTICIA TAPAS DE LOS DIARIO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10905" y="4513724"/>
            <a:ext cx="2525329" cy="1832258"/>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36235" y="2401908"/>
            <a:ext cx="2346513" cy="3348395"/>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92771" y="4094533"/>
            <a:ext cx="2033440" cy="2527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5055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0"/>
            <a:ext cx="224024" cy="6858000"/>
          </a:xfrm>
          <a:prstGeom prst="rect">
            <a:avLst/>
          </a:prstGeom>
          <a:solidFill>
            <a:srgbClr val="FFC7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Rectángulo 13"/>
          <p:cNvSpPr/>
          <p:nvPr/>
        </p:nvSpPr>
        <p:spPr>
          <a:xfrm>
            <a:off x="0" y="0"/>
            <a:ext cx="224023" cy="791570"/>
          </a:xfrm>
          <a:prstGeom prst="rect">
            <a:avLst/>
          </a:prstGeom>
          <a:solidFill>
            <a:srgbClr val="FFEB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9" name="Conector recto 18"/>
          <p:cNvCxnSpPr/>
          <p:nvPr/>
        </p:nvCxnSpPr>
        <p:spPr>
          <a:xfrm>
            <a:off x="692944" y="216884"/>
            <a:ext cx="10795667" cy="0"/>
          </a:xfrm>
          <a:prstGeom prst="line">
            <a:avLst/>
          </a:prstGeom>
          <a:ln w="28575" cap="rnd">
            <a:solidFill>
              <a:srgbClr val="D9DAD8"/>
            </a:solidFill>
            <a:prstDash val="solid"/>
          </a:ln>
        </p:spPr>
        <p:style>
          <a:lnRef idx="1">
            <a:schemeClr val="accent1"/>
          </a:lnRef>
          <a:fillRef idx="0">
            <a:schemeClr val="accent1"/>
          </a:fillRef>
          <a:effectRef idx="0">
            <a:schemeClr val="accent1"/>
          </a:effectRef>
          <a:fontRef idx="minor">
            <a:schemeClr val="tx1"/>
          </a:fontRef>
        </p:style>
      </p:cxnSp>
      <p:grpSp>
        <p:nvGrpSpPr>
          <p:cNvPr id="20" name="Grupo 19"/>
          <p:cNvGrpSpPr/>
          <p:nvPr/>
        </p:nvGrpSpPr>
        <p:grpSpPr>
          <a:xfrm>
            <a:off x="679096" y="430362"/>
            <a:ext cx="11239635" cy="6185591"/>
            <a:chOff x="660211" y="413954"/>
            <a:chExt cx="4637483" cy="6185591"/>
          </a:xfrm>
        </p:grpSpPr>
        <p:grpSp>
          <p:nvGrpSpPr>
            <p:cNvPr id="21" name="Grupo 20"/>
            <p:cNvGrpSpPr/>
            <p:nvPr/>
          </p:nvGrpSpPr>
          <p:grpSpPr>
            <a:xfrm>
              <a:off x="660211" y="413954"/>
              <a:ext cx="4637483" cy="6185591"/>
              <a:chOff x="660211" y="413954"/>
              <a:chExt cx="4637483" cy="6185591"/>
            </a:xfrm>
          </p:grpSpPr>
          <p:sp>
            <p:nvSpPr>
              <p:cNvPr id="33" name="Rectángulo 32"/>
              <p:cNvSpPr/>
              <p:nvPr/>
            </p:nvSpPr>
            <p:spPr>
              <a:xfrm>
                <a:off x="715963" y="413954"/>
                <a:ext cx="4525962" cy="6185591"/>
              </a:xfrm>
              <a:prstGeom prst="rect">
                <a:avLst/>
              </a:prstGeom>
              <a:noFill/>
              <a:ln w="44450" cap="rnd">
                <a:solidFill>
                  <a:srgbClr val="FFC708"/>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4" name="Rectángulo 33"/>
              <p:cNvSpPr/>
              <p:nvPr/>
            </p:nvSpPr>
            <p:spPr>
              <a:xfrm>
                <a:off x="692944" y="691496"/>
                <a:ext cx="4572000" cy="415409"/>
              </a:xfrm>
              <a:prstGeom prst="rect">
                <a:avLst/>
              </a:prstGeom>
              <a:solidFill>
                <a:srgbClr val="FFBA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5" name="CuadroTexto 34"/>
              <p:cNvSpPr txBox="1"/>
              <p:nvPr/>
            </p:nvSpPr>
            <p:spPr>
              <a:xfrm>
                <a:off x="660211" y="673992"/>
                <a:ext cx="4637483" cy="369332"/>
              </a:xfrm>
              <a:prstGeom prst="rect">
                <a:avLst/>
              </a:prstGeom>
              <a:noFill/>
            </p:spPr>
            <p:txBody>
              <a:bodyPr wrap="none" rtlCol="0">
                <a:spAutoFit/>
              </a:bodyPr>
              <a:lstStyle/>
              <a:p>
                <a:pPr algn="ctr"/>
                <a:r>
                  <a:rPr lang="es-AR" b="1" dirty="0" smtClean="0">
                    <a:solidFill>
                      <a:schemeClr val="bg1"/>
                    </a:solidFill>
                  </a:rPr>
                  <a:t>El CM NO ES DEMOCRATICO, HAY QUE DEMOCRATIZARLO</a:t>
                </a:r>
                <a:endParaRPr lang="es-AR" b="1" dirty="0">
                  <a:solidFill>
                    <a:schemeClr val="bg1"/>
                  </a:solidFill>
                </a:endParaRPr>
              </a:p>
            </p:txBody>
          </p:sp>
        </p:grpSp>
        <p:sp>
          <p:nvSpPr>
            <p:cNvPr id="32" name="CuadroTexto 31"/>
            <p:cNvSpPr txBox="1"/>
            <p:nvPr/>
          </p:nvSpPr>
          <p:spPr>
            <a:xfrm>
              <a:off x="914400" y="1293527"/>
              <a:ext cx="4154905" cy="5078313"/>
            </a:xfrm>
            <a:prstGeom prst="rect">
              <a:avLst/>
            </a:prstGeom>
            <a:noFill/>
          </p:spPr>
          <p:txBody>
            <a:bodyPr wrap="square" rtlCol="0">
              <a:spAutoFit/>
            </a:bodyPr>
            <a:lstStyle/>
            <a:p>
              <a:r>
                <a:rPr lang="es-AR" dirty="0" smtClean="0">
                  <a:latin typeface="Tahoma" panose="020B0604030504040204" pitchFamily="34" charset="0"/>
                  <a:ea typeface="Tahoma" panose="020B0604030504040204" pitchFamily="34" charset="0"/>
                  <a:cs typeface="Tahoma" panose="020B0604030504040204" pitchFamily="34" charset="0"/>
                </a:rPr>
                <a:t>Según el PEN el Consejo de la Magistratura no era democrático y había que democratizarlo, es decir reformarlo:</a:t>
              </a:r>
            </a:p>
            <a:p>
              <a:endParaRPr lang="es-AR" dirty="0" smtClean="0">
                <a:latin typeface="Tahoma" panose="020B0604030504040204" pitchFamily="34" charset="0"/>
                <a:ea typeface="Tahoma" panose="020B0604030504040204" pitchFamily="34" charset="0"/>
                <a:cs typeface="Tahoma" panose="020B0604030504040204" pitchFamily="34" charset="0"/>
              </a:endParaRPr>
            </a:p>
            <a:p>
              <a:r>
                <a:rPr lang="es-AR" dirty="0" smtClean="0">
                  <a:latin typeface="Tahoma" panose="020B0604030504040204" pitchFamily="34" charset="0"/>
                  <a:ea typeface="Tahoma" panose="020B0604030504040204" pitchFamily="34" charset="0"/>
                  <a:cs typeface="Tahoma" panose="020B0604030504040204" pitchFamily="34" charset="0"/>
                </a:rPr>
                <a:t>1) </a:t>
              </a:r>
              <a:r>
                <a:rPr lang="es-AR" b="1" dirty="0">
                  <a:latin typeface="Tahoma" panose="020B0604030504040204" pitchFamily="34" charset="0"/>
                  <a:ea typeface="Tahoma" panose="020B0604030504040204" pitchFamily="34" charset="0"/>
                  <a:cs typeface="Tahoma" panose="020B0604030504040204" pitchFamily="34" charset="0"/>
                </a:rPr>
                <a:t>E</a:t>
              </a:r>
              <a:r>
                <a:rPr lang="es-AR" b="1" dirty="0" smtClean="0">
                  <a:latin typeface="Tahoma" panose="020B0604030504040204" pitchFamily="34" charset="0"/>
                  <a:ea typeface="Tahoma" panose="020B0604030504040204" pitchFamily="34" charset="0"/>
                  <a:cs typeface="Tahoma" panose="020B0604030504040204" pitchFamily="34" charset="0"/>
                </a:rPr>
                <a:t>lección popular de sus miembros no políticos – académicos, jueces y abogados. </a:t>
              </a:r>
            </a:p>
            <a:p>
              <a:r>
                <a:rPr lang="es-AR" dirty="0" smtClean="0">
                  <a:latin typeface="Tahoma" panose="020B0604030504040204" pitchFamily="34" charset="0"/>
                  <a:ea typeface="Tahoma" panose="020B0604030504040204" pitchFamily="34" charset="0"/>
                  <a:cs typeface="Tahoma" panose="020B0604030504040204" pitchFamily="34" charset="0"/>
                </a:rPr>
                <a:t>2) </a:t>
              </a:r>
              <a:r>
                <a:rPr lang="es-AR" b="1" dirty="0" smtClean="0">
                  <a:latin typeface="Tahoma" panose="020B0604030504040204" pitchFamily="34" charset="0"/>
                  <a:ea typeface="Tahoma" panose="020B0604030504040204" pitchFamily="34" charset="0"/>
                  <a:cs typeface="Tahoma" panose="020B0604030504040204" pitchFamily="34" charset="0"/>
                </a:rPr>
                <a:t>Cambio en la integración nominal y sistema de toma de decisiones.</a:t>
              </a:r>
            </a:p>
            <a:p>
              <a:endParaRPr lang="es-AR" dirty="0">
                <a:latin typeface="Tahoma" panose="020B0604030504040204" pitchFamily="34" charset="0"/>
                <a:ea typeface="Tahoma" panose="020B0604030504040204" pitchFamily="34" charset="0"/>
                <a:cs typeface="Tahoma" panose="020B0604030504040204" pitchFamily="34" charset="0"/>
              </a:endParaRPr>
            </a:p>
            <a:p>
              <a:r>
                <a:rPr lang="es-AR" dirty="0">
                  <a:latin typeface="Tahoma" panose="020B0604030504040204" pitchFamily="34" charset="0"/>
                  <a:ea typeface="Tahoma" panose="020B0604030504040204" pitchFamily="34" charset="0"/>
                  <a:cs typeface="Tahoma" panose="020B0604030504040204" pitchFamily="34" charset="0"/>
                </a:rPr>
                <a:t>Con esta ley, pasarían a ser elegidos por voto popular los integrantes del Consejo de la Magistratura; las elecciones tendrían lugar durante </a:t>
              </a:r>
              <a:r>
                <a:rPr lang="es-AR" dirty="0" smtClean="0">
                  <a:latin typeface="Tahoma" panose="020B0604030504040204" pitchFamily="34" charset="0"/>
                  <a:ea typeface="Tahoma" panose="020B0604030504040204" pitchFamily="34" charset="0"/>
                  <a:cs typeface="Tahoma" panose="020B0604030504040204" pitchFamily="34" charset="0"/>
                </a:rPr>
                <a:t>las PASO </a:t>
              </a:r>
              <a:r>
                <a:rPr lang="es-AR" dirty="0">
                  <a:latin typeface="Tahoma" panose="020B0604030504040204" pitchFamily="34" charset="0"/>
                  <a:ea typeface="Tahoma" panose="020B0604030504040204" pitchFamily="34" charset="0"/>
                  <a:cs typeface="Tahoma" panose="020B0604030504040204" pitchFamily="34" charset="0"/>
                </a:rPr>
                <a:t>y los consejeros debían ser académicos y profesionales de alguna disciplina o ciencia (no solo abogados). Los requisitos para postularse al cargo de consejero iban a ser los mismos exigidos para ser </a:t>
              </a:r>
              <a:r>
                <a:rPr lang="es-AR" dirty="0" smtClean="0">
                  <a:latin typeface="Tahoma" panose="020B0604030504040204" pitchFamily="34" charset="0"/>
                  <a:ea typeface="Tahoma" panose="020B0604030504040204" pitchFamily="34" charset="0"/>
                  <a:cs typeface="Tahoma" panose="020B0604030504040204" pitchFamily="34" charset="0"/>
                </a:rPr>
                <a:t>diputado </a:t>
              </a:r>
              <a:r>
                <a:rPr lang="es-AR" dirty="0">
                  <a:latin typeface="Tahoma" panose="020B0604030504040204" pitchFamily="34" charset="0"/>
                  <a:ea typeface="Tahoma" panose="020B0604030504040204" pitchFamily="34" charset="0"/>
                  <a:cs typeface="Tahoma" panose="020B0604030504040204" pitchFamily="34" charset="0"/>
                </a:rPr>
                <a:t>de la Nación. </a:t>
              </a:r>
              <a:endParaRPr lang="es-AR" dirty="0" smtClean="0">
                <a:latin typeface="Tahoma" panose="020B0604030504040204" pitchFamily="34" charset="0"/>
                <a:ea typeface="Tahoma" panose="020B0604030504040204" pitchFamily="34" charset="0"/>
                <a:cs typeface="Tahoma" panose="020B0604030504040204" pitchFamily="34" charset="0"/>
              </a:endParaRPr>
            </a:p>
            <a:p>
              <a:endParaRPr lang="es-AR" dirty="0" smtClean="0">
                <a:latin typeface="Tahoma" panose="020B0604030504040204" pitchFamily="34" charset="0"/>
                <a:ea typeface="Tahoma" panose="020B0604030504040204" pitchFamily="34" charset="0"/>
                <a:cs typeface="Tahoma" panose="020B0604030504040204" pitchFamily="34" charset="0"/>
              </a:endParaRPr>
            </a:p>
            <a:p>
              <a:r>
                <a:rPr lang="es-AR" dirty="0">
                  <a:latin typeface="Tahoma" panose="020B0604030504040204" pitchFamily="34" charset="0"/>
                  <a:ea typeface="Tahoma" panose="020B0604030504040204" pitchFamily="34" charset="0"/>
                  <a:cs typeface="Tahoma" panose="020B0604030504040204" pitchFamily="34" charset="0"/>
                </a:rPr>
                <a:t>Por otra parte, crea los concursos previos por «materia» y por «nivel», para efectuar la ocupación inmediata de las vacantes </a:t>
              </a:r>
              <a:r>
                <a:rPr lang="es-AR" dirty="0" smtClean="0">
                  <a:latin typeface="Tahoma" panose="020B0604030504040204" pitchFamily="34" charset="0"/>
                  <a:ea typeface="Tahoma" panose="020B0604030504040204" pitchFamily="34" charset="0"/>
                  <a:cs typeface="Tahoma" panose="020B0604030504040204" pitchFamily="34" charset="0"/>
                </a:rPr>
                <a:t>existentes; </a:t>
              </a:r>
              <a:r>
                <a:rPr lang="es-AR" dirty="0">
                  <a:latin typeface="Tahoma" panose="020B0604030504040204" pitchFamily="34" charset="0"/>
                  <a:ea typeface="Tahoma" panose="020B0604030504040204" pitchFamily="34" charset="0"/>
                  <a:cs typeface="Tahoma" panose="020B0604030504040204" pitchFamily="34" charset="0"/>
                </a:rPr>
                <a:t>tales concursos, los jurados estarán integrados por docentes concursados de universidades públicas y no podrán ser jurados los miembros o empleados del Consejo. Será obligatoria la presentación ternas por cada cargo a cubrir.</a:t>
              </a:r>
              <a:endParaRPr lang="es-AR" dirty="0" smtClean="0">
                <a:latin typeface="Tahoma" panose="020B0604030504040204" pitchFamily="34" charset="0"/>
                <a:ea typeface="Tahoma" panose="020B0604030504040204" pitchFamily="34" charset="0"/>
                <a:cs typeface="Tahoma" panose="020B0604030504040204" pitchFamily="34" charset="0"/>
              </a:endParaRPr>
            </a:p>
            <a:p>
              <a:endParaRPr lang="es-AR" dirty="0" smtClean="0">
                <a:latin typeface="Tahoma" panose="020B0604030504040204" pitchFamily="34" charset="0"/>
                <a:ea typeface="Tahoma" panose="020B0604030504040204" pitchFamily="34" charset="0"/>
                <a:cs typeface="Tahoma" panose="020B0604030504040204" pitchFamily="34" charset="0"/>
              </a:endParaRPr>
            </a:p>
            <a:p>
              <a:r>
                <a:rPr lang="es-AR" dirty="0" smtClean="0">
                  <a:latin typeface="Tahoma" panose="020B0604030504040204" pitchFamily="34" charset="0"/>
                  <a:ea typeface="Tahoma" panose="020B0604030504040204" pitchFamily="34" charset="0"/>
                  <a:cs typeface="Tahoma" panose="020B0604030504040204" pitchFamily="34" charset="0"/>
                </a:rPr>
                <a:t>Se ampliaría </a:t>
              </a:r>
              <a:r>
                <a:rPr lang="es-AR" dirty="0">
                  <a:latin typeface="Tahoma" panose="020B0604030504040204" pitchFamily="34" charset="0"/>
                  <a:ea typeface="Tahoma" panose="020B0604030504040204" pitchFamily="34" charset="0"/>
                  <a:cs typeface="Tahoma" panose="020B0604030504040204" pitchFamily="34" charset="0"/>
                </a:rPr>
                <a:t>la cantidad de miembros del Consejo de trece a diecinueve.</a:t>
              </a:r>
            </a:p>
            <a:p>
              <a:endParaRPr lang="es-AR" dirty="0"/>
            </a:p>
          </p:txBody>
        </p:sp>
      </p:grpSp>
    </p:spTree>
    <p:extLst>
      <p:ext uri="{BB962C8B-B14F-4D97-AF65-F5344CB8AC3E}">
        <p14:creationId xmlns:p14="http://schemas.microsoft.com/office/powerpoint/2010/main" val="34555548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0"/>
            <a:ext cx="224024" cy="6858000"/>
          </a:xfrm>
          <a:prstGeom prst="rect">
            <a:avLst/>
          </a:prstGeom>
          <a:solidFill>
            <a:srgbClr val="FFC7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Rectángulo 13"/>
          <p:cNvSpPr/>
          <p:nvPr/>
        </p:nvSpPr>
        <p:spPr>
          <a:xfrm>
            <a:off x="0" y="0"/>
            <a:ext cx="224023" cy="791570"/>
          </a:xfrm>
          <a:prstGeom prst="rect">
            <a:avLst/>
          </a:prstGeom>
          <a:solidFill>
            <a:srgbClr val="FFEB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9" name="Conector recto 18"/>
          <p:cNvCxnSpPr/>
          <p:nvPr/>
        </p:nvCxnSpPr>
        <p:spPr>
          <a:xfrm>
            <a:off x="692944" y="216884"/>
            <a:ext cx="10795667" cy="0"/>
          </a:xfrm>
          <a:prstGeom prst="line">
            <a:avLst/>
          </a:prstGeom>
          <a:ln w="28575" cap="rnd">
            <a:solidFill>
              <a:srgbClr val="D9DAD8"/>
            </a:solidFill>
            <a:prstDash val="solid"/>
          </a:ln>
        </p:spPr>
        <p:style>
          <a:lnRef idx="1">
            <a:schemeClr val="accent1"/>
          </a:lnRef>
          <a:fillRef idx="0">
            <a:schemeClr val="accent1"/>
          </a:fillRef>
          <a:effectRef idx="0">
            <a:schemeClr val="accent1"/>
          </a:effectRef>
          <a:fontRef idx="minor">
            <a:schemeClr val="tx1"/>
          </a:fontRef>
        </p:style>
      </p:cxnSp>
      <p:grpSp>
        <p:nvGrpSpPr>
          <p:cNvPr id="20" name="Grupo 19"/>
          <p:cNvGrpSpPr/>
          <p:nvPr/>
        </p:nvGrpSpPr>
        <p:grpSpPr>
          <a:xfrm>
            <a:off x="758429" y="430362"/>
            <a:ext cx="11080927" cy="6185591"/>
            <a:chOff x="692944" y="413954"/>
            <a:chExt cx="4572000" cy="6185591"/>
          </a:xfrm>
        </p:grpSpPr>
        <p:grpSp>
          <p:nvGrpSpPr>
            <p:cNvPr id="21" name="Grupo 20"/>
            <p:cNvGrpSpPr/>
            <p:nvPr/>
          </p:nvGrpSpPr>
          <p:grpSpPr>
            <a:xfrm>
              <a:off x="692944" y="413954"/>
              <a:ext cx="4572000" cy="6185591"/>
              <a:chOff x="692944" y="413954"/>
              <a:chExt cx="4572000" cy="6185591"/>
            </a:xfrm>
          </p:grpSpPr>
          <p:sp>
            <p:nvSpPr>
              <p:cNvPr id="33" name="Rectángulo 32"/>
              <p:cNvSpPr/>
              <p:nvPr/>
            </p:nvSpPr>
            <p:spPr>
              <a:xfrm>
                <a:off x="715963" y="413954"/>
                <a:ext cx="4525962" cy="6185591"/>
              </a:xfrm>
              <a:prstGeom prst="rect">
                <a:avLst/>
              </a:prstGeom>
              <a:noFill/>
              <a:ln w="44450" cap="rnd">
                <a:solidFill>
                  <a:srgbClr val="FFC708"/>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4" name="Rectángulo 33"/>
              <p:cNvSpPr/>
              <p:nvPr/>
            </p:nvSpPr>
            <p:spPr>
              <a:xfrm>
                <a:off x="692944" y="691496"/>
                <a:ext cx="4572000" cy="415409"/>
              </a:xfrm>
              <a:prstGeom prst="rect">
                <a:avLst/>
              </a:prstGeom>
              <a:solidFill>
                <a:srgbClr val="FFBA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5" name="CuadroTexto 34"/>
              <p:cNvSpPr txBox="1"/>
              <p:nvPr/>
            </p:nvSpPr>
            <p:spPr>
              <a:xfrm>
                <a:off x="2522056" y="673992"/>
                <a:ext cx="913791" cy="369332"/>
              </a:xfrm>
              <a:prstGeom prst="rect">
                <a:avLst/>
              </a:prstGeom>
              <a:noFill/>
            </p:spPr>
            <p:txBody>
              <a:bodyPr wrap="none" rtlCol="0">
                <a:spAutoFit/>
              </a:bodyPr>
              <a:lstStyle/>
              <a:p>
                <a:pPr algn="ctr"/>
                <a:r>
                  <a:rPr lang="es-AR" b="1" dirty="0" smtClean="0">
                    <a:solidFill>
                      <a:schemeClr val="bg1"/>
                    </a:solidFill>
                  </a:rPr>
                  <a:t>OTRAS CINCO LEYES..</a:t>
                </a:r>
                <a:endParaRPr lang="es-AR" b="1" dirty="0">
                  <a:solidFill>
                    <a:schemeClr val="bg1"/>
                  </a:solidFill>
                </a:endParaRPr>
              </a:p>
            </p:txBody>
          </p:sp>
        </p:grpSp>
        <p:sp>
          <p:nvSpPr>
            <p:cNvPr id="32" name="CuadroTexto 31"/>
            <p:cNvSpPr txBox="1"/>
            <p:nvPr/>
          </p:nvSpPr>
          <p:spPr>
            <a:xfrm>
              <a:off x="715963" y="1106905"/>
              <a:ext cx="4404263" cy="5478423"/>
            </a:xfrm>
            <a:prstGeom prst="rect">
              <a:avLst/>
            </a:prstGeom>
            <a:noFill/>
          </p:spPr>
          <p:txBody>
            <a:bodyPr wrap="square" rtlCol="0">
              <a:spAutoFit/>
            </a:bodyPr>
            <a:lstStyle/>
            <a:p>
              <a:r>
                <a:rPr lang="es-AR" sz="1400" b="1" dirty="0">
                  <a:latin typeface="Tahoma" panose="020B0604030504040204" pitchFamily="34" charset="0"/>
                  <a:ea typeface="Tahoma" panose="020B0604030504040204" pitchFamily="34" charset="0"/>
                  <a:cs typeface="Tahoma" panose="020B0604030504040204" pitchFamily="34" charset="0"/>
                </a:rPr>
                <a:t>Ingreso Democrático al Poder Judicial, al ministerio Público Fiscal y a la Defensa</a:t>
              </a:r>
            </a:p>
            <a:p>
              <a:r>
                <a:rPr lang="es-AR" sz="1400" dirty="0">
                  <a:latin typeface="Tahoma" panose="020B0604030504040204" pitchFamily="34" charset="0"/>
                  <a:ea typeface="Tahoma" panose="020B0604030504040204" pitchFamily="34" charset="0"/>
                  <a:cs typeface="Tahoma" panose="020B0604030504040204" pitchFamily="34" charset="0"/>
                </a:rPr>
                <a:t>Este proyecto establece la realización de exámenes de ingresos previos y, de aprobarlos, los aspirantes serán incluidos en una nómina de ingresantes para participar de un sorteo anual por la Lotería Nacional para el ingreso como empleado del Poder Judicial</a:t>
              </a:r>
              <a:r>
                <a:rPr lang="es-AR" sz="1400" dirty="0" smtClean="0">
                  <a:latin typeface="Tahoma" panose="020B0604030504040204" pitchFamily="34" charset="0"/>
                  <a:ea typeface="Tahoma" panose="020B0604030504040204" pitchFamily="34" charset="0"/>
                  <a:cs typeface="Tahoma" panose="020B0604030504040204" pitchFamily="34" charset="0"/>
                </a:rPr>
                <a:t>..</a:t>
              </a:r>
              <a:endParaRPr lang="es-AR" sz="1400" dirty="0">
                <a:latin typeface="Tahoma" panose="020B0604030504040204" pitchFamily="34" charset="0"/>
                <a:ea typeface="Tahoma" panose="020B0604030504040204" pitchFamily="34" charset="0"/>
                <a:cs typeface="Tahoma" panose="020B0604030504040204" pitchFamily="34" charset="0"/>
              </a:endParaRPr>
            </a:p>
            <a:p>
              <a:endParaRPr lang="es-AR" sz="1400" dirty="0">
                <a:latin typeface="Tahoma" panose="020B0604030504040204" pitchFamily="34" charset="0"/>
                <a:ea typeface="Tahoma" panose="020B0604030504040204" pitchFamily="34" charset="0"/>
                <a:cs typeface="Tahoma" panose="020B0604030504040204" pitchFamily="34" charset="0"/>
              </a:endParaRPr>
            </a:p>
            <a:p>
              <a:r>
                <a:rPr lang="es-AR" sz="1400" b="1" dirty="0">
                  <a:latin typeface="Tahoma" panose="020B0604030504040204" pitchFamily="34" charset="0"/>
                  <a:ea typeface="Tahoma" panose="020B0604030504040204" pitchFamily="34" charset="0"/>
                  <a:cs typeface="Tahoma" panose="020B0604030504040204" pitchFamily="34" charset="0"/>
                </a:rPr>
                <a:t>Publicidad de los actos del Poder Judicial</a:t>
              </a:r>
            </a:p>
            <a:p>
              <a:r>
                <a:rPr lang="es-AR" sz="1400" dirty="0">
                  <a:latin typeface="Tahoma" panose="020B0604030504040204" pitchFamily="34" charset="0"/>
                  <a:ea typeface="Tahoma" panose="020B0604030504040204" pitchFamily="34" charset="0"/>
                  <a:cs typeface="Tahoma" panose="020B0604030504040204" pitchFamily="34" charset="0"/>
                </a:rPr>
                <a:t>Este proyecto contempla que se publiquen en Internet, de modo a que estén disponibles a la ciudadanía, el estado y las sentencias de todas las causas en los distintos tribunales en todo el país. Además, prevé la creación de un registro público de causas y es válido para la Corte Suprema de Justicia y para las demás cámaras.</a:t>
              </a:r>
            </a:p>
            <a:p>
              <a:endParaRPr lang="es-AR" sz="1400" dirty="0">
                <a:latin typeface="Tahoma" panose="020B0604030504040204" pitchFamily="34" charset="0"/>
                <a:ea typeface="Tahoma" panose="020B0604030504040204" pitchFamily="34" charset="0"/>
                <a:cs typeface="Tahoma" panose="020B0604030504040204" pitchFamily="34" charset="0"/>
              </a:endParaRPr>
            </a:p>
            <a:p>
              <a:r>
                <a:rPr lang="es-AR" sz="1400" b="1" dirty="0">
                  <a:latin typeface="Tahoma" panose="020B0604030504040204" pitchFamily="34" charset="0"/>
                  <a:ea typeface="Tahoma" panose="020B0604030504040204" pitchFamily="34" charset="0"/>
                  <a:cs typeface="Tahoma" panose="020B0604030504040204" pitchFamily="34" charset="0"/>
                </a:rPr>
                <a:t>Publicidad y acceso a las declaraciones juradas</a:t>
              </a:r>
            </a:p>
            <a:p>
              <a:r>
                <a:rPr lang="es-AR" sz="1400" dirty="0">
                  <a:latin typeface="Tahoma" panose="020B0604030504040204" pitchFamily="34" charset="0"/>
                  <a:ea typeface="Tahoma" panose="020B0604030504040204" pitchFamily="34" charset="0"/>
                  <a:cs typeface="Tahoma" panose="020B0604030504040204" pitchFamily="34" charset="0"/>
                </a:rPr>
                <a:t>Este proyecto hace obligatoria la presentación de declaraciones juradas de los funcionarios de los tres poderes del Estado. Estas declaraciones juradas tendrán carácter público y libre accesibilidad por Internet. El proyecto también modifica la ley nacional de ética pública y suprime la comisión de ética pública que, por otra parte, nunca se conformó de hecho.</a:t>
              </a:r>
            </a:p>
            <a:p>
              <a:endParaRPr lang="es-AR" sz="1400" dirty="0">
                <a:latin typeface="Tahoma" panose="020B0604030504040204" pitchFamily="34" charset="0"/>
                <a:ea typeface="Tahoma" panose="020B0604030504040204" pitchFamily="34" charset="0"/>
                <a:cs typeface="Tahoma" panose="020B0604030504040204" pitchFamily="34" charset="0"/>
              </a:endParaRPr>
            </a:p>
            <a:p>
              <a:r>
                <a:rPr lang="es-AR" sz="1400" b="1" dirty="0">
                  <a:latin typeface="Tahoma" panose="020B0604030504040204" pitchFamily="34" charset="0"/>
                  <a:ea typeface="Tahoma" panose="020B0604030504040204" pitchFamily="34" charset="0"/>
                  <a:cs typeface="Tahoma" panose="020B0604030504040204" pitchFamily="34" charset="0"/>
                </a:rPr>
                <a:t>Creación de las Cámaras de Casación</a:t>
              </a:r>
            </a:p>
            <a:p>
              <a:r>
                <a:rPr lang="es-AR" sz="1400" dirty="0">
                  <a:latin typeface="Tahoma" panose="020B0604030504040204" pitchFamily="34" charset="0"/>
                  <a:ea typeface="Tahoma" panose="020B0604030504040204" pitchFamily="34" charset="0"/>
                  <a:cs typeface="Tahoma" panose="020B0604030504040204" pitchFamily="34" charset="0"/>
                </a:rPr>
                <a:t>Por este proyecto, se crean tres nuevas cámaras de casación, que se suman a la Cámara de Casación en lo Penal, ya existente. Las tres cámaras son:</a:t>
              </a:r>
            </a:p>
            <a:p>
              <a:r>
                <a:rPr lang="es-AR" sz="1400" dirty="0" smtClean="0">
                  <a:latin typeface="Tahoma" panose="020B0604030504040204" pitchFamily="34" charset="0"/>
                  <a:ea typeface="Tahoma" panose="020B0604030504040204" pitchFamily="34" charset="0"/>
                  <a:cs typeface="Tahoma" panose="020B0604030504040204" pitchFamily="34" charset="0"/>
                </a:rPr>
                <a:t>Cámara </a:t>
              </a:r>
              <a:r>
                <a:rPr lang="es-AR" sz="1400" dirty="0">
                  <a:latin typeface="Tahoma" panose="020B0604030504040204" pitchFamily="34" charset="0"/>
                  <a:ea typeface="Tahoma" panose="020B0604030504040204" pitchFamily="34" charset="0"/>
                  <a:cs typeface="Tahoma" panose="020B0604030504040204" pitchFamily="34" charset="0"/>
                </a:rPr>
                <a:t>Federal en lo Contencioso </a:t>
              </a:r>
              <a:r>
                <a:rPr lang="es-AR" sz="1400" dirty="0" smtClean="0">
                  <a:latin typeface="Tahoma" panose="020B0604030504040204" pitchFamily="34" charset="0"/>
                  <a:ea typeface="Tahoma" panose="020B0604030504040204" pitchFamily="34" charset="0"/>
                  <a:cs typeface="Tahoma" panose="020B0604030504040204" pitchFamily="34" charset="0"/>
                </a:rPr>
                <a:t>Administrativo - Cámara </a:t>
              </a:r>
              <a:r>
                <a:rPr lang="es-AR" sz="1400" dirty="0">
                  <a:latin typeface="Tahoma" panose="020B0604030504040204" pitchFamily="34" charset="0"/>
                  <a:ea typeface="Tahoma" panose="020B0604030504040204" pitchFamily="34" charset="0"/>
                  <a:cs typeface="Tahoma" panose="020B0604030504040204" pitchFamily="34" charset="0"/>
                </a:rPr>
                <a:t>Nacional y del Trabajo y la Seguridad </a:t>
              </a:r>
              <a:r>
                <a:rPr lang="es-AR" sz="1400" dirty="0" smtClean="0">
                  <a:latin typeface="Tahoma" panose="020B0604030504040204" pitchFamily="34" charset="0"/>
                  <a:ea typeface="Tahoma" panose="020B0604030504040204" pitchFamily="34" charset="0"/>
                  <a:cs typeface="Tahoma" panose="020B0604030504040204" pitchFamily="34" charset="0"/>
                </a:rPr>
                <a:t>Social - Cámara </a:t>
              </a:r>
              <a:r>
                <a:rPr lang="es-AR" sz="1400" dirty="0">
                  <a:latin typeface="Tahoma" panose="020B0604030504040204" pitchFamily="34" charset="0"/>
                  <a:ea typeface="Tahoma" panose="020B0604030504040204" pitchFamily="34" charset="0"/>
                  <a:cs typeface="Tahoma" panose="020B0604030504040204" pitchFamily="34" charset="0"/>
                </a:rPr>
                <a:t>en lo Civil y </a:t>
              </a:r>
              <a:r>
                <a:rPr lang="es-AR" sz="1400" dirty="0" smtClean="0">
                  <a:latin typeface="Tahoma" panose="020B0604030504040204" pitchFamily="34" charset="0"/>
                  <a:ea typeface="Tahoma" panose="020B0604030504040204" pitchFamily="34" charset="0"/>
                  <a:cs typeface="Tahoma" panose="020B0604030504040204" pitchFamily="34" charset="0"/>
                </a:rPr>
                <a:t>Comercial .</a:t>
              </a:r>
            </a:p>
            <a:p>
              <a:endParaRPr lang="es-AR" sz="1400" dirty="0" smtClean="0">
                <a:latin typeface="Tahoma" panose="020B0604030504040204" pitchFamily="34" charset="0"/>
                <a:ea typeface="Tahoma" panose="020B0604030504040204" pitchFamily="34" charset="0"/>
                <a:cs typeface="Tahoma" panose="020B0604030504040204" pitchFamily="34" charset="0"/>
              </a:endParaRPr>
            </a:p>
            <a:p>
              <a:r>
                <a:rPr lang="es-AR" sz="1400" b="1" dirty="0" smtClean="0">
                  <a:latin typeface="Tahoma" panose="020B0604030504040204" pitchFamily="34" charset="0"/>
                  <a:ea typeface="Tahoma" panose="020B0604030504040204" pitchFamily="34" charset="0"/>
                  <a:cs typeface="Tahoma" panose="020B0604030504040204" pitchFamily="34" charset="0"/>
                </a:rPr>
                <a:t>Regulación </a:t>
              </a:r>
              <a:r>
                <a:rPr lang="es-AR" sz="1400" b="1" dirty="0">
                  <a:latin typeface="Tahoma" panose="020B0604030504040204" pitchFamily="34" charset="0"/>
                  <a:ea typeface="Tahoma" panose="020B0604030504040204" pitchFamily="34" charset="0"/>
                  <a:cs typeface="Tahoma" panose="020B0604030504040204" pitchFamily="34" charset="0"/>
                </a:rPr>
                <a:t>de cautelares contra el Estado</a:t>
              </a:r>
            </a:p>
            <a:p>
              <a:r>
                <a:rPr lang="es-AR" sz="1400" dirty="0">
                  <a:latin typeface="Tahoma" panose="020B0604030504040204" pitchFamily="34" charset="0"/>
                  <a:ea typeface="Tahoma" panose="020B0604030504040204" pitchFamily="34" charset="0"/>
                  <a:cs typeface="Tahoma" panose="020B0604030504040204" pitchFamily="34" charset="0"/>
                </a:rPr>
                <a:t>Este proyecto regula la interposición de medidas cautelares contra el Estado a aquellos casos en que esté en riesgo la vida o la libertad de las personas; no habrá cautelares contra el Estado en los casos de índole comercial. Las cautelares no podrán superar los seis meses de duración y, al cabo de este plazo, deberá dictarse sentencia sobre la cuestión de fondo.1​31​Este constituyo el último de los artículos, que fue aprobado por un total de 126 votos favorables.</a:t>
              </a:r>
              <a:endParaRPr lang="es-AR" sz="1400" dirty="0"/>
            </a:p>
          </p:txBody>
        </p:sp>
      </p:grpSp>
    </p:spTree>
    <p:extLst>
      <p:ext uri="{BB962C8B-B14F-4D97-AF65-F5344CB8AC3E}">
        <p14:creationId xmlns:p14="http://schemas.microsoft.com/office/powerpoint/2010/main" val="3113382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0"/>
            <a:ext cx="224024" cy="6858000"/>
          </a:xfrm>
          <a:prstGeom prst="rect">
            <a:avLst/>
          </a:prstGeom>
          <a:solidFill>
            <a:srgbClr val="F0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Rectángulo 13"/>
          <p:cNvSpPr/>
          <p:nvPr/>
        </p:nvSpPr>
        <p:spPr>
          <a:xfrm>
            <a:off x="0" y="0"/>
            <a:ext cx="224023" cy="791570"/>
          </a:xfrm>
          <a:prstGeom prst="rect">
            <a:avLst/>
          </a:prstGeom>
          <a:solidFill>
            <a:srgbClr val="FFC4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6" name="Redondear rectángulo de esquina sencilla 25"/>
          <p:cNvSpPr/>
          <p:nvPr/>
        </p:nvSpPr>
        <p:spPr>
          <a:xfrm>
            <a:off x="692943" y="0"/>
            <a:ext cx="3334603" cy="6858000"/>
          </a:xfrm>
          <a:prstGeom prst="round1Rect">
            <a:avLst>
              <a:gd name="adj" fmla="val 0"/>
            </a:avLst>
          </a:prstGeom>
          <a:solidFill>
            <a:srgbClr val="F0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7" name="CuadroTexto 26"/>
          <p:cNvSpPr txBox="1"/>
          <p:nvPr/>
        </p:nvSpPr>
        <p:spPr>
          <a:xfrm>
            <a:off x="-173783" y="4794478"/>
            <a:ext cx="4162037" cy="1508105"/>
          </a:xfrm>
          <a:prstGeom prst="rect">
            <a:avLst/>
          </a:prstGeom>
          <a:noFill/>
        </p:spPr>
        <p:txBody>
          <a:bodyPr wrap="none" rtlCol="0">
            <a:spAutoFit/>
          </a:bodyPr>
          <a:lstStyle/>
          <a:p>
            <a:pPr algn="r"/>
            <a:r>
              <a:rPr lang="es-AR"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Falllo</a:t>
            </a:r>
            <a:r>
              <a:rPr lang="es-AR" dirty="0" smtClean="0">
                <a:solidFill>
                  <a:schemeClr val="bg1"/>
                </a:solidFill>
                <a:latin typeface="Tahoma" panose="020B0604030504040204" pitchFamily="34" charset="0"/>
                <a:ea typeface="Tahoma" panose="020B0604030504040204" pitchFamily="34" charset="0"/>
                <a:cs typeface="Tahoma" panose="020B0604030504040204" pitchFamily="34" charset="0"/>
              </a:rPr>
              <a:t> RIZZO, JORGE GABRIEL </a:t>
            </a:r>
          </a:p>
          <a:p>
            <a:pPr algn="r"/>
            <a:r>
              <a:rPr lang="es-AR" dirty="0" smtClean="0">
                <a:solidFill>
                  <a:schemeClr val="bg1"/>
                </a:solidFill>
                <a:latin typeface="Tahoma" panose="020B0604030504040204" pitchFamily="34" charset="0"/>
                <a:ea typeface="Tahoma" panose="020B0604030504040204" pitchFamily="34" charset="0"/>
                <a:cs typeface="Tahoma" panose="020B0604030504040204" pitchFamily="34" charset="0"/>
              </a:rPr>
              <a:t>(apoderado Lista 3 Gente de</a:t>
            </a:r>
          </a:p>
          <a:p>
            <a:pPr algn="r"/>
            <a:r>
              <a:rPr lang="es-AR" dirty="0" smtClean="0">
                <a:solidFill>
                  <a:schemeClr val="bg1"/>
                </a:solidFill>
                <a:latin typeface="Tahoma" panose="020B0604030504040204" pitchFamily="34" charset="0"/>
                <a:ea typeface="Tahoma" panose="020B0604030504040204" pitchFamily="34" charset="0"/>
                <a:cs typeface="Tahoma" panose="020B0604030504040204" pitchFamily="34" charset="0"/>
              </a:rPr>
              <a:t>Derecho.) S/ Acción de Amparo </a:t>
            </a:r>
          </a:p>
          <a:p>
            <a:pPr algn="r"/>
            <a:r>
              <a:rPr lang="es-AR" dirty="0" smtClean="0">
                <a:solidFill>
                  <a:schemeClr val="bg1"/>
                </a:solidFill>
                <a:latin typeface="Tahoma" panose="020B0604030504040204" pitchFamily="34" charset="0"/>
                <a:ea typeface="Tahoma" panose="020B0604030504040204" pitchFamily="34" charset="0"/>
                <a:cs typeface="Tahoma" panose="020B0604030504040204" pitchFamily="34" charset="0"/>
              </a:rPr>
              <a:t>C/ Poder Ejecutivo Nacional.</a:t>
            </a:r>
            <a:endParaRPr lang="es-AR"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s-AR" sz="2000" dirty="0">
              <a:solidFill>
                <a:schemeClr val="bg1"/>
              </a:solidFill>
              <a:latin typeface="Myriad Pro Cond" panose="020B0506030403020204" pitchFamily="34" charset="0"/>
            </a:endParaRPr>
          </a:p>
        </p:txBody>
      </p:sp>
      <p:sp>
        <p:nvSpPr>
          <p:cNvPr id="2" name="1 CuadroTexto"/>
          <p:cNvSpPr txBox="1"/>
          <p:nvPr/>
        </p:nvSpPr>
        <p:spPr>
          <a:xfrm>
            <a:off x="4256690" y="395785"/>
            <a:ext cx="7662041" cy="5909310"/>
          </a:xfrm>
          <a:prstGeom prst="rect">
            <a:avLst/>
          </a:prstGeom>
          <a:noFill/>
        </p:spPr>
        <p:txBody>
          <a:bodyPr wrap="square" rtlCol="0">
            <a:spAutoFit/>
          </a:bodyPr>
          <a:lstStyle/>
          <a:p>
            <a:r>
              <a:rPr lang="es-AR" dirty="0" smtClean="0">
                <a:latin typeface="Tahoma" panose="020B0604030504040204" pitchFamily="34" charset="0"/>
                <a:ea typeface="Tahoma" panose="020B0604030504040204" pitchFamily="34" charset="0"/>
                <a:cs typeface="Tahoma" panose="020B0604030504040204" pitchFamily="34" charset="0"/>
              </a:rPr>
              <a:t>El </a:t>
            </a:r>
            <a:r>
              <a:rPr lang="es-AR" dirty="0">
                <a:latin typeface="Tahoma" panose="020B0604030504040204" pitchFamily="34" charset="0"/>
                <a:ea typeface="Tahoma" panose="020B0604030504040204" pitchFamily="34" charset="0"/>
                <a:cs typeface="Tahoma" panose="020B0604030504040204" pitchFamily="34" charset="0"/>
              </a:rPr>
              <a:t>Presidente del Colegio Público de Abogados de la Capital </a:t>
            </a:r>
            <a:r>
              <a:rPr lang="es-AR" dirty="0" err="1" smtClean="0">
                <a:latin typeface="Tahoma" panose="020B0604030504040204" pitchFamily="34" charset="0"/>
                <a:ea typeface="Tahoma" panose="020B0604030504040204" pitchFamily="34" charset="0"/>
                <a:cs typeface="Tahoma" panose="020B0604030504040204" pitchFamily="34" charset="0"/>
              </a:rPr>
              <a:t>Federaly</a:t>
            </a:r>
            <a:r>
              <a:rPr lang="es-AR" dirty="0" smtClean="0">
                <a:latin typeface="Tahoma" panose="020B0604030504040204" pitchFamily="34" charset="0"/>
                <a:ea typeface="Tahoma" panose="020B0604030504040204" pitchFamily="34" charset="0"/>
                <a:cs typeface="Tahoma" panose="020B0604030504040204" pitchFamily="34" charset="0"/>
              </a:rPr>
              <a:t> </a:t>
            </a:r>
            <a:r>
              <a:rPr lang="es-AR" dirty="0">
                <a:latin typeface="Tahoma" panose="020B0604030504040204" pitchFamily="34" charset="0"/>
                <a:ea typeface="Tahoma" panose="020B0604030504040204" pitchFamily="34" charset="0"/>
                <a:cs typeface="Tahoma" panose="020B0604030504040204" pitchFamily="34" charset="0"/>
              </a:rPr>
              <a:t>abogado del juez </a:t>
            </a:r>
            <a:r>
              <a:rPr lang="es-AR" dirty="0" err="1" smtClean="0">
                <a:latin typeface="Tahoma" panose="020B0604030504040204" pitchFamily="34" charset="0"/>
                <a:ea typeface="Tahoma" panose="020B0604030504040204" pitchFamily="34" charset="0"/>
                <a:cs typeface="Tahoma" panose="020B0604030504040204" pitchFamily="34" charset="0"/>
              </a:rPr>
              <a:t>Fayt</a:t>
            </a:r>
            <a:r>
              <a:rPr lang="es-AR" dirty="0" smtClean="0">
                <a:latin typeface="Tahoma" panose="020B0604030504040204" pitchFamily="34" charset="0"/>
                <a:ea typeface="Tahoma" panose="020B0604030504040204" pitchFamily="34" charset="0"/>
                <a:cs typeface="Tahoma" panose="020B0604030504040204" pitchFamily="34" charset="0"/>
              </a:rPr>
              <a:t>, Dr</a:t>
            </a:r>
            <a:r>
              <a:rPr lang="es-AR" dirty="0">
                <a:latin typeface="Tahoma" panose="020B0604030504040204" pitchFamily="34" charset="0"/>
                <a:ea typeface="Tahoma" panose="020B0604030504040204" pitchFamily="34" charset="0"/>
                <a:cs typeface="Tahoma" panose="020B0604030504040204" pitchFamily="34" charset="0"/>
              </a:rPr>
              <a:t>. Jorge </a:t>
            </a:r>
            <a:r>
              <a:rPr lang="es-AR" dirty="0" smtClean="0">
                <a:latin typeface="Tahoma" panose="020B0604030504040204" pitchFamily="34" charset="0"/>
                <a:ea typeface="Tahoma" panose="020B0604030504040204" pitchFamily="34" charset="0"/>
                <a:cs typeface="Tahoma" panose="020B0604030504040204" pitchFamily="34" charset="0"/>
              </a:rPr>
              <a:t>Rizzo, </a:t>
            </a:r>
            <a:r>
              <a:rPr lang="es-AR" dirty="0">
                <a:latin typeface="Tahoma" panose="020B0604030504040204" pitchFamily="34" charset="0"/>
                <a:ea typeface="Tahoma" panose="020B0604030504040204" pitchFamily="34" charset="0"/>
                <a:cs typeface="Tahoma" panose="020B0604030504040204" pitchFamily="34" charset="0"/>
              </a:rPr>
              <a:t>presentó un recurso de amparo solicitando su inconstitucionalidad en representación de la agrupación de abogados "Gente de Derecho". Rizzo planteó que la nueva ley proscribía la Agrupación "Gente de Derecho", al impedirle postular candidato propio en las próximas elecciones en el Consejo de la Magistratura, ya que, con la nueva ley, éstas se decidían por el sufragio universal, y a través de los partidos políticos.</a:t>
            </a:r>
          </a:p>
          <a:p>
            <a:r>
              <a:rPr lang="es-AR" dirty="0" smtClean="0">
                <a:latin typeface="Tahoma" panose="020B0604030504040204" pitchFamily="34" charset="0"/>
                <a:ea typeface="Tahoma" panose="020B0604030504040204" pitchFamily="34" charset="0"/>
                <a:cs typeface="Tahoma" panose="020B0604030504040204" pitchFamily="34" charset="0"/>
              </a:rPr>
              <a:t>La </a:t>
            </a:r>
            <a:r>
              <a:rPr lang="es-AR" dirty="0">
                <a:latin typeface="Tahoma" panose="020B0604030504040204" pitchFamily="34" charset="0"/>
                <a:ea typeface="Tahoma" panose="020B0604030504040204" pitchFamily="34" charset="0"/>
                <a:cs typeface="Tahoma" panose="020B0604030504040204" pitchFamily="34" charset="0"/>
              </a:rPr>
              <a:t>juez María </a:t>
            </a:r>
            <a:r>
              <a:rPr lang="es-AR" dirty="0" err="1">
                <a:latin typeface="Tahoma" panose="020B0604030504040204" pitchFamily="34" charset="0"/>
                <a:ea typeface="Tahoma" panose="020B0604030504040204" pitchFamily="34" charset="0"/>
                <a:cs typeface="Tahoma" panose="020B0604030504040204" pitchFamily="34" charset="0"/>
              </a:rPr>
              <a:t>Romilda</a:t>
            </a:r>
            <a:r>
              <a:rPr lang="es-AR" dirty="0">
                <a:latin typeface="Tahoma" panose="020B0604030504040204" pitchFamily="34" charset="0"/>
                <a:ea typeface="Tahoma" panose="020B0604030504040204" pitchFamily="34" charset="0"/>
                <a:cs typeface="Tahoma" panose="020B0604030504040204" pitchFamily="34" charset="0"/>
              </a:rPr>
              <a:t> </a:t>
            </a:r>
            <a:r>
              <a:rPr lang="es-AR" dirty="0" err="1">
                <a:latin typeface="Tahoma" panose="020B0604030504040204" pitchFamily="34" charset="0"/>
                <a:ea typeface="Tahoma" panose="020B0604030504040204" pitchFamily="34" charset="0"/>
                <a:cs typeface="Tahoma" panose="020B0604030504040204" pitchFamily="34" charset="0"/>
              </a:rPr>
              <a:t>Servini</a:t>
            </a:r>
            <a:r>
              <a:rPr lang="es-AR" dirty="0">
                <a:latin typeface="Tahoma" panose="020B0604030504040204" pitchFamily="34" charset="0"/>
                <a:ea typeface="Tahoma" panose="020B0604030504040204" pitchFamily="34" charset="0"/>
                <a:cs typeface="Tahoma" panose="020B0604030504040204" pitchFamily="34" charset="0"/>
              </a:rPr>
              <a:t> de Cubría emitió, el 11 de junio de 2013, dos sentencias, en uno y otro amparo, dictaminado que dicha ley era inconstitucional al no adecuarse a las pautas del art. 114 CN, y dejando sin efecto el llamado a elecciones nacionales a representantes del Consejo de la Magistratura.2​</a:t>
            </a:r>
          </a:p>
          <a:p>
            <a:r>
              <a:rPr lang="es-AR" dirty="0" smtClean="0">
                <a:latin typeface="Tahoma" panose="020B0604030504040204" pitchFamily="34" charset="0"/>
                <a:ea typeface="Tahoma" panose="020B0604030504040204" pitchFamily="34" charset="0"/>
                <a:cs typeface="Tahoma" panose="020B0604030504040204" pitchFamily="34" charset="0"/>
              </a:rPr>
              <a:t>El </a:t>
            </a:r>
            <a:r>
              <a:rPr lang="es-AR" dirty="0">
                <a:latin typeface="Tahoma" panose="020B0604030504040204" pitchFamily="34" charset="0"/>
                <a:ea typeface="Tahoma" panose="020B0604030504040204" pitchFamily="34" charset="0"/>
                <a:cs typeface="Tahoma" panose="020B0604030504040204" pitchFamily="34" charset="0"/>
              </a:rPr>
              <a:t>representante del Estado Nacional interpuso, entonces, recurso de "salto de instancia" - Per </a:t>
            </a:r>
            <a:r>
              <a:rPr lang="es-AR" dirty="0" err="1">
                <a:latin typeface="Tahoma" panose="020B0604030504040204" pitchFamily="34" charset="0"/>
                <a:ea typeface="Tahoma" panose="020B0604030504040204" pitchFamily="34" charset="0"/>
                <a:cs typeface="Tahoma" panose="020B0604030504040204" pitchFamily="34" charset="0"/>
              </a:rPr>
              <a:t>Saltum</a:t>
            </a:r>
            <a:r>
              <a:rPr lang="es-AR" dirty="0">
                <a:latin typeface="Tahoma" panose="020B0604030504040204" pitchFamily="34" charset="0"/>
                <a:ea typeface="Tahoma" panose="020B0604030504040204" pitchFamily="34" charset="0"/>
                <a:cs typeface="Tahoma" panose="020B0604030504040204" pitchFamily="34" charset="0"/>
              </a:rPr>
              <a:t>- contra los fallos dictados por la juez María </a:t>
            </a:r>
            <a:r>
              <a:rPr lang="es-AR" dirty="0" err="1">
                <a:latin typeface="Tahoma" panose="020B0604030504040204" pitchFamily="34" charset="0"/>
                <a:ea typeface="Tahoma" panose="020B0604030504040204" pitchFamily="34" charset="0"/>
                <a:cs typeface="Tahoma" panose="020B0604030504040204" pitchFamily="34" charset="0"/>
              </a:rPr>
              <a:t>Servini</a:t>
            </a:r>
            <a:r>
              <a:rPr lang="es-AR" dirty="0">
                <a:latin typeface="Tahoma" panose="020B0604030504040204" pitchFamily="34" charset="0"/>
                <a:ea typeface="Tahoma" panose="020B0604030504040204" pitchFamily="34" charset="0"/>
                <a:cs typeface="Tahoma" panose="020B0604030504040204" pitchFamily="34" charset="0"/>
              </a:rPr>
              <a:t> de Cubría en dos causas para llegar a la Corte Suprema de Justicia. La Corte Suprema de Justicia declaró admisible los recursos extraordinarios por salto de instancia, al sopesar que las sentencias recurridas traían, como efecto, la cancelación de un procedimiento electoral mediante el sufragio universal destinado a cubrir cargos públicos electivos, una circunstancia de gravedad institucional.</a:t>
            </a:r>
          </a:p>
        </p:txBody>
      </p:sp>
    </p:spTree>
    <p:extLst>
      <p:ext uri="{BB962C8B-B14F-4D97-AF65-F5344CB8AC3E}">
        <p14:creationId xmlns:p14="http://schemas.microsoft.com/office/powerpoint/2010/main" val="27211089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0"/>
            <a:ext cx="224024" cy="6858000"/>
          </a:xfrm>
          <a:prstGeom prst="rect">
            <a:avLst/>
          </a:prstGeom>
          <a:solidFill>
            <a:srgbClr val="F0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16" name="Grupo 15"/>
          <p:cNvGrpSpPr/>
          <p:nvPr/>
        </p:nvGrpSpPr>
        <p:grpSpPr>
          <a:xfrm>
            <a:off x="459143" y="1627138"/>
            <a:ext cx="8083986" cy="1147814"/>
            <a:chOff x="5403055" y="4453506"/>
            <a:chExt cx="6096001" cy="1147814"/>
          </a:xfrm>
        </p:grpSpPr>
        <p:cxnSp>
          <p:nvCxnSpPr>
            <p:cNvPr id="17" name="Conector recto 16"/>
            <p:cNvCxnSpPr/>
            <p:nvPr/>
          </p:nvCxnSpPr>
          <p:spPr>
            <a:xfrm>
              <a:off x="5448505" y="4453506"/>
              <a:ext cx="4506508" cy="0"/>
            </a:xfrm>
            <a:prstGeom prst="line">
              <a:avLst/>
            </a:prstGeom>
            <a:ln w="44450" cap="rnd">
              <a:solidFill>
                <a:srgbClr val="A4A3A4"/>
              </a:solidFill>
              <a:prstDash val="sysDot"/>
            </a:ln>
          </p:spPr>
          <p:style>
            <a:lnRef idx="1">
              <a:schemeClr val="accent1"/>
            </a:lnRef>
            <a:fillRef idx="0">
              <a:schemeClr val="accent1"/>
            </a:fillRef>
            <a:effectRef idx="0">
              <a:schemeClr val="accent1"/>
            </a:effectRef>
            <a:fontRef idx="minor">
              <a:schemeClr val="tx1"/>
            </a:fontRef>
          </p:style>
        </p:cxnSp>
        <p:sp>
          <p:nvSpPr>
            <p:cNvPr id="18" name="Rectángulo 17"/>
            <p:cNvSpPr/>
            <p:nvPr/>
          </p:nvSpPr>
          <p:spPr>
            <a:xfrm>
              <a:off x="5403055" y="4610720"/>
              <a:ext cx="6096001" cy="990600"/>
            </a:xfrm>
            <a:prstGeom prst="rect">
              <a:avLst/>
            </a:prstGeom>
            <a:solidFill>
              <a:srgbClr val="F0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CuadroTexto 19"/>
            <p:cNvSpPr txBox="1"/>
            <p:nvPr/>
          </p:nvSpPr>
          <p:spPr>
            <a:xfrm>
              <a:off x="10223560" y="4610720"/>
              <a:ext cx="139303" cy="707886"/>
            </a:xfrm>
            <a:prstGeom prst="rect">
              <a:avLst/>
            </a:prstGeom>
            <a:noFill/>
          </p:spPr>
          <p:txBody>
            <a:bodyPr wrap="none" rtlCol="0">
              <a:spAutoFit/>
            </a:bodyPr>
            <a:lstStyle/>
            <a:p>
              <a:pPr algn="r"/>
              <a:endParaRPr lang="es-AR" sz="4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sp>
        <p:nvSpPr>
          <p:cNvPr id="21" name="CuadroTexto 20"/>
          <p:cNvSpPr txBox="1"/>
          <p:nvPr/>
        </p:nvSpPr>
        <p:spPr>
          <a:xfrm>
            <a:off x="459143" y="274198"/>
            <a:ext cx="6600589" cy="1323439"/>
          </a:xfrm>
          <a:prstGeom prst="rect">
            <a:avLst/>
          </a:prstGeom>
          <a:noFill/>
        </p:spPr>
        <p:txBody>
          <a:bodyPr wrap="none" rtlCol="0">
            <a:spAutoFit/>
          </a:bodyPr>
          <a:lstStyle/>
          <a:p>
            <a:r>
              <a:rPr lang="es-AR" sz="4800" b="1" dirty="0" smtClean="0">
                <a:solidFill>
                  <a:srgbClr val="C55A11"/>
                </a:solidFill>
              </a:rPr>
              <a:t>INCONSTITUCIONALIDAD</a:t>
            </a:r>
            <a:endParaRPr lang="es-AR" sz="3200" b="1" dirty="0" smtClean="0">
              <a:solidFill>
                <a:srgbClr val="C55A11"/>
              </a:solidFill>
            </a:endParaRPr>
          </a:p>
          <a:p>
            <a:r>
              <a:rPr lang="es-AR" sz="3200" dirty="0" smtClean="0">
                <a:latin typeface="+mj-lt"/>
              </a:rPr>
              <a:t>ARTICULOS LEY 26.855</a:t>
            </a:r>
            <a:endParaRPr lang="es-AR" sz="3200" dirty="0">
              <a:latin typeface="+mj-lt"/>
            </a:endParaRPr>
          </a:p>
        </p:txBody>
      </p:sp>
      <p:grpSp>
        <p:nvGrpSpPr>
          <p:cNvPr id="26" name="Grupo 25"/>
          <p:cNvGrpSpPr/>
          <p:nvPr/>
        </p:nvGrpSpPr>
        <p:grpSpPr>
          <a:xfrm>
            <a:off x="8903654" y="274198"/>
            <a:ext cx="2574542" cy="6398509"/>
            <a:chOff x="676897" y="413953"/>
            <a:chExt cx="2955928" cy="5287395"/>
          </a:xfrm>
        </p:grpSpPr>
        <p:sp>
          <p:nvSpPr>
            <p:cNvPr id="27" name="Redondear rectángulo de esquina diagonal 26"/>
            <p:cNvSpPr/>
            <p:nvPr/>
          </p:nvSpPr>
          <p:spPr>
            <a:xfrm rot="10800000" flipV="1">
              <a:off x="676897" y="413953"/>
              <a:ext cx="2955927" cy="5287395"/>
            </a:xfrm>
            <a:prstGeom prst="round2DiagRect">
              <a:avLst>
                <a:gd name="adj1" fmla="val 9612"/>
                <a:gd name="adj2" fmla="val 0"/>
              </a:avLst>
            </a:prstGeom>
            <a:solidFill>
              <a:srgbClr val="FFC4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9" name="CuadroTexto 28"/>
            <p:cNvSpPr txBox="1"/>
            <p:nvPr/>
          </p:nvSpPr>
          <p:spPr>
            <a:xfrm>
              <a:off x="676897" y="731664"/>
              <a:ext cx="2955928" cy="381496"/>
            </a:xfrm>
            <a:prstGeom prst="rect">
              <a:avLst/>
            </a:prstGeom>
            <a:solidFill>
              <a:srgbClr val="F07524"/>
            </a:solidFill>
          </p:spPr>
          <p:txBody>
            <a:bodyPr wrap="square" rtlCol="0">
              <a:spAutoFit/>
            </a:bodyPr>
            <a:lstStyle/>
            <a:p>
              <a:endParaRPr lang="es-AR" sz="2400" b="1" dirty="0">
                <a:solidFill>
                  <a:schemeClr val="bg1"/>
                </a:solidFill>
              </a:endParaRPr>
            </a:p>
          </p:txBody>
        </p:sp>
        <p:sp>
          <p:nvSpPr>
            <p:cNvPr id="30" name="CuadroTexto 29"/>
            <p:cNvSpPr txBox="1"/>
            <p:nvPr/>
          </p:nvSpPr>
          <p:spPr>
            <a:xfrm>
              <a:off x="878472" y="1330150"/>
              <a:ext cx="2728535" cy="305197"/>
            </a:xfrm>
            <a:prstGeom prst="rect">
              <a:avLst/>
            </a:prstGeom>
            <a:noFill/>
          </p:spPr>
          <p:txBody>
            <a:bodyPr wrap="square" rtlCol="0">
              <a:spAutoFit/>
            </a:bodyPr>
            <a:lstStyle/>
            <a:p>
              <a:pPr marL="285750" indent="-285750">
                <a:buFont typeface="Wingdings" panose="05000000000000000000" pitchFamily="2" charset="2"/>
                <a:buChar char="þ"/>
              </a:pPr>
              <a:endParaRPr lang="es-AR" dirty="0">
                <a:sym typeface="Wingdings" panose="05000000000000000000" pitchFamily="2" charset="2"/>
              </a:endParaRPr>
            </a:p>
          </p:txBody>
        </p:sp>
      </p:grpSp>
      <p:sp>
        <p:nvSpPr>
          <p:cNvPr id="36" name="CuadroTexto 35"/>
          <p:cNvSpPr txBox="1"/>
          <p:nvPr/>
        </p:nvSpPr>
        <p:spPr>
          <a:xfrm>
            <a:off x="541598" y="2959054"/>
            <a:ext cx="8001531" cy="2308324"/>
          </a:xfrm>
          <a:prstGeom prst="rect">
            <a:avLst/>
          </a:prstGeom>
          <a:noFill/>
        </p:spPr>
        <p:txBody>
          <a:bodyPr wrap="square" numCol="2" rtlCol="0">
            <a:spAutoFit/>
          </a:bodyPr>
          <a:lstStyle/>
          <a:p>
            <a:r>
              <a:rPr lang="es-AR" dirty="0"/>
              <a:t>El 18 de junio de 2013 la Corte Suprema de Justicia de la Nación, con el voto de seis de sus siete miembros, declaró inconstitucional los artículos 2º, 4º, 18° y 30° de la ley 26.853, y al decreto 577/13, inaplicables las modificaciones de la ley 26.855 con relación al quorum previsto en el artículo 7º, al régimen de mayorías y a la composición de las comisiones del Consejo de la Magistratura, de conformidad con lo previsto en el artículo 29 de dicha ley, y dejó sin efecto la convocatoria a elección de consejeros.60​ El único voto en disidencia fue el de Eugenio </a:t>
            </a:r>
            <a:r>
              <a:rPr lang="es-AR" dirty="0" err="1" smtClean="0"/>
              <a:t>Zaffaroni</a:t>
            </a:r>
            <a:r>
              <a:rPr lang="es-AR" dirty="0" smtClean="0"/>
              <a:t>.</a:t>
            </a:r>
            <a:endParaRPr lang="es-AR" dirty="0"/>
          </a:p>
        </p:txBody>
      </p:sp>
    </p:spTree>
    <p:extLst>
      <p:ext uri="{BB962C8B-B14F-4D97-AF65-F5344CB8AC3E}">
        <p14:creationId xmlns:p14="http://schemas.microsoft.com/office/powerpoint/2010/main" val="18738566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692944" y="5930502"/>
            <a:ext cx="10806112" cy="728664"/>
            <a:chOff x="692944" y="5930502"/>
            <a:chExt cx="10806112" cy="728664"/>
          </a:xfrm>
        </p:grpSpPr>
        <p:grpSp>
          <p:nvGrpSpPr>
            <p:cNvPr id="5" name="Grupo 4"/>
            <p:cNvGrpSpPr/>
            <p:nvPr/>
          </p:nvGrpSpPr>
          <p:grpSpPr>
            <a:xfrm>
              <a:off x="692944" y="5930503"/>
              <a:ext cx="10806112" cy="728663"/>
              <a:chOff x="692944" y="5930503"/>
              <a:chExt cx="10806112" cy="728663"/>
            </a:xfrm>
          </p:grpSpPr>
          <p:grpSp>
            <p:nvGrpSpPr>
              <p:cNvPr id="7" name="Grupo 6"/>
              <p:cNvGrpSpPr/>
              <p:nvPr/>
            </p:nvGrpSpPr>
            <p:grpSpPr>
              <a:xfrm>
                <a:off x="692944" y="5930503"/>
                <a:ext cx="10806112" cy="728663"/>
                <a:chOff x="228601" y="5930503"/>
                <a:chExt cx="10806112" cy="728663"/>
              </a:xfrm>
            </p:grpSpPr>
            <p:sp>
              <p:nvSpPr>
                <p:cNvPr id="9" name="Rectángulo 8"/>
                <p:cNvSpPr/>
                <p:nvPr/>
              </p:nvSpPr>
              <p:spPr>
                <a:xfrm>
                  <a:off x="6508749" y="5930503"/>
                  <a:ext cx="1385888" cy="728663"/>
                </a:xfrm>
                <a:prstGeom prst="rect">
                  <a:avLst/>
                </a:prstGeom>
                <a:solidFill>
                  <a:srgbClr val="EB5C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Rectángulo 9"/>
                <p:cNvSpPr/>
                <p:nvPr/>
              </p:nvSpPr>
              <p:spPr>
                <a:xfrm>
                  <a:off x="8078786" y="5930503"/>
                  <a:ext cx="1385888" cy="728663"/>
                </a:xfrm>
                <a:prstGeom prst="rect">
                  <a:avLst/>
                </a:prstGeom>
                <a:solidFill>
                  <a:srgbClr val="DAA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Rectángulo 10"/>
                <p:cNvSpPr/>
                <p:nvPr/>
              </p:nvSpPr>
              <p:spPr>
                <a:xfrm>
                  <a:off x="1798638" y="5930503"/>
                  <a:ext cx="1385888" cy="728663"/>
                </a:xfrm>
                <a:prstGeom prst="rect">
                  <a:avLst/>
                </a:prstGeom>
                <a:solidFill>
                  <a:srgbClr val="6F2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Rectángulo 11"/>
                <p:cNvSpPr/>
                <p:nvPr/>
              </p:nvSpPr>
              <p:spPr>
                <a:xfrm>
                  <a:off x="228601" y="5930503"/>
                  <a:ext cx="1385888" cy="728663"/>
                </a:xfrm>
                <a:prstGeom prst="rect">
                  <a:avLst/>
                </a:prstGeom>
                <a:solidFill>
                  <a:srgbClr val="231F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Rectángulo 12"/>
                <p:cNvSpPr/>
                <p:nvPr/>
              </p:nvSpPr>
              <p:spPr>
                <a:xfrm>
                  <a:off x="9648825" y="5930503"/>
                  <a:ext cx="1385888" cy="728663"/>
                </a:xfrm>
                <a:prstGeom prst="rect">
                  <a:avLst/>
                </a:prstGeom>
                <a:solidFill>
                  <a:srgbClr val="D9D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8" name="Rectángulo 7"/>
              <p:cNvSpPr/>
              <p:nvPr/>
            </p:nvSpPr>
            <p:spPr>
              <a:xfrm>
                <a:off x="5403053" y="5930503"/>
                <a:ext cx="1385888" cy="728663"/>
              </a:xfrm>
              <a:prstGeom prst="rect">
                <a:avLst/>
              </a:prstGeom>
              <a:solidFill>
                <a:srgbClr val="B84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6" name="Rectángulo 5"/>
            <p:cNvSpPr/>
            <p:nvPr/>
          </p:nvSpPr>
          <p:spPr>
            <a:xfrm>
              <a:off x="3833016" y="5930502"/>
              <a:ext cx="1385888" cy="728663"/>
            </a:xfrm>
            <a:prstGeom prst="rect">
              <a:avLst/>
            </a:prstGeom>
            <a:solidFill>
              <a:srgbClr val="B84B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14" name="Grupo 13"/>
          <p:cNvGrpSpPr/>
          <p:nvPr/>
        </p:nvGrpSpPr>
        <p:grpSpPr>
          <a:xfrm>
            <a:off x="692941" y="5042995"/>
            <a:ext cx="10806112" cy="728665"/>
            <a:chOff x="692944" y="5930501"/>
            <a:chExt cx="10806112" cy="728665"/>
          </a:xfrm>
        </p:grpSpPr>
        <p:grpSp>
          <p:nvGrpSpPr>
            <p:cNvPr id="15" name="Grupo 14"/>
            <p:cNvGrpSpPr/>
            <p:nvPr/>
          </p:nvGrpSpPr>
          <p:grpSpPr>
            <a:xfrm>
              <a:off x="692944" y="5930502"/>
              <a:ext cx="10806112" cy="728664"/>
              <a:chOff x="692944" y="5930502"/>
              <a:chExt cx="10806112" cy="728664"/>
            </a:xfrm>
          </p:grpSpPr>
          <p:grpSp>
            <p:nvGrpSpPr>
              <p:cNvPr id="17" name="Grupo 16"/>
              <p:cNvGrpSpPr/>
              <p:nvPr/>
            </p:nvGrpSpPr>
            <p:grpSpPr>
              <a:xfrm>
                <a:off x="692944" y="5930503"/>
                <a:ext cx="10806112" cy="728663"/>
                <a:chOff x="228601" y="5930503"/>
                <a:chExt cx="10806112" cy="728663"/>
              </a:xfrm>
            </p:grpSpPr>
            <p:sp>
              <p:nvSpPr>
                <p:cNvPr id="19" name="Rectángulo 18"/>
                <p:cNvSpPr/>
                <p:nvPr/>
              </p:nvSpPr>
              <p:spPr>
                <a:xfrm>
                  <a:off x="6508749" y="5930503"/>
                  <a:ext cx="1385888" cy="728663"/>
                </a:xfrm>
                <a:prstGeom prst="rect">
                  <a:avLst/>
                </a:prstGeom>
                <a:solidFill>
                  <a:srgbClr val="EE8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Rectángulo 19"/>
                <p:cNvSpPr/>
                <p:nvPr/>
              </p:nvSpPr>
              <p:spPr>
                <a:xfrm>
                  <a:off x="8078786" y="5930503"/>
                  <a:ext cx="1385888" cy="728663"/>
                </a:xfrm>
                <a:prstGeom prst="rect">
                  <a:avLst/>
                </a:prstGeom>
                <a:solidFill>
                  <a:srgbClr val="FFC4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1" name="Rectángulo 20"/>
                <p:cNvSpPr/>
                <p:nvPr/>
              </p:nvSpPr>
              <p:spPr>
                <a:xfrm>
                  <a:off x="1798638" y="5930503"/>
                  <a:ext cx="1385888" cy="72866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2" name="Rectángulo 21"/>
                <p:cNvSpPr/>
                <p:nvPr/>
              </p:nvSpPr>
              <p:spPr>
                <a:xfrm>
                  <a:off x="228601" y="5930503"/>
                  <a:ext cx="1385888" cy="728663"/>
                </a:xfrm>
                <a:prstGeom prst="rect">
                  <a:avLst/>
                </a:prstGeom>
                <a:solidFill>
                  <a:srgbClr val="231F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3" name="Rectángulo 22"/>
                <p:cNvSpPr/>
                <p:nvPr/>
              </p:nvSpPr>
              <p:spPr>
                <a:xfrm>
                  <a:off x="9648825" y="5930503"/>
                  <a:ext cx="1385888" cy="728663"/>
                </a:xfrm>
                <a:prstGeom prst="rect">
                  <a:avLst/>
                </a:prstGeom>
                <a:solidFill>
                  <a:srgbClr val="D9D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18" name="Rectángulo 17"/>
              <p:cNvSpPr/>
              <p:nvPr/>
            </p:nvSpPr>
            <p:spPr>
              <a:xfrm>
                <a:off x="3833018" y="5930502"/>
                <a:ext cx="1385888" cy="728663"/>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16" name="Rectángulo 15"/>
            <p:cNvSpPr/>
            <p:nvPr/>
          </p:nvSpPr>
          <p:spPr>
            <a:xfrm>
              <a:off x="5403053" y="5930501"/>
              <a:ext cx="1385888" cy="728663"/>
            </a:xfrm>
            <a:prstGeom prst="rect">
              <a:avLst/>
            </a:prstGeom>
            <a:solidFill>
              <a:srgbClr val="F0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34" name="Grupo 33"/>
          <p:cNvGrpSpPr/>
          <p:nvPr/>
        </p:nvGrpSpPr>
        <p:grpSpPr>
          <a:xfrm>
            <a:off x="692938" y="4155486"/>
            <a:ext cx="10806112" cy="728664"/>
            <a:chOff x="692944" y="5930502"/>
            <a:chExt cx="10806112" cy="728664"/>
          </a:xfrm>
        </p:grpSpPr>
        <p:grpSp>
          <p:nvGrpSpPr>
            <p:cNvPr id="35" name="Grupo 34"/>
            <p:cNvGrpSpPr/>
            <p:nvPr/>
          </p:nvGrpSpPr>
          <p:grpSpPr>
            <a:xfrm>
              <a:off x="692944" y="5930502"/>
              <a:ext cx="10806112" cy="728664"/>
              <a:chOff x="692944" y="5930502"/>
              <a:chExt cx="10806112" cy="728664"/>
            </a:xfrm>
          </p:grpSpPr>
          <p:grpSp>
            <p:nvGrpSpPr>
              <p:cNvPr id="38" name="Grupo 37"/>
              <p:cNvGrpSpPr/>
              <p:nvPr/>
            </p:nvGrpSpPr>
            <p:grpSpPr>
              <a:xfrm>
                <a:off x="692944" y="5930503"/>
                <a:ext cx="10806112" cy="728663"/>
                <a:chOff x="228601" y="5930503"/>
                <a:chExt cx="10806112" cy="728663"/>
              </a:xfrm>
            </p:grpSpPr>
            <p:sp>
              <p:nvSpPr>
                <p:cNvPr id="40" name="Rectángulo 39"/>
                <p:cNvSpPr/>
                <p:nvPr/>
              </p:nvSpPr>
              <p:spPr>
                <a:xfrm>
                  <a:off x="8078786" y="5930503"/>
                  <a:ext cx="1385888" cy="728663"/>
                </a:xfrm>
                <a:prstGeom prst="rect">
                  <a:avLst/>
                </a:prstGeom>
                <a:solidFill>
                  <a:srgbClr val="FFEB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1" name="Rectángulo 40"/>
                <p:cNvSpPr/>
                <p:nvPr/>
              </p:nvSpPr>
              <p:spPr>
                <a:xfrm>
                  <a:off x="228601" y="5930503"/>
                  <a:ext cx="1385888" cy="728663"/>
                </a:xfrm>
                <a:prstGeom prst="rect">
                  <a:avLst/>
                </a:prstGeom>
                <a:solidFill>
                  <a:srgbClr val="231F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2" name="Rectángulo 41"/>
                <p:cNvSpPr/>
                <p:nvPr/>
              </p:nvSpPr>
              <p:spPr>
                <a:xfrm>
                  <a:off x="4938712" y="5930503"/>
                  <a:ext cx="1385888" cy="728663"/>
                </a:xfrm>
                <a:prstGeom prst="rect">
                  <a:avLst/>
                </a:prstGeom>
                <a:solidFill>
                  <a:srgbClr val="FFC7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3" name="Rectángulo 42"/>
                <p:cNvSpPr/>
                <p:nvPr/>
              </p:nvSpPr>
              <p:spPr>
                <a:xfrm>
                  <a:off x="9648825" y="5930503"/>
                  <a:ext cx="1385888" cy="728663"/>
                </a:xfrm>
                <a:prstGeom prst="rect">
                  <a:avLst/>
                </a:prstGeom>
                <a:solidFill>
                  <a:srgbClr val="D9D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39" name="Rectángulo 38"/>
              <p:cNvSpPr/>
              <p:nvPr/>
            </p:nvSpPr>
            <p:spPr>
              <a:xfrm>
                <a:off x="3833018" y="5930502"/>
                <a:ext cx="1385888" cy="728663"/>
              </a:xfrm>
              <a:prstGeom prst="rect">
                <a:avLst/>
              </a:prstGeom>
              <a:solidFill>
                <a:srgbClr val="FFBA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36" name="Rectángulo 35"/>
            <p:cNvSpPr/>
            <p:nvPr/>
          </p:nvSpPr>
          <p:spPr>
            <a:xfrm>
              <a:off x="6973090" y="5930502"/>
              <a:ext cx="1385888" cy="728663"/>
            </a:xfrm>
            <a:prstGeom prst="rect">
              <a:avLst/>
            </a:prstGeom>
            <a:solidFill>
              <a:srgbClr val="FAC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7" name="Rectángulo 36"/>
            <p:cNvSpPr/>
            <p:nvPr/>
          </p:nvSpPr>
          <p:spPr>
            <a:xfrm>
              <a:off x="2262979" y="5930502"/>
              <a:ext cx="1385888" cy="728663"/>
            </a:xfrm>
            <a:prstGeom prst="rect">
              <a:avLst/>
            </a:prstGeom>
            <a:solidFill>
              <a:srgbClr val="D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44" name="Grupo 43"/>
          <p:cNvGrpSpPr/>
          <p:nvPr/>
        </p:nvGrpSpPr>
        <p:grpSpPr>
          <a:xfrm>
            <a:off x="692937" y="3311186"/>
            <a:ext cx="10806112" cy="728664"/>
            <a:chOff x="692944" y="5930502"/>
            <a:chExt cx="10806112" cy="728664"/>
          </a:xfrm>
        </p:grpSpPr>
        <p:grpSp>
          <p:nvGrpSpPr>
            <p:cNvPr id="45" name="Grupo 44"/>
            <p:cNvGrpSpPr/>
            <p:nvPr/>
          </p:nvGrpSpPr>
          <p:grpSpPr>
            <a:xfrm>
              <a:off x="692944" y="5930503"/>
              <a:ext cx="10806112" cy="728663"/>
              <a:chOff x="228601" y="5930503"/>
              <a:chExt cx="10806112" cy="728663"/>
            </a:xfrm>
          </p:grpSpPr>
          <p:sp>
            <p:nvSpPr>
              <p:cNvPr id="47" name="Rectángulo 46"/>
              <p:cNvSpPr/>
              <p:nvPr/>
            </p:nvSpPr>
            <p:spPr>
              <a:xfrm>
                <a:off x="6508749" y="5930503"/>
                <a:ext cx="1385888" cy="728663"/>
              </a:xfrm>
              <a:prstGeom prst="rect">
                <a:avLst/>
              </a:prstGeom>
              <a:solidFill>
                <a:srgbClr val="96A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8" name="Rectángulo 47"/>
              <p:cNvSpPr/>
              <p:nvPr/>
            </p:nvSpPr>
            <p:spPr>
              <a:xfrm>
                <a:off x="8078786" y="5930503"/>
                <a:ext cx="1385888" cy="728663"/>
              </a:xfrm>
              <a:prstGeom prst="rect">
                <a:avLst/>
              </a:prstGeom>
              <a:solidFill>
                <a:srgbClr val="9AB1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9" name="Rectángulo 48"/>
              <p:cNvSpPr/>
              <p:nvPr/>
            </p:nvSpPr>
            <p:spPr>
              <a:xfrm>
                <a:off x="1798638" y="5930503"/>
                <a:ext cx="1385888" cy="728663"/>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0" name="Rectángulo 49"/>
              <p:cNvSpPr/>
              <p:nvPr/>
            </p:nvSpPr>
            <p:spPr>
              <a:xfrm>
                <a:off x="228601" y="5930503"/>
                <a:ext cx="1385888" cy="728663"/>
              </a:xfrm>
              <a:prstGeom prst="rect">
                <a:avLst/>
              </a:prstGeom>
              <a:solidFill>
                <a:srgbClr val="231F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1" name="Rectángulo 50"/>
              <p:cNvSpPr/>
              <p:nvPr/>
            </p:nvSpPr>
            <p:spPr>
              <a:xfrm>
                <a:off x="4938712" y="5930503"/>
                <a:ext cx="1385888" cy="72866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2" name="Rectángulo 51"/>
              <p:cNvSpPr/>
              <p:nvPr/>
            </p:nvSpPr>
            <p:spPr>
              <a:xfrm>
                <a:off x="9648825" y="5930503"/>
                <a:ext cx="1385888" cy="728663"/>
              </a:xfrm>
              <a:prstGeom prst="rect">
                <a:avLst/>
              </a:prstGeom>
              <a:solidFill>
                <a:srgbClr val="D9D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46" name="Rectángulo 45"/>
            <p:cNvSpPr/>
            <p:nvPr/>
          </p:nvSpPr>
          <p:spPr>
            <a:xfrm>
              <a:off x="3833018" y="5930502"/>
              <a:ext cx="1385888" cy="728663"/>
            </a:xfrm>
            <a:prstGeom prst="rect">
              <a:avLst/>
            </a:prstGeom>
            <a:solidFill>
              <a:srgbClr val="1D6A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53" name="Grupo 52"/>
          <p:cNvGrpSpPr/>
          <p:nvPr/>
        </p:nvGrpSpPr>
        <p:grpSpPr>
          <a:xfrm>
            <a:off x="692937" y="2445281"/>
            <a:ext cx="10806112" cy="728663"/>
            <a:chOff x="228601" y="5930503"/>
            <a:chExt cx="10806112" cy="728663"/>
          </a:xfrm>
        </p:grpSpPr>
        <p:sp>
          <p:nvSpPr>
            <p:cNvPr id="54" name="Rectángulo 53"/>
            <p:cNvSpPr/>
            <p:nvPr/>
          </p:nvSpPr>
          <p:spPr>
            <a:xfrm>
              <a:off x="6508749" y="5930503"/>
              <a:ext cx="1385888" cy="728663"/>
            </a:xfrm>
            <a:prstGeom prst="rect">
              <a:avLst/>
            </a:prstGeom>
            <a:solidFill>
              <a:srgbClr val="47B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5" name="Rectángulo 54"/>
            <p:cNvSpPr/>
            <p:nvPr/>
          </p:nvSpPr>
          <p:spPr>
            <a:xfrm>
              <a:off x="8078786" y="5930503"/>
              <a:ext cx="1385888" cy="728663"/>
            </a:xfrm>
            <a:prstGeom prst="rect">
              <a:avLst/>
            </a:prstGeom>
            <a:solidFill>
              <a:srgbClr val="B2E0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6" name="Rectángulo 55"/>
            <p:cNvSpPr/>
            <p:nvPr/>
          </p:nvSpPr>
          <p:spPr>
            <a:xfrm>
              <a:off x="1798638" y="5930503"/>
              <a:ext cx="1385888" cy="728663"/>
            </a:xfrm>
            <a:prstGeom prst="rect">
              <a:avLst/>
            </a:prstGeom>
            <a:solidFill>
              <a:srgbClr val="002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7" name="Rectángulo 56"/>
            <p:cNvSpPr/>
            <p:nvPr/>
          </p:nvSpPr>
          <p:spPr>
            <a:xfrm>
              <a:off x="228601" y="5930503"/>
              <a:ext cx="1385888" cy="728663"/>
            </a:xfrm>
            <a:prstGeom prst="rect">
              <a:avLst/>
            </a:prstGeom>
            <a:solidFill>
              <a:srgbClr val="231F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8" name="Rectángulo 57"/>
            <p:cNvSpPr/>
            <p:nvPr/>
          </p:nvSpPr>
          <p:spPr>
            <a:xfrm>
              <a:off x="3368675" y="5930503"/>
              <a:ext cx="1385888" cy="728663"/>
            </a:xfrm>
            <a:prstGeom prst="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9" name="Rectángulo 58"/>
            <p:cNvSpPr/>
            <p:nvPr/>
          </p:nvSpPr>
          <p:spPr>
            <a:xfrm>
              <a:off x="4938712" y="5930503"/>
              <a:ext cx="1385888" cy="728663"/>
            </a:xfrm>
            <a:prstGeom prst="rect">
              <a:avLst/>
            </a:prstGeom>
            <a:solidFill>
              <a:srgbClr val="18BC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0" name="Rectángulo 59"/>
            <p:cNvSpPr/>
            <p:nvPr/>
          </p:nvSpPr>
          <p:spPr>
            <a:xfrm>
              <a:off x="9648825" y="5930503"/>
              <a:ext cx="1385888" cy="728663"/>
            </a:xfrm>
            <a:prstGeom prst="rect">
              <a:avLst/>
            </a:prstGeom>
            <a:solidFill>
              <a:srgbClr val="D9D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61" name="Grupo 60"/>
          <p:cNvGrpSpPr/>
          <p:nvPr/>
        </p:nvGrpSpPr>
        <p:grpSpPr>
          <a:xfrm>
            <a:off x="692936" y="1579374"/>
            <a:ext cx="10806112" cy="728664"/>
            <a:chOff x="692944" y="5930502"/>
            <a:chExt cx="10806112" cy="728664"/>
          </a:xfrm>
        </p:grpSpPr>
        <p:grpSp>
          <p:nvGrpSpPr>
            <p:cNvPr id="62" name="Grupo 61"/>
            <p:cNvGrpSpPr/>
            <p:nvPr/>
          </p:nvGrpSpPr>
          <p:grpSpPr>
            <a:xfrm>
              <a:off x="692944" y="5930503"/>
              <a:ext cx="10806112" cy="728663"/>
              <a:chOff x="228601" y="5930503"/>
              <a:chExt cx="10806112" cy="728663"/>
            </a:xfrm>
          </p:grpSpPr>
          <p:sp>
            <p:nvSpPr>
              <p:cNvPr id="65" name="Rectángulo 64"/>
              <p:cNvSpPr/>
              <p:nvPr/>
            </p:nvSpPr>
            <p:spPr>
              <a:xfrm>
                <a:off x="8078786" y="5930503"/>
                <a:ext cx="1385888" cy="728663"/>
              </a:xfrm>
              <a:prstGeom prst="rect">
                <a:avLst/>
              </a:prstGeom>
              <a:solidFill>
                <a:srgbClr val="AFA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6" name="Rectángulo 65"/>
              <p:cNvSpPr/>
              <p:nvPr/>
            </p:nvSpPr>
            <p:spPr>
              <a:xfrm>
                <a:off x="1798638" y="5930503"/>
                <a:ext cx="1385888" cy="728663"/>
              </a:xfrm>
              <a:prstGeom prst="rect">
                <a:avLst/>
              </a:prstGeom>
              <a:solidFill>
                <a:srgbClr val="303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7" name="Rectángulo 66"/>
              <p:cNvSpPr/>
              <p:nvPr/>
            </p:nvSpPr>
            <p:spPr>
              <a:xfrm>
                <a:off x="228601" y="5930503"/>
                <a:ext cx="1385888" cy="728663"/>
              </a:xfrm>
              <a:prstGeom prst="rect">
                <a:avLst/>
              </a:prstGeom>
              <a:solidFill>
                <a:srgbClr val="231F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8" name="Rectángulo 67"/>
              <p:cNvSpPr/>
              <p:nvPr/>
            </p:nvSpPr>
            <p:spPr>
              <a:xfrm>
                <a:off x="4938712" y="5930503"/>
                <a:ext cx="1385888" cy="728663"/>
              </a:xfrm>
              <a:prstGeom prst="rect">
                <a:avLst/>
              </a:prstGeom>
              <a:solidFill>
                <a:srgbClr val="6B7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bg1"/>
                  </a:solidFill>
                </a:endParaRPr>
              </a:p>
            </p:txBody>
          </p:sp>
          <p:sp>
            <p:nvSpPr>
              <p:cNvPr id="69" name="Rectángulo 68"/>
              <p:cNvSpPr/>
              <p:nvPr/>
            </p:nvSpPr>
            <p:spPr>
              <a:xfrm>
                <a:off x="9648825" y="5930503"/>
                <a:ext cx="1385888" cy="728663"/>
              </a:xfrm>
              <a:prstGeom prst="rect">
                <a:avLst/>
              </a:prstGeom>
              <a:solidFill>
                <a:srgbClr val="D9D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63" name="Rectángulo 62"/>
            <p:cNvSpPr/>
            <p:nvPr/>
          </p:nvSpPr>
          <p:spPr>
            <a:xfrm>
              <a:off x="3833016" y="5930503"/>
              <a:ext cx="1385888" cy="728663"/>
            </a:xfrm>
            <a:prstGeom prst="rect">
              <a:avLst/>
            </a:prstGeom>
            <a:solidFill>
              <a:srgbClr val="435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4354A5"/>
                </a:solidFill>
              </a:endParaRPr>
            </a:p>
          </p:txBody>
        </p:sp>
        <p:sp>
          <p:nvSpPr>
            <p:cNvPr id="64" name="Rectángulo 63"/>
            <p:cNvSpPr/>
            <p:nvPr/>
          </p:nvSpPr>
          <p:spPr>
            <a:xfrm>
              <a:off x="6973090" y="5930502"/>
              <a:ext cx="1385888" cy="728663"/>
            </a:xfrm>
            <a:prstGeom prst="rect">
              <a:avLst/>
            </a:prstGeom>
            <a:solidFill>
              <a:srgbClr val="716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70" name="Grupo 69"/>
          <p:cNvGrpSpPr/>
          <p:nvPr/>
        </p:nvGrpSpPr>
        <p:grpSpPr>
          <a:xfrm>
            <a:off x="692936" y="576224"/>
            <a:ext cx="10775157" cy="728663"/>
            <a:chOff x="714375" y="5007770"/>
            <a:chExt cx="10775157" cy="728663"/>
          </a:xfrm>
        </p:grpSpPr>
        <p:sp>
          <p:nvSpPr>
            <p:cNvPr id="71" name="Rectángulo 70"/>
            <p:cNvSpPr/>
            <p:nvPr/>
          </p:nvSpPr>
          <p:spPr>
            <a:xfrm>
              <a:off x="3844131" y="5007770"/>
              <a:ext cx="1385888" cy="728663"/>
            </a:xfrm>
            <a:prstGeom prst="rect">
              <a:avLst/>
            </a:prstGeom>
            <a:solidFill>
              <a:srgbClr val="006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2" name="Rectángulo 71"/>
            <p:cNvSpPr/>
            <p:nvPr/>
          </p:nvSpPr>
          <p:spPr>
            <a:xfrm>
              <a:off x="5409009" y="5007770"/>
              <a:ext cx="1385888" cy="728663"/>
            </a:xfrm>
            <a:prstGeom prst="rect">
              <a:avLst/>
            </a:prstGeom>
            <a:solidFill>
              <a:srgbClr val="96A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3" name="Rectángulo 72"/>
            <p:cNvSpPr/>
            <p:nvPr/>
          </p:nvSpPr>
          <p:spPr>
            <a:xfrm>
              <a:off x="6973887" y="5007770"/>
              <a:ext cx="1385888" cy="728663"/>
            </a:xfrm>
            <a:prstGeom prst="rect">
              <a:avLst/>
            </a:prstGeom>
            <a:solidFill>
              <a:srgbClr val="FAC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4" name="Rectángulo 73"/>
            <p:cNvSpPr/>
            <p:nvPr/>
          </p:nvSpPr>
          <p:spPr>
            <a:xfrm>
              <a:off x="8538765" y="5007770"/>
              <a:ext cx="1385888" cy="728663"/>
            </a:xfrm>
            <a:prstGeom prst="rect">
              <a:avLst/>
            </a:prstGeom>
            <a:solidFill>
              <a:srgbClr val="EE8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5" name="Rectángulo 74"/>
            <p:cNvSpPr/>
            <p:nvPr/>
          </p:nvSpPr>
          <p:spPr>
            <a:xfrm>
              <a:off x="10103644" y="5007770"/>
              <a:ext cx="1385888" cy="728663"/>
            </a:xfrm>
            <a:prstGeom prst="rect">
              <a:avLst/>
            </a:prstGeom>
            <a:solidFill>
              <a:srgbClr val="B84B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6" name="Rectángulo 75"/>
            <p:cNvSpPr/>
            <p:nvPr/>
          </p:nvSpPr>
          <p:spPr>
            <a:xfrm>
              <a:off x="2279253" y="5007770"/>
              <a:ext cx="1385888" cy="728663"/>
            </a:xfrm>
            <a:prstGeom prst="rect">
              <a:avLst/>
            </a:prstGeom>
            <a:solidFill>
              <a:srgbClr val="435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4354A5"/>
                </a:solidFill>
              </a:endParaRPr>
            </a:p>
          </p:txBody>
        </p:sp>
        <p:sp>
          <p:nvSpPr>
            <p:cNvPr id="77" name="Rectángulo 76"/>
            <p:cNvSpPr/>
            <p:nvPr/>
          </p:nvSpPr>
          <p:spPr>
            <a:xfrm>
              <a:off x="714375" y="5007770"/>
              <a:ext cx="1385888" cy="728663"/>
            </a:xfrm>
            <a:prstGeom prst="rect">
              <a:avLst/>
            </a:prstGeom>
            <a:solidFill>
              <a:srgbClr val="231F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extLst>
      <p:ext uri="{BB962C8B-B14F-4D97-AF65-F5344CB8AC3E}">
        <p14:creationId xmlns:p14="http://schemas.microsoft.com/office/powerpoint/2010/main" val="357855634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3365</TotalTime>
  <Words>2255</Words>
  <Application>Microsoft Office PowerPoint</Application>
  <PresentationFormat>Personalizado</PresentationFormat>
  <Paragraphs>143</Paragraphs>
  <Slides>19</Slides>
  <Notes>0</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Eva Patrone</cp:lastModifiedBy>
  <cp:revision>111</cp:revision>
  <cp:lastPrinted>2018-02-26T20:02:51Z</cp:lastPrinted>
  <dcterms:created xsi:type="dcterms:W3CDTF">2017-11-08T20:52:12Z</dcterms:created>
  <dcterms:modified xsi:type="dcterms:W3CDTF">2018-02-26T22:46:50Z</dcterms:modified>
</cp:coreProperties>
</file>