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4" r:id="rId6"/>
    <p:sldId id="271" r:id="rId7"/>
    <p:sldId id="272" r:id="rId8"/>
    <p:sldId id="265" r:id="rId9"/>
    <p:sldId id="282" r:id="rId10"/>
    <p:sldId id="260" r:id="rId11"/>
    <p:sldId id="261" r:id="rId12"/>
    <p:sldId id="262" r:id="rId13"/>
    <p:sldId id="263" r:id="rId14"/>
    <p:sldId id="283" r:id="rId15"/>
    <p:sldId id="284" r:id="rId16"/>
    <p:sldId id="285" r:id="rId17"/>
    <p:sldId id="286" r:id="rId18"/>
    <p:sldId id="287" r:id="rId19"/>
    <p:sldId id="266" r:id="rId20"/>
    <p:sldId id="267" r:id="rId21"/>
    <p:sldId id="268" r:id="rId22"/>
    <p:sldId id="269" r:id="rId23"/>
    <p:sldId id="270" r:id="rId24"/>
    <p:sldId id="273" r:id="rId25"/>
    <p:sldId id="274" r:id="rId26"/>
    <p:sldId id="275" r:id="rId27"/>
    <p:sldId id="288" r:id="rId28"/>
    <p:sldId id="279" r:id="rId29"/>
    <p:sldId id="276" r:id="rId30"/>
    <p:sldId id="277" r:id="rId31"/>
    <p:sldId id="278" r:id="rId32"/>
    <p:sldId id="280" r:id="rId33"/>
    <p:sldId id="281" r:id="rId34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737" autoAdjust="0"/>
  </p:normalViewPr>
  <p:slideViewPr>
    <p:cSldViewPr>
      <p:cViewPr>
        <p:scale>
          <a:sx n="75" d="100"/>
          <a:sy n="75" d="100"/>
        </p:scale>
        <p:origin x="-123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Hoja_de_c_lculo_de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AR"/>
  <c:chart>
    <c:title>
      <c:layout/>
      <c:txPr>
        <a:bodyPr/>
        <a:lstStyle/>
        <a:p>
          <a:pPr>
            <a:defRPr lang="es-AR"/>
          </a:pPr>
          <a:endParaRPr lang="es-AR"/>
        </a:p>
      </c:txPr>
    </c:title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Diputados</c:v>
                </c:pt>
              </c:strCache>
            </c:strRef>
          </c:tx>
          <c:cat>
            <c:strRef>
              <c:f>Hoja1!$A$2:$A$7</c:f>
              <c:strCache>
                <c:ptCount val="6"/>
                <c:pt idx="0">
                  <c:v>FPV + Aliados (114 bancas)</c:v>
                </c:pt>
                <c:pt idx="1">
                  <c:v>UCR (42 bancas)</c:v>
                </c:pt>
                <c:pt idx="2">
                  <c:v>PRO (35 bancas)</c:v>
                </c:pt>
                <c:pt idx="3">
                  <c:v>FR (24 bancas) (*)</c:v>
                </c:pt>
                <c:pt idx="4">
                  <c:v>7 Blq. de e/ 7 y 3 bancas (29)</c:v>
                </c:pt>
                <c:pt idx="5">
                  <c:v>12 Blq. (10 mono y 2x2)</c:v>
                </c:pt>
              </c:strCache>
            </c:strRef>
          </c:cat>
          <c:val>
            <c:numRef>
              <c:f>Hoja1!$B$2:$B$7</c:f>
              <c:numCache>
                <c:formatCode>General</c:formatCode>
                <c:ptCount val="6"/>
                <c:pt idx="0">
                  <c:v>44.35</c:v>
                </c:pt>
                <c:pt idx="1">
                  <c:v>16.34</c:v>
                </c:pt>
                <c:pt idx="2">
                  <c:v>13.61</c:v>
                </c:pt>
                <c:pt idx="3">
                  <c:v>9.33</c:v>
                </c:pt>
                <c:pt idx="4">
                  <c:v>12.06</c:v>
                </c:pt>
                <c:pt idx="5">
                  <c:v>4.6599999999999984</c:v>
                </c:pt>
              </c:numCache>
            </c:numRef>
          </c:val>
        </c:ser>
        <c:firstSliceAng val="0"/>
      </c:pieChart>
    </c:plotArea>
    <c:legend>
      <c:legendPos val="r"/>
      <c:layout/>
      <c:txPr>
        <a:bodyPr/>
        <a:lstStyle/>
        <a:p>
          <a:pPr>
            <a:defRPr lang="es-AR"/>
          </a:pPr>
          <a:endParaRPr lang="es-AR"/>
        </a:p>
      </c:txPr>
    </c:legend>
    <c:plotVisOnly val="1"/>
  </c:chart>
  <c:txPr>
    <a:bodyPr/>
    <a:lstStyle/>
    <a:p>
      <a:pPr>
        <a:defRPr sz="1800"/>
      </a:pPr>
      <a:endParaRPr lang="es-AR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AR"/>
  <c:chart>
    <c:title>
      <c:tx>
        <c:rich>
          <a:bodyPr/>
          <a:lstStyle/>
          <a:p>
            <a:pPr>
              <a:defRPr lang="es-AR"/>
            </a:pPr>
            <a:r>
              <a:rPr lang="es-AR" sz="2000" baseline="0" dirty="0" smtClean="0"/>
              <a:t>19 BANCAS</a:t>
            </a:r>
            <a:endParaRPr lang="es-AR" sz="2000" baseline="0" dirty="0"/>
          </a:p>
        </c:rich>
      </c:tx>
      <c:layout/>
    </c:title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Distribución bancas por CU todo el territorio Sist. D'hont</c:v>
                </c:pt>
              </c:strCache>
            </c:strRef>
          </c:tx>
          <c:cat>
            <c:strRef>
              <c:f>Hoja1!$A$2:$A$5</c:f>
              <c:strCache>
                <c:ptCount val="4"/>
                <c:pt idx="0">
                  <c:v>FPV (9)</c:v>
                </c:pt>
                <c:pt idx="1">
                  <c:v>PRO (6)</c:v>
                </c:pt>
                <c:pt idx="2">
                  <c:v>FR (3)</c:v>
                </c:pt>
                <c:pt idx="3">
                  <c:v>GEN (1)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47.36</c:v>
                </c:pt>
                <c:pt idx="1">
                  <c:v>31.57</c:v>
                </c:pt>
                <c:pt idx="2">
                  <c:v>15.78</c:v>
                </c:pt>
                <c:pt idx="3">
                  <c:v>5.26</c:v>
                </c:pt>
              </c:numCache>
            </c:numRef>
          </c:val>
        </c:ser>
        <c:firstSliceAng val="0"/>
      </c:pieChart>
    </c:plotArea>
    <c:legend>
      <c:legendPos val="r"/>
      <c:layout/>
      <c:txPr>
        <a:bodyPr/>
        <a:lstStyle/>
        <a:p>
          <a:pPr>
            <a:defRPr lang="es-AR"/>
          </a:pPr>
          <a:endParaRPr lang="es-AR"/>
        </a:p>
      </c:txPr>
    </c:legend>
    <c:plotVisOnly val="1"/>
  </c:chart>
  <c:txPr>
    <a:bodyPr/>
    <a:lstStyle/>
    <a:p>
      <a:pPr>
        <a:defRPr sz="1800"/>
      </a:pPr>
      <a:endParaRPr lang="es-AR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AR"/>
  <c:chart>
    <c:title>
      <c:tx>
        <c:rich>
          <a:bodyPr/>
          <a:lstStyle/>
          <a:p>
            <a:pPr>
              <a:defRPr lang="es-AR"/>
            </a:pPr>
            <a:r>
              <a:rPr lang="en-US" sz="2000" dirty="0" smtClean="0"/>
              <a:t>24</a:t>
            </a:r>
            <a:r>
              <a:rPr lang="en-US" sz="2000" baseline="0" dirty="0" smtClean="0"/>
              <a:t> BANCAS</a:t>
            </a:r>
          </a:p>
        </c:rich>
      </c:tx>
      <c:layout/>
    </c:title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CU por Pcias.</c:v>
                </c:pt>
              </c:strCache>
            </c:strRef>
          </c:tx>
          <c:cat>
            <c:strRef>
              <c:f>Hoja1!$A$2:$A$4</c:f>
              <c:strCache>
                <c:ptCount val="3"/>
                <c:pt idx="0">
                  <c:v>FPV (20)</c:v>
                </c:pt>
                <c:pt idx="1">
                  <c:v>PRO (3)</c:v>
                </c:pt>
                <c:pt idx="2">
                  <c:v>ACF - R. Saa (1)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83.33</c:v>
                </c:pt>
                <c:pt idx="1">
                  <c:v>12.5</c:v>
                </c:pt>
                <c:pt idx="2">
                  <c:v>4.17</c:v>
                </c:pt>
              </c:numCache>
            </c:numRef>
          </c:val>
        </c:ser>
        <c:firstSliceAng val="0"/>
      </c:pieChart>
    </c:plotArea>
    <c:legend>
      <c:legendPos val="r"/>
      <c:layout/>
      <c:txPr>
        <a:bodyPr/>
        <a:lstStyle/>
        <a:p>
          <a:pPr>
            <a:defRPr lang="es-AR"/>
          </a:pPr>
          <a:endParaRPr lang="es-AR"/>
        </a:p>
      </c:txPr>
    </c:legend>
    <c:plotVisOnly val="1"/>
  </c:chart>
  <c:txPr>
    <a:bodyPr/>
    <a:lstStyle/>
    <a:p>
      <a:pPr>
        <a:defRPr sz="1800"/>
      </a:pPr>
      <a:endParaRPr lang="es-AR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AR"/>
  <c:chart>
    <c:title>
      <c:layout/>
      <c:txPr>
        <a:bodyPr/>
        <a:lstStyle/>
        <a:p>
          <a:pPr>
            <a:defRPr lang="es-AR"/>
          </a:pPr>
          <a:endParaRPr lang="es-AR"/>
        </a:p>
      </c:txPr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43 BANCAS TOTALES</c:v>
                </c:pt>
              </c:strCache>
            </c:strRef>
          </c:tx>
          <c:cat>
            <c:strRef>
              <c:f>Hoja1!$A$2:$A$6</c:f>
              <c:strCache>
                <c:ptCount val="5"/>
                <c:pt idx="0">
                  <c:v>FPV (29) - 67,44%</c:v>
                </c:pt>
                <c:pt idx="1">
                  <c:v>PRO (9) - 20,93%</c:v>
                </c:pt>
                <c:pt idx="2">
                  <c:v>FR (3) - 6,97%</c:v>
                </c:pt>
                <c:pt idx="3">
                  <c:v>GEN (1) - 2,32%</c:v>
                </c:pt>
                <c:pt idx="4">
                  <c:v>ACF R. SAA (1) - 2,32%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67.440000000000026</c:v>
                </c:pt>
                <c:pt idx="1">
                  <c:v>20.93</c:v>
                </c:pt>
                <c:pt idx="2">
                  <c:v>6.9700000000000024</c:v>
                </c:pt>
                <c:pt idx="3">
                  <c:v>2.3199999999999967</c:v>
                </c:pt>
                <c:pt idx="4">
                  <c:v>2.3199999999999967</c:v>
                </c:pt>
              </c:numCache>
            </c:numRef>
          </c:val>
        </c:ser>
      </c:pie3DChart>
    </c:plotArea>
    <c:legend>
      <c:legendPos val="r"/>
      <c:layout/>
      <c:txPr>
        <a:bodyPr/>
        <a:lstStyle/>
        <a:p>
          <a:pPr>
            <a:defRPr lang="es-AR"/>
          </a:pPr>
          <a:endParaRPr lang="es-AR"/>
        </a:p>
      </c:txPr>
    </c:legend>
    <c:plotVisOnly val="1"/>
  </c:chart>
  <c:txPr>
    <a:bodyPr/>
    <a:lstStyle/>
    <a:p>
      <a:pPr>
        <a:defRPr sz="1800"/>
      </a:pPr>
      <a:endParaRPr lang="es-AR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4342C7-7B97-4333-809A-CA9555561BC9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37987260-0D7A-4A3F-AE7B-CC6DDEC27B9E}">
      <dgm:prSet phldrT="[Texto]" custT="1"/>
      <dgm:spPr/>
      <dgm:t>
        <a:bodyPr/>
        <a:lstStyle/>
        <a:p>
          <a:r>
            <a:rPr lang="es-AR" sz="2500" baseline="0" dirty="0" smtClean="0"/>
            <a:t>1) Elección popular de candidaturas a cargos nacionales</a:t>
          </a:r>
          <a:endParaRPr lang="es-AR" sz="2500" baseline="0" dirty="0"/>
        </a:p>
      </dgm:t>
    </dgm:pt>
    <dgm:pt modelId="{B3BC4242-7DFA-4926-A50F-09F5BD55CF7E}" type="parTrans" cxnId="{30894147-24F8-4ED2-8BBE-DBBFD20A72A8}">
      <dgm:prSet/>
      <dgm:spPr/>
      <dgm:t>
        <a:bodyPr/>
        <a:lstStyle/>
        <a:p>
          <a:endParaRPr lang="es-AR"/>
        </a:p>
      </dgm:t>
    </dgm:pt>
    <dgm:pt modelId="{32460A7E-68F6-4F53-93BF-ED8B5FE99E04}" type="sibTrans" cxnId="{30894147-24F8-4ED2-8BBE-DBBFD20A72A8}">
      <dgm:prSet/>
      <dgm:spPr/>
      <dgm:t>
        <a:bodyPr/>
        <a:lstStyle/>
        <a:p>
          <a:endParaRPr lang="es-AR"/>
        </a:p>
      </dgm:t>
    </dgm:pt>
    <dgm:pt modelId="{E6BFC811-11C4-4AA2-9EC5-786EFDEDD0F3}">
      <dgm:prSet phldrT="[Texto]" custT="1"/>
      <dgm:spPr/>
      <dgm:t>
        <a:bodyPr/>
        <a:lstStyle/>
        <a:p>
          <a:r>
            <a:rPr lang="es-AR" sz="2500" baseline="0" dirty="0" smtClean="0"/>
            <a:t>2) Umbral para oficializar candidaturas – Forzar Alianzas – Evitar la fragmentación del Sistema de Partidos</a:t>
          </a:r>
          <a:endParaRPr lang="es-AR" sz="2500" baseline="0" dirty="0"/>
        </a:p>
      </dgm:t>
    </dgm:pt>
    <dgm:pt modelId="{3ABD2C12-BD1B-4FBE-8CD9-D490F9A51A1D}" type="parTrans" cxnId="{52D92BE8-AE5B-49C9-BBB8-9E352C09B5B8}">
      <dgm:prSet/>
      <dgm:spPr/>
      <dgm:t>
        <a:bodyPr/>
        <a:lstStyle/>
        <a:p>
          <a:endParaRPr lang="es-AR"/>
        </a:p>
      </dgm:t>
    </dgm:pt>
    <dgm:pt modelId="{71136522-8010-4ADE-A254-3050B5DF28AF}" type="sibTrans" cxnId="{52D92BE8-AE5B-49C9-BBB8-9E352C09B5B8}">
      <dgm:prSet/>
      <dgm:spPr/>
      <dgm:t>
        <a:bodyPr/>
        <a:lstStyle/>
        <a:p>
          <a:endParaRPr lang="es-AR"/>
        </a:p>
      </dgm:t>
    </dgm:pt>
    <dgm:pt modelId="{D49155CC-961A-4D8D-985D-8D118B4F81A2}">
      <dgm:prSet phldrT="[Texto]" custT="1"/>
      <dgm:spPr/>
      <dgm:t>
        <a:bodyPr/>
        <a:lstStyle/>
        <a:p>
          <a:r>
            <a:rPr lang="es-AR" sz="3500" baseline="0" dirty="0" smtClean="0"/>
            <a:t>3) Nueva instancia electoral </a:t>
          </a:r>
          <a:endParaRPr lang="es-AR" sz="3500" baseline="0" dirty="0"/>
        </a:p>
      </dgm:t>
    </dgm:pt>
    <dgm:pt modelId="{19BAF945-283A-43F7-84EF-490B9213B8E9}" type="parTrans" cxnId="{C54B4FEA-855F-433B-811B-5228CED8F8EE}">
      <dgm:prSet/>
      <dgm:spPr/>
      <dgm:t>
        <a:bodyPr/>
        <a:lstStyle/>
        <a:p>
          <a:endParaRPr lang="es-AR"/>
        </a:p>
      </dgm:t>
    </dgm:pt>
    <dgm:pt modelId="{4029513D-F205-4052-AF58-10376D53B7EC}" type="sibTrans" cxnId="{C54B4FEA-855F-433B-811B-5228CED8F8EE}">
      <dgm:prSet/>
      <dgm:spPr/>
      <dgm:t>
        <a:bodyPr/>
        <a:lstStyle/>
        <a:p>
          <a:endParaRPr lang="es-AR"/>
        </a:p>
      </dgm:t>
    </dgm:pt>
    <dgm:pt modelId="{68C96F21-A3B6-45A0-8498-F11B614B4452}" type="pres">
      <dgm:prSet presAssocID="{084342C7-7B97-4333-809A-CA9555561BC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AF5D255E-8244-4772-89D8-E68EBD8FD97A}" type="pres">
      <dgm:prSet presAssocID="{37987260-0D7A-4A3F-AE7B-CC6DDEC27B9E}" presName="parentLin" presStyleCnt="0"/>
      <dgm:spPr/>
    </dgm:pt>
    <dgm:pt modelId="{11FD7A0D-693E-4BAF-9871-B4867289BE5C}" type="pres">
      <dgm:prSet presAssocID="{37987260-0D7A-4A3F-AE7B-CC6DDEC27B9E}" presName="parentLeftMargin" presStyleLbl="node1" presStyleIdx="0" presStyleCnt="3"/>
      <dgm:spPr/>
      <dgm:t>
        <a:bodyPr/>
        <a:lstStyle/>
        <a:p>
          <a:endParaRPr lang="es-AR"/>
        </a:p>
      </dgm:t>
    </dgm:pt>
    <dgm:pt modelId="{E5D7F090-C368-4C00-BC6E-8A8E9FC2E6F3}" type="pres">
      <dgm:prSet presAssocID="{37987260-0D7A-4A3F-AE7B-CC6DDEC27B9E}" presName="parentText" presStyleLbl="node1" presStyleIdx="0" presStyleCnt="3" custScaleY="629492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C8A40BE-A796-4187-8729-70D8B5DD38B7}" type="pres">
      <dgm:prSet presAssocID="{37987260-0D7A-4A3F-AE7B-CC6DDEC27B9E}" presName="negativeSpace" presStyleCnt="0"/>
      <dgm:spPr/>
    </dgm:pt>
    <dgm:pt modelId="{9C85C96E-DF10-4B3F-BA28-F2CEA3C99010}" type="pres">
      <dgm:prSet presAssocID="{37987260-0D7A-4A3F-AE7B-CC6DDEC27B9E}" presName="childText" presStyleLbl="conFgAcc1" presStyleIdx="0" presStyleCnt="3">
        <dgm:presLayoutVars>
          <dgm:bulletEnabled val="1"/>
        </dgm:presLayoutVars>
      </dgm:prSet>
      <dgm:spPr/>
    </dgm:pt>
    <dgm:pt modelId="{776F8F01-8071-4392-9E10-9AAE6562B25D}" type="pres">
      <dgm:prSet presAssocID="{32460A7E-68F6-4F53-93BF-ED8B5FE99E04}" presName="spaceBetweenRectangles" presStyleCnt="0"/>
      <dgm:spPr/>
    </dgm:pt>
    <dgm:pt modelId="{76877628-2296-4C6B-87FA-D9DC2E30789F}" type="pres">
      <dgm:prSet presAssocID="{E6BFC811-11C4-4AA2-9EC5-786EFDEDD0F3}" presName="parentLin" presStyleCnt="0"/>
      <dgm:spPr/>
    </dgm:pt>
    <dgm:pt modelId="{B39F4E6F-1B40-4703-A9F9-EBD610C803A3}" type="pres">
      <dgm:prSet presAssocID="{E6BFC811-11C4-4AA2-9EC5-786EFDEDD0F3}" presName="parentLeftMargin" presStyleLbl="node1" presStyleIdx="0" presStyleCnt="3"/>
      <dgm:spPr/>
      <dgm:t>
        <a:bodyPr/>
        <a:lstStyle/>
        <a:p>
          <a:endParaRPr lang="es-AR"/>
        </a:p>
      </dgm:t>
    </dgm:pt>
    <dgm:pt modelId="{B3C08E34-1B93-4553-8849-8443FD9DEBCF}" type="pres">
      <dgm:prSet presAssocID="{E6BFC811-11C4-4AA2-9EC5-786EFDEDD0F3}" presName="parentText" presStyleLbl="node1" presStyleIdx="1" presStyleCnt="3" custScaleY="713416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74EAB6D7-8029-4964-8B3B-4E5FCEFA3E8D}" type="pres">
      <dgm:prSet presAssocID="{E6BFC811-11C4-4AA2-9EC5-786EFDEDD0F3}" presName="negativeSpace" presStyleCnt="0"/>
      <dgm:spPr/>
    </dgm:pt>
    <dgm:pt modelId="{5BFEF7F9-7C72-4A8F-B5E4-E96ABFB955A1}" type="pres">
      <dgm:prSet presAssocID="{E6BFC811-11C4-4AA2-9EC5-786EFDEDD0F3}" presName="childText" presStyleLbl="conFgAcc1" presStyleIdx="1" presStyleCnt="3">
        <dgm:presLayoutVars>
          <dgm:bulletEnabled val="1"/>
        </dgm:presLayoutVars>
      </dgm:prSet>
      <dgm:spPr/>
    </dgm:pt>
    <dgm:pt modelId="{45E42C06-7B32-4024-89B5-7FDF9A08FB0A}" type="pres">
      <dgm:prSet presAssocID="{71136522-8010-4ADE-A254-3050B5DF28AF}" presName="spaceBetweenRectangles" presStyleCnt="0"/>
      <dgm:spPr/>
    </dgm:pt>
    <dgm:pt modelId="{DFDD15A0-86A9-4D69-B63D-A1EA577A5862}" type="pres">
      <dgm:prSet presAssocID="{D49155CC-961A-4D8D-985D-8D118B4F81A2}" presName="parentLin" presStyleCnt="0"/>
      <dgm:spPr/>
    </dgm:pt>
    <dgm:pt modelId="{0433A09E-13F0-4205-A6D2-9999FFC4C549}" type="pres">
      <dgm:prSet presAssocID="{D49155CC-961A-4D8D-985D-8D118B4F81A2}" presName="parentLeftMargin" presStyleLbl="node1" presStyleIdx="1" presStyleCnt="3"/>
      <dgm:spPr/>
      <dgm:t>
        <a:bodyPr/>
        <a:lstStyle/>
        <a:p>
          <a:endParaRPr lang="es-AR"/>
        </a:p>
      </dgm:t>
    </dgm:pt>
    <dgm:pt modelId="{5A6EE523-23EF-43A0-BBBD-1BEC31751FD1}" type="pres">
      <dgm:prSet presAssocID="{D49155CC-961A-4D8D-985D-8D118B4F81A2}" presName="parentText" presStyleLbl="node1" presStyleIdx="2" presStyleCnt="3" custScaleY="666155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B871168-D3AB-43A2-8F57-CC5DAA8C0579}" type="pres">
      <dgm:prSet presAssocID="{D49155CC-961A-4D8D-985D-8D118B4F81A2}" presName="negativeSpace" presStyleCnt="0"/>
      <dgm:spPr/>
    </dgm:pt>
    <dgm:pt modelId="{9384BB0A-4443-4B34-8053-AB1786732E70}" type="pres">
      <dgm:prSet presAssocID="{D49155CC-961A-4D8D-985D-8D118B4F81A2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C54B4FEA-855F-433B-811B-5228CED8F8EE}" srcId="{084342C7-7B97-4333-809A-CA9555561BC9}" destId="{D49155CC-961A-4D8D-985D-8D118B4F81A2}" srcOrd="2" destOrd="0" parTransId="{19BAF945-283A-43F7-84EF-490B9213B8E9}" sibTransId="{4029513D-F205-4052-AF58-10376D53B7EC}"/>
    <dgm:cxn modelId="{0CED72F0-10E8-48F1-8575-A4A262B215A0}" type="presOf" srcId="{E6BFC811-11C4-4AA2-9EC5-786EFDEDD0F3}" destId="{B3C08E34-1B93-4553-8849-8443FD9DEBCF}" srcOrd="1" destOrd="0" presId="urn:microsoft.com/office/officeart/2005/8/layout/list1"/>
    <dgm:cxn modelId="{67D12933-BEC4-4A4A-94AE-7EDD6DEF2E53}" type="presOf" srcId="{37987260-0D7A-4A3F-AE7B-CC6DDEC27B9E}" destId="{E5D7F090-C368-4C00-BC6E-8A8E9FC2E6F3}" srcOrd="1" destOrd="0" presId="urn:microsoft.com/office/officeart/2005/8/layout/list1"/>
    <dgm:cxn modelId="{254692D9-E0DE-4519-A3F6-123A0D394409}" type="presOf" srcId="{37987260-0D7A-4A3F-AE7B-CC6DDEC27B9E}" destId="{11FD7A0D-693E-4BAF-9871-B4867289BE5C}" srcOrd="0" destOrd="0" presId="urn:microsoft.com/office/officeart/2005/8/layout/list1"/>
    <dgm:cxn modelId="{0A74C4E1-E181-4300-8187-698621502161}" type="presOf" srcId="{084342C7-7B97-4333-809A-CA9555561BC9}" destId="{68C96F21-A3B6-45A0-8498-F11B614B4452}" srcOrd="0" destOrd="0" presId="urn:microsoft.com/office/officeart/2005/8/layout/list1"/>
    <dgm:cxn modelId="{30894147-24F8-4ED2-8BBE-DBBFD20A72A8}" srcId="{084342C7-7B97-4333-809A-CA9555561BC9}" destId="{37987260-0D7A-4A3F-AE7B-CC6DDEC27B9E}" srcOrd="0" destOrd="0" parTransId="{B3BC4242-7DFA-4926-A50F-09F5BD55CF7E}" sibTransId="{32460A7E-68F6-4F53-93BF-ED8B5FE99E04}"/>
    <dgm:cxn modelId="{15AB1B50-21BA-421C-840F-41C55AF86E2A}" type="presOf" srcId="{D49155CC-961A-4D8D-985D-8D118B4F81A2}" destId="{0433A09E-13F0-4205-A6D2-9999FFC4C549}" srcOrd="0" destOrd="0" presId="urn:microsoft.com/office/officeart/2005/8/layout/list1"/>
    <dgm:cxn modelId="{DD7F35F8-D466-4F09-9A86-2832F3EBBA90}" type="presOf" srcId="{D49155CC-961A-4D8D-985D-8D118B4F81A2}" destId="{5A6EE523-23EF-43A0-BBBD-1BEC31751FD1}" srcOrd="1" destOrd="0" presId="urn:microsoft.com/office/officeart/2005/8/layout/list1"/>
    <dgm:cxn modelId="{52D92BE8-AE5B-49C9-BBB8-9E352C09B5B8}" srcId="{084342C7-7B97-4333-809A-CA9555561BC9}" destId="{E6BFC811-11C4-4AA2-9EC5-786EFDEDD0F3}" srcOrd="1" destOrd="0" parTransId="{3ABD2C12-BD1B-4FBE-8CD9-D490F9A51A1D}" sibTransId="{71136522-8010-4ADE-A254-3050B5DF28AF}"/>
    <dgm:cxn modelId="{5A5F3926-6708-417A-9C6C-1EABD3CAB1DD}" type="presOf" srcId="{E6BFC811-11C4-4AA2-9EC5-786EFDEDD0F3}" destId="{B39F4E6F-1B40-4703-A9F9-EBD610C803A3}" srcOrd="0" destOrd="0" presId="urn:microsoft.com/office/officeart/2005/8/layout/list1"/>
    <dgm:cxn modelId="{D8755A81-618F-4FD0-A20B-FFC8D9FE20E0}" type="presParOf" srcId="{68C96F21-A3B6-45A0-8498-F11B614B4452}" destId="{AF5D255E-8244-4772-89D8-E68EBD8FD97A}" srcOrd="0" destOrd="0" presId="urn:microsoft.com/office/officeart/2005/8/layout/list1"/>
    <dgm:cxn modelId="{9625ED8B-57F3-4A46-9152-FF0623DFF901}" type="presParOf" srcId="{AF5D255E-8244-4772-89D8-E68EBD8FD97A}" destId="{11FD7A0D-693E-4BAF-9871-B4867289BE5C}" srcOrd="0" destOrd="0" presId="urn:microsoft.com/office/officeart/2005/8/layout/list1"/>
    <dgm:cxn modelId="{00DDFCBB-6018-4B61-AFF7-08E7DFA9203B}" type="presParOf" srcId="{AF5D255E-8244-4772-89D8-E68EBD8FD97A}" destId="{E5D7F090-C368-4C00-BC6E-8A8E9FC2E6F3}" srcOrd="1" destOrd="0" presId="urn:microsoft.com/office/officeart/2005/8/layout/list1"/>
    <dgm:cxn modelId="{C675AB4A-1C8E-46A4-B576-7003A1E63360}" type="presParOf" srcId="{68C96F21-A3B6-45A0-8498-F11B614B4452}" destId="{FC8A40BE-A796-4187-8729-70D8B5DD38B7}" srcOrd="1" destOrd="0" presId="urn:microsoft.com/office/officeart/2005/8/layout/list1"/>
    <dgm:cxn modelId="{09D6B486-F3B8-48E0-997B-16EC62DEA0F0}" type="presParOf" srcId="{68C96F21-A3B6-45A0-8498-F11B614B4452}" destId="{9C85C96E-DF10-4B3F-BA28-F2CEA3C99010}" srcOrd="2" destOrd="0" presId="urn:microsoft.com/office/officeart/2005/8/layout/list1"/>
    <dgm:cxn modelId="{0071D8A9-9F6A-402E-8454-98CCB5B38EC3}" type="presParOf" srcId="{68C96F21-A3B6-45A0-8498-F11B614B4452}" destId="{776F8F01-8071-4392-9E10-9AAE6562B25D}" srcOrd="3" destOrd="0" presId="urn:microsoft.com/office/officeart/2005/8/layout/list1"/>
    <dgm:cxn modelId="{E1ED3A12-7C10-41E0-93B4-03837F99E8B5}" type="presParOf" srcId="{68C96F21-A3B6-45A0-8498-F11B614B4452}" destId="{76877628-2296-4C6B-87FA-D9DC2E30789F}" srcOrd="4" destOrd="0" presId="urn:microsoft.com/office/officeart/2005/8/layout/list1"/>
    <dgm:cxn modelId="{DBF7985E-9E7A-44E5-971F-50FA4E58881F}" type="presParOf" srcId="{76877628-2296-4C6B-87FA-D9DC2E30789F}" destId="{B39F4E6F-1B40-4703-A9F9-EBD610C803A3}" srcOrd="0" destOrd="0" presId="urn:microsoft.com/office/officeart/2005/8/layout/list1"/>
    <dgm:cxn modelId="{7699DF5F-4D76-4A12-9523-6C73E35D4A1C}" type="presParOf" srcId="{76877628-2296-4C6B-87FA-D9DC2E30789F}" destId="{B3C08E34-1B93-4553-8849-8443FD9DEBCF}" srcOrd="1" destOrd="0" presId="urn:microsoft.com/office/officeart/2005/8/layout/list1"/>
    <dgm:cxn modelId="{F129D360-AFA5-4674-B4B9-D4B6C4A92579}" type="presParOf" srcId="{68C96F21-A3B6-45A0-8498-F11B614B4452}" destId="{74EAB6D7-8029-4964-8B3B-4E5FCEFA3E8D}" srcOrd="5" destOrd="0" presId="urn:microsoft.com/office/officeart/2005/8/layout/list1"/>
    <dgm:cxn modelId="{67CE25F6-5696-49E9-825F-E9F33EF0A98C}" type="presParOf" srcId="{68C96F21-A3B6-45A0-8498-F11B614B4452}" destId="{5BFEF7F9-7C72-4A8F-B5E4-E96ABFB955A1}" srcOrd="6" destOrd="0" presId="urn:microsoft.com/office/officeart/2005/8/layout/list1"/>
    <dgm:cxn modelId="{B4A589B4-8095-4F19-8461-0E023D079B56}" type="presParOf" srcId="{68C96F21-A3B6-45A0-8498-F11B614B4452}" destId="{45E42C06-7B32-4024-89B5-7FDF9A08FB0A}" srcOrd="7" destOrd="0" presId="urn:microsoft.com/office/officeart/2005/8/layout/list1"/>
    <dgm:cxn modelId="{79653AF6-8464-40E7-8929-C1F0843A6552}" type="presParOf" srcId="{68C96F21-A3B6-45A0-8498-F11B614B4452}" destId="{DFDD15A0-86A9-4D69-B63D-A1EA577A5862}" srcOrd="8" destOrd="0" presId="urn:microsoft.com/office/officeart/2005/8/layout/list1"/>
    <dgm:cxn modelId="{E123D606-54C0-4303-98F5-BE793A461BCF}" type="presParOf" srcId="{DFDD15A0-86A9-4D69-B63D-A1EA577A5862}" destId="{0433A09E-13F0-4205-A6D2-9999FFC4C549}" srcOrd="0" destOrd="0" presId="urn:microsoft.com/office/officeart/2005/8/layout/list1"/>
    <dgm:cxn modelId="{4D59CA9D-BD2A-49CA-8E38-588F9D5CB1DC}" type="presParOf" srcId="{DFDD15A0-86A9-4D69-B63D-A1EA577A5862}" destId="{5A6EE523-23EF-43A0-BBBD-1BEC31751FD1}" srcOrd="1" destOrd="0" presId="urn:microsoft.com/office/officeart/2005/8/layout/list1"/>
    <dgm:cxn modelId="{4D9E2D50-1653-4AD9-B055-F3E57F1476F2}" type="presParOf" srcId="{68C96F21-A3B6-45A0-8498-F11B614B4452}" destId="{AB871168-D3AB-43A2-8F57-CC5DAA8C0579}" srcOrd="9" destOrd="0" presId="urn:microsoft.com/office/officeart/2005/8/layout/list1"/>
    <dgm:cxn modelId="{CC9482E8-475A-4AE2-A1D9-9A059A174AB5}" type="presParOf" srcId="{68C96F21-A3B6-45A0-8498-F11B614B4452}" destId="{9384BB0A-4443-4B34-8053-AB1786732E70}" srcOrd="10" destOrd="0" presId="urn:microsoft.com/office/officeart/2005/8/layout/list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773BE9D-D57A-4302-9789-CBCD2E843DDF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5E8014A0-06F9-4C04-8B8A-DBB7EA6C5376}">
      <dgm:prSet phldrT="[Texto]"/>
      <dgm:spPr/>
      <dgm:t>
        <a:bodyPr/>
        <a:lstStyle/>
        <a:p>
          <a:r>
            <a:rPr lang="es-AR" dirty="0" smtClean="0"/>
            <a:t>Previos al desarrollo de los comicios</a:t>
          </a:r>
          <a:endParaRPr lang="es-AR" dirty="0"/>
        </a:p>
      </dgm:t>
    </dgm:pt>
    <dgm:pt modelId="{2DF3869A-9EF4-4634-BC7C-DD2A44A0503A}" type="parTrans" cxnId="{659A8CB8-98FA-450E-957D-59E971631FBA}">
      <dgm:prSet/>
      <dgm:spPr/>
      <dgm:t>
        <a:bodyPr/>
        <a:lstStyle/>
        <a:p>
          <a:endParaRPr lang="es-AR"/>
        </a:p>
      </dgm:t>
    </dgm:pt>
    <dgm:pt modelId="{718AAA58-6348-44FC-8513-AAB43D00A238}" type="sibTrans" cxnId="{659A8CB8-98FA-450E-957D-59E971631FBA}">
      <dgm:prSet/>
      <dgm:spPr/>
      <dgm:t>
        <a:bodyPr/>
        <a:lstStyle/>
        <a:p>
          <a:endParaRPr lang="es-AR"/>
        </a:p>
      </dgm:t>
    </dgm:pt>
    <dgm:pt modelId="{722DD0D1-ED31-43FF-8BB1-1BA9A9510D5A}">
      <dgm:prSet phldrT="[Texto]" custT="1"/>
      <dgm:spPr/>
      <dgm:t>
        <a:bodyPr/>
        <a:lstStyle/>
        <a:p>
          <a:r>
            <a:rPr lang="es-AR" sz="2000" baseline="0" dirty="0" smtClean="0"/>
            <a:t>Estructura</a:t>
          </a:r>
          <a:r>
            <a:rPr lang="es-AR" sz="1400" dirty="0" smtClean="0"/>
            <a:t> </a:t>
          </a:r>
          <a:r>
            <a:rPr lang="es-AR" sz="2000" baseline="0" dirty="0" smtClean="0"/>
            <a:t>la campaña</a:t>
          </a:r>
          <a:endParaRPr lang="es-AR" sz="2000" baseline="0" dirty="0"/>
        </a:p>
      </dgm:t>
    </dgm:pt>
    <dgm:pt modelId="{E718A4D4-A9C6-4637-AEE1-D67F58ABF2DB}" type="parTrans" cxnId="{55007EC6-1089-4C75-8106-D48D7744F112}">
      <dgm:prSet/>
      <dgm:spPr/>
      <dgm:t>
        <a:bodyPr/>
        <a:lstStyle/>
        <a:p>
          <a:endParaRPr lang="es-AR"/>
        </a:p>
      </dgm:t>
    </dgm:pt>
    <dgm:pt modelId="{86D2B288-754D-4E30-95C6-BD9271090403}" type="sibTrans" cxnId="{55007EC6-1089-4C75-8106-D48D7744F112}">
      <dgm:prSet/>
      <dgm:spPr/>
      <dgm:t>
        <a:bodyPr/>
        <a:lstStyle/>
        <a:p>
          <a:endParaRPr lang="es-AR"/>
        </a:p>
      </dgm:t>
    </dgm:pt>
    <dgm:pt modelId="{3296A144-0C8F-4A46-AF7C-104B6987C990}">
      <dgm:prSet phldrT="[Texto]" custT="1"/>
      <dgm:spPr/>
      <dgm:t>
        <a:bodyPr/>
        <a:lstStyle/>
        <a:p>
          <a:r>
            <a:rPr lang="es-AR" sz="2000" baseline="0" dirty="0" smtClean="0"/>
            <a:t>Modifica los discursos</a:t>
          </a:r>
          <a:endParaRPr lang="es-AR" sz="2000" baseline="0" dirty="0"/>
        </a:p>
      </dgm:t>
    </dgm:pt>
    <dgm:pt modelId="{5F55BEC7-9D25-41C2-8A11-D816A8EDE587}" type="parTrans" cxnId="{2747A1F8-BAE5-44AB-A5D5-0484FE6AC406}">
      <dgm:prSet/>
      <dgm:spPr/>
      <dgm:t>
        <a:bodyPr/>
        <a:lstStyle/>
        <a:p>
          <a:endParaRPr lang="es-AR"/>
        </a:p>
      </dgm:t>
    </dgm:pt>
    <dgm:pt modelId="{BF4F1292-4A80-46B1-929F-D4303C9F8CC6}" type="sibTrans" cxnId="{2747A1F8-BAE5-44AB-A5D5-0484FE6AC406}">
      <dgm:prSet/>
      <dgm:spPr/>
      <dgm:t>
        <a:bodyPr/>
        <a:lstStyle/>
        <a:p>
          <a:endParaRPr lang="es-AR"/>
        </a:p>
      </dgm:t>
    </dgm:pt>
    <dgm:pt modelId="{866E39C8-8796-4A7F-8C30-C1941B2191B4}">
      <dgm:prSet phldrT="[Texto]"/>
      <dgm:spPr/>
      <dgm:t>
        <a:bodyPr/>
        <a:lstStyle/>
        <a:p>
          <a:r>
            <a:rPr lang="es-AR" dirty="0" smtClean="0"/>
            <a:t>Con posterioridad a la elección</a:t>
          </a:r>
          <a:endParaRPr lang="es-AR" dirty="0"/>
        </a:p>
      </dgm:t>
    </dgm:pt>
    <dgm:pt modelId="{42A2AEF3-9577-42E2-B3EA-C537012894D6}" type="parTrans" cxnId="{6ADD9076-6FAB-4BDF-95B2-2CA1CB3FF7BC}">
      <dgm:prSet/>
      <dgm:spPr/>
      <dgm:t>
        <a:bodyPr/>
        <a:lstStyle/>
        <a:p>
          <a:endParaRPr lang="es-AR"/>
        </a:p>
      </dgm:t>
    </dgm:pt>
    <dgm:pt modelId="{718C6517-CE57-4F49-A1E7-240DAA4FC0F7}" type="sibTrans" cxnId="{6ADD9076-6FAB-4BDF-95B2-2CA1CB3FF7BC}">
      <dgm:prSet/>
      <dgm:spPr/>
      <dgm:t>
        <a:bodyPr/>
        <a:lstStyle/>
        <a:p>
          <a:endParaRPr lang="es-AR"/>
        </a:p>
      </dgm:t>
    </dgm:pt>
    <dgm:pt modelId="{781E2514-B351-4995-ACA5-82E6F53D22A2}">
      <dgm:prSet phldrT="[Texto]"/>
      <dgm:spPr/>
      <dgm:t>
        <a:bodyPr/>
        <a:lstStyle/>
        <a:p>
          <a:r>
            <a:rPr lang="es-AR" dirty="0" smtClean="0"/>
            <a:t>Procesos de retención / concentración de votos</a:t>
          </a:r>
          <a:endParaRPr lang="es-AR" dirty="0"/>
        </a:p>
      </dgm:t>
    </dgm:pt>
    <dgm:pt modelId="{DD8C531D-C770-4B05-9989-251694F55F6C}" type="parTrans" cxnId="{F5858B42-EBD0-4180-B389-D37E59C05F38}">
      <dgm:prSet/>
      <dgm:spPr/>
      <dgm:t>
        <a:bodyPr/>
        <a:lstStyle/>
        <a:p>
          <a:endParaRPr lang="es-AR"/>
        </a:p>
      </dgm:t>
    </dgm:pt>
    <dgm:pt modelId="{390F7BD3-EA40-4C45-9D7D-0A0A64EB2CEF}" type="sibTrans" cxnId="{F5858B42-EBD0-4180-B389-D37E59C05F38}">
      <dgm:prSet/>
      <dgm:spPr/>
      <dgm:t>
        <a:bodyPr/>
        <a:lstStyle/>
        <a:p>
          <a:endParaRPr lang="es-AR"/>
        </a:p>
      </dgm:t>
    </dgm:pt>
    <dgm:pt modelId="{E0A3D115-7C31-492A-9F42-79ABAD741E34}">
      <dgm:prSet phldrT="[Texto]"/>
      <dgm:spPr/>
      <dgm:t>
        <a:bodyPr/>
        <a:lstStyle/>
        <a:p>
          <a:r>
            <a:rPr lang="es-AR" dirty="0" smtClean="0"/>
            <a:t>Probable polarización</a:t>
          </a:r>
          <a:endParaRPr lang="es-AR" dirty="0"/>
        </a:p>
      </dgm:t>
    </dgm:pt>
    <dgm:pt modelId="{3EAAFC0F-9225-4F97-8E08-42D7E3BEE310}" type="parTrans" cxnId="{6C533606-7FAE-46E3-B75C-12A92E50249D}">
      <dgm:prSet/>
      <dgm:spPr/>
      <dgm:t>
        <a:bodyPr/>
        <a:lstStyle/>
        <a:p>
          <a:endParaRPr lang="es-AR"/>
        </a:p>
      </dgm:t>
    </dgm:pt>
    <dgm:pt modelId="{3C4BE2A9-FF40-4760-A8EA-8162E66C5852}" type="sibTrans" cxnId="{6C533606-7FAE-46E3-B75C-12A92E50249D}">
      <dgm:prSet/>
      <dgm:spPr/>
      <dgm:t>
        <a:bodyPr/>
        <a:lstStyle/>
        <a:p>
          <a:endParaRPr lang="es-AR"/>
        </a:p>
      </dgm:t>
    </dgm:pt>
    <dgm:pt modelId="{CD384E48-8D18-4B42-BA79-850B01717D25}">
      <dgm:prSet custT="1"/>
      <dgm:spPr/>
      <dgm:t>
        <a:bodyPr/>
        <a:lstStyle/>
        <a:p>
          <a:r>
            <a:rPr lang="es-AR" sz="1500" baseline="0" dirty="0" smtClean="0"/>
            <a:t>Alienta/Desalienta candidaturas y/o </a:t>
          </a:r>
        </a:p>
        <a:p>
          <a:r>
            <a:rPr lang="es-AR" sz="1500" baseline="0" dirty="0" smtClean="0"/>
            <a:t>alianzas</a:t>
          </a:r>
          <a:endParaRPr lang="es-AR" sz="1500" baseline="0" dirty="0"/>
        </a:p>
      </dgm:t>
    </dgm:pt>
    <dgm:pt modelId="{2171ADCA-7FF4-4EEB-A381-18FF43687B0F}" type="parTrans" cxnId="{55CE05B2-D77F-44CC-A6E3-61157C2D6B7C}">
      <dgm:prSet/>
      <dgm:spPr/>
      <dgm:t>
        <a:bodyPr/>
        <a:lstStyle/>
        <a:p>
          <a:endParaRPr lang="es-AR"/>
        </a:p>
      </dgm:t>
    </dgm:pt>
    <dgm:pt modelId="{A4F81E02-C465-4734-B866-5F3DEF1C953F}" type="sibTrans" cxnId="{55CE05B2-D77F-44CC-A6E3-61157C2D6B7C}">
      <dgm:prSet/>
      <dgm:spPr/>
      <dgm:t>
        <a:bodyPr/>
        <a:lstStyle/>
        <a:p>
          <a:endParaRPr lang="es-AR"/>
        </a:p>
      </dgm:t>
    </dgm:pt>
    <dgm:pt modelId="{09AFA2EA-9000-4CE7-A42D-487C20409451}">
      <dgm:prSet custT="1"/>
      <dgm:spPr/>
      <dgm:t>
        <a:bodyPr/>
        <a:lstStyle/>
        <a:p>
          <a:r>
            <a:rPr lang="es-AR" sz="1900" baseline="0" dirty="0" smtClean="0"/>
            <a:t>Influencia sobre el comportamiento del elector / Alienta voto sincero en el primer turno. Estratégico en el segundo</a:t>
          </a:r>
          <a:r>
            <a:rPr lang="es-AR" sz="2000" baseline="0" dirty="0" smtClean="0"/>
            <a:t>. </a:t>
          </a:r>
          <a:endParaRPr lang="es-AR" sz="2000" baseline="0" dirty="0"/>
        </a:p>
      </dgm:t>
    </dgm:pt>
    <dgm:pt modelId="{B3015E2D-49FE-4797-8F44-EC48E37E8FAE}" type="parTrans" cxnId="{6A8D36A4-DF60-409D-8DBF-6A3DE93B00FD}">
      <dgm:prSet/>
      <dgm:spPr/>
      <dgm:t>
        <a:bodyPr/>
        <a:lstStyle/>
        <a:p>
          <a:endParaRPr lang="es-AR"/>
        </a:p>
      </dgm:t>
    </dgm:pt>
    <dgm:pt modelId="{B3BBDB00-3CCF-4A18-853B-83E79AE09063}" type="sibTrans" cxnId="{6A8D36A4-DF60-409D-8DBF-6A3DE93B00FD}">
      <dgm:prSet/>
      <dgm:spPr/>
      <dgm:t>
        <a:bodyPr/>
        <a:lstStyle/>
        <a:p>
          <a:endParaRPr lang="es-AR"/>
        </a:p>
      </dgm:t>
    </dgm:pt>
    <dgm:pt modelId="{5EE46E9C-08E9-4A10-8A5F-3304D10B1A47}">
      <dgm:prSet/>
      <dgm:spPr/>
      <dgm:t>
        <a:bodyPr/>
        <a:lstStyle/>
        <a:p>
          <a:r>
            <a:rPr lang="es-AR" dirty="0" smtClean="0"/>
            <a:t>Migraciones de votos entre candidatos</a:t>
          </a:r>
          <a:endParaRPr lang="es-AR" dirty="0"/>
        </a:p>
      </dgm:t>
    </dgm:pt>
    <dgm:pt modelId="{0FE6F0E0-30B6-4D5E-A28B-8F9643BA7B3C}" type="parTrans" cxnId="{5091E418-0A7D-46B8-8404-8808C6521C65}">
      <dgm:prSet/>
      <dgm:spPr/>
      <dgm:t>
        <a:bodyPr/>
        <a:lstStyle/>
        <a:p>
          <a:endParaRPr lang="es-AR"/>
        </a:p>
      </dgm:t>
    </dgm:pt>
    <dgm:pt modelId="{EA43CF9F-2DEC-4E30-9588-3430F68A3ECD}" type="sibTrans" cxnId="{5091E418-0A7D-46B8-8404-8808C6521C65}">
      <dgm:prSet/>
      <dgm:spPr/>
      <dgm:t>
        <a:bodyPr/>
        <a:lstStyle/>
        <a:p>
          <a:endParaRPr lang="es-AR"/>
        </a:p>
      </dgm:t>
    </dgm:pt>
    <dgm:pt modelId="{DAB26956-487E-4446-8293-089ACD7B8D66}" type="pres">
      <dgm:prSet presAssocID="{2773BE9D-D57A-4302-9789-CBCD2E843DD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AR"/>
        </a:p>
      </dgm:t>
    </dgm:pt>
    <dgm:pt modelId="{7D1E97D9-538E-4C8F-87E0-2CEB6D20D07D}" type="pres">
      <dgm:prSet presAssocID="{5E8014A0-06F9-4C04-8B8A-DBB7EA6C5376}" presName="root" presStyleCnt="0"/>
      <dgm:spPr/>
    </dgm:pt>
    <dgm:pt modelId="{879DDD90-BE47-42F1-9D9B-2BBA2B3BD2BC}" type="pres">
      <dgm:prSet presAssocID="{5E8014A0-06F9-4C04-8B8A-DBB7EA6C5376}" presName="rootComposite" presStyleCnt="0"/>
      <dgm:spPr/>
    </dgm:pt>
    <dgm:pt modelId="{870E88E1-9EB6-4B7E-B9BC-8CD8D4F7B900}" type="pres">
      <dgm:prSet presAssocID="{5E8014A0-06F9-4C04-8B8A-DBB7EA6C5376}" presName="rootText" presStyleLbl="node1" presStyleIdx="0" presStyleCnt="2" custScaleX="188722" custLinFactNeighborX="-42472" custLinFactNeighborY="-2541"/>
      <dgm:spPr/>
      <dgm:t>
        <a:bodyPr/>
        <a:lstStyle/>
        <a:p>
          <a:endParaRPr lang="es-AR"/>
        </a:p>
      </dgm:t>
    </dgm:pt>
    <dgm:pt modelId="{6909B3BA-DC2C-4AB2-BA2A-3E4A6CA73044}" type="pres">
      <dgm:prSet presAssocID="{5E8014A0-06F9-4C04-8B8A-DBB7EA6C5376}" presName="rootConnector" presStyleLbl="node1" presStyleIdx="0" presStyleCnt="2"/>
      <dgm:spPr/>
      <dgm:t>
        <a:bodyPr/>
        <a:lstStyle/>
        <a:p>
          <a:endParaRPr lang="es-AR"/>
        </a:p>
      </dgm:t>
    </dgm:pt>
    <dgm:pt modelId="{B9C35A54-517D-48F0-A79F-4CD75E2A6EDE}" type="pres">
      <dgm:prSet presAssocID="{5E8014A0-06F9-4C04-8B8A-DBB7EA6C5376}" presName="childShape" presStyleCnt="0"/>
      <dgm:spPr/>
    </dgm:pt>
    <dgm:pt modelId="{10A22438-2AD8-40F1-8E6B-A4ADFAB39CAD}" type="pres">
      <dgm:prSet presAssocID="{E718A4D4-A9C6-4637-AEE1-D67F58ABF2DB}" presName="Name13" presStyleLbl="parChTrans1D2" presStyleIdx="0" presStyleCnt="7"/>
      <dgm:spPr/>
      <dgm:t>
        <a:bodyPr/>
        <a:lstStyle/>
        <a:p>
          <a:endParaRPr lang="es-AR"/>
        </a:p>
      </dgm:t>
    </dgm:pt>
    <dgm:pt modelId="{0443C550-98F5-4708-AE9D-7C988CF13312}" type="pres">
      <dgm:prSet presAssocID="{722DD0D1-ED31-43FF-8BB1-1BA9A9510D5A}" presName="childText" presStyleLbl="bgAcc1" presStyleIdx="0" presStyleCnt="7" custScaleX="157420" custScaleY="55763" custLinFactNeighborX="1228" custLinFactNeighborY="1549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180835A-F51D-4FA7-99DB-81ED0F586788}" type="pres">
      <dgm:prSet presAssocID="{2171ADCA-7FF4-4EEB-A381-18FF43687B0F}" presName="Name13" presStyleLbl="parChTrans1D2" presStyleIdx="1" presStyleCnt="7"/>
      <dgm:spPr/>
      <dgm:t>
        <a:bodyPr/>
        <a:lstStyle/>
        <a:p>
          <a:endParaRPr lang="es-AR"/>
        </a:p>
      </dgm:t>
    </dgm:pt>
    <dgm:pt modelId="{0D0F66F6-71D4-490F-BB93-E59375D22C6E}" type="pres">
      <dgm:prSet presAssocID="{CD384E48-8D18-4B42-BA79-850B01717D25}" presName="childText" presStyleLbl="bgAcc1" presStyleIdx="1" presStyleCnt="7" custScaleX="176034" custScaleY="5649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2425910-B350-4E76-85D7-D31440A7B960}" type="pres">
      <dgm:prSet presAssocID="{5F55BEC7-9D25-41C2-8A11-D816A8EDE587}" presName="Name13" presStyleLbl="parChTrans1D2" presStyleIdx="2" presStyleCnt="7"/>
      <dgm:spPr/>
      <dgm:t>
        <a:bodyPr/>
        <a:lstStyle/>
        <a:p>
          <a:endParaRPr lang="es-AR"/>
        </a:p>
      </dgm:t>
    </dgm:pt>
    <dgm:pt modelId="{E97BBB3C-CFE9-47B4-8412-FC11184B44AD}" type="pres">
      <dgm:prSet presAssocID="{3296A144-0C8F-4A46-AF7C-104B6987C990}" presName="childText" presStyleLbl="bgAcc1" presStyleIdx="2" presStyleCnt="7" custScaleX="183386" custScaleY="3933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ECEBC591-1D25-459B-8795-D32517A735B3}" type="pres">
      <dgm:prSet presAssocID="{B3015E2D-49FE-4797-8F44-EC48E37E8FAE}" presName="Name13" presStyleLbl="parChTrans1D2" presStyleIdx="3" presStyleCnt="7"/>
      <dgm:spPr/>
      <dgm:t>
        <a:bodyPr/>
        <a:lstStyle/>
        <a:p>
          <a:endParaRPr lang="es-AR"/>
        </a:p>
      </dgm:t>
    </dgm:pt>
    <dgm:pt modelId="{D8869818-852D-43A3-934F-0460B484DC6B}" type="pres">
      <dgm:prSet presAssocID="{09AFA2EA-9000-4CE7-A42D-487C20409451}" presName="childText" presStyleLbl="bgAcc1" presStyleIdx="3" presStyleCnt="7" custScaleX="221580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B0ABB99E-A159-46AD-A814-A7C466A2A6FA}" type="pres">
      <dgm:prSet presAssocID="{866E39C8-8796-4A7F-8C30-C1941B2191B4}" presName="root" presStyleCnt="0"/>
      <dgm:spPr/>
    </dgm:pt>
    <dgm:pt modelId="{1B57D684-9AEC-4F0C-BBCA-9156C51BE3EC}" type="pres">
      <dgm:prSet presAssocID="{866E39C8-8796-4A7F-8C30-C1941B2191B4}" presName="rootComposite" presStyleCnt="0"/>
      <dgm:spPr/>
    </dgm:pt>
    <dgm:pt modelId="{652ABA27-E79E-43B4-8D91-E0B8BA3C430D}" type="pres">
      <dgm:prSet presAssocID="{866E39C8-8796-4A7F-8C30-C1941B2191B4}" presName="rootText" presStyleLbl="node1" presStyleIdx="1" presStyleCnt="2" custScaleX="162698"/>
      <dgm:spPr/>
      <dgm:t>
        <a:bodyPr/>
        <a:lstStyle/>
        <a:p>
          <a:endParaRPr lang="es-AR"/>
        </a:p>
      </dgm:t>
    </dgm:pt>
    <dgm:pt modelId="{983D662A-255E-41B2-8D32-1D8E05438A5C}" type="pres">
      <dgm:prSet presAssocID="{866E39C8-8796-4A7F-8C30-C1941B2191B4}" presName="rootConnector" presStyleLbl="node1" presStyleIdx="1" presStyleCnt="2"/>
      <dgm:spPr/>
      <dgm:t>
        <a:bodyPr/>
        <a:lstStyle/>
        <a:p>
          <a:endParaRPr lang="es-AR"/>
        </a:p>
      </dgm:t>
    </dgm:pt>
    <dgm:pt modelId="{743159F1-354E-4E3C-B8CA-521667896492}" type="pres">
      <dgm:prSet presAssocID="{866E39C8-8796-4A7F-8C30-C1941B2191B4}" presName="childShape" presStyleCnt="0"/>
      <dgm:spPr/>
    </dgm:pt>
    <dgm:pt modelId="{2FDB7AB1-A80E-4A0E-946F-0E2E2DDC7403}" type="pres">
      <dgm:prSet presAssocID="{DD8C531D-C770-4B05-9989-251694F55F6C}" presName="Name13" presStyleLbl="parChTrans1D2" presStyleIdx="4" presStyleCnt="7"/>
      <dgm:spPr/>
      <dgm:t>
        <a:bodyPr/>
        <a:lstStyle/>
        <a:p>
          <a:endParaRPr lang="es-AR"/>
        </a:p>
      </dgm:t>
    </dgm:pt>
    <dgm:pt modelId="{BB798A4E-98BE-48A9-8881-208EBCF774DB}" type="pres">
      <dgm:prSet presAssocID="{781E2514-B351-4995-ACA5-82E6F53D22A2}" presName="childText" presStyleLbl="bgAcc1" presStyleIdx="4" presStyleCnt="7" custScaleX="160007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DC60E49E-A27A-4D4C-8E37-FFD79EB6089D}" type="pres">
      <dgm:prSet presAssocID="{3EAAFC0F-9225-4F97-8E08-42D7E3BEE310}" presName="Name13" presStyleLbl="parChTrans1D2" presStyleIdx="5" presStyleCnt="7"/>
      <dgm:spPr/>
      <dgm:t>
        <a:bodyPr/>
        <a:lstStyle/>
        <a:p>
          <a:endParaRPr lang="es-AR"/>
        </a:p>
      </dgm:t>
    </dgm:pt>
    <dgm:pt modelId="{9D8B0ABF-FD0F-4468-B627-3CB49AD79CF8}" type="pres">
      <dgm:prSet presAssocID="{E0A3D115-7C31-492A-9F42-79ABAD741E34}" presName="childText" presStyleLbl="bgAcc1" presStyleIdx="5" presStyleCnt="7" custScaleX="163463" custScaleY="73080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D866AAC7-0492-45F5-9042-2425D2243111}" type="pres">
      <dgm:prSet presAssocID="{0FE6F0E0-30B6-4D5E-A28B-8F9643BA7B3C}" presName="Name13" presStyleLbl="parChTrans1D2" presStyleIdx="6" presStyleCnt="7"/>
      <dgm:spPr/>
      <dgm:t>
        <a:bodyPr/>
        <a:lstStyle/>
        <a:p>
          <a:endParaRPr lang="es-AR"/>
        </a:p>
      </dgm:t>
    </dgm:pt>
    <dgm:pt modelId="{A2413D1D-73C2-4C70-AC02-1072766AB6C2}" type="pres">
      <dgm:prSet presAssocID="{5EE46E9C-08E9-4A10-8A5F-3304D10B1A47}" presName="childText" presStyleLbl="bgAcc1" presStyleIdx="6" presStyleCnt="7" custScaleX="164228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6ADD9076-6FAB-4BDF-95B2-2CA1CB3FF7BC}" srcId="{2773BE9D-D57A-4302-9789-CBCD2E843DDF}" destId="{866E39C8-8796-4A7F-8C30-C1941B2191B4}" srcOrd="1" destOrd="0" parTransId="{42A2AEF3-9577-42E2-B3EA-C537012894D6}" sibTransId="{718C6517-CE57-4F49-A1E7-240DAA4FC0F7}"/>
    <dgm:cxn modelId="{6278C3BF-E188-41C6-A68F-3EC036C62F55}" type="presOf" srcId="{866E39C8-8796-4A7F-8C30-C1941B2191B4}" destId="{652ABA27-E79E-43B4-8D91-E0B8BA3C430D}" srcOrd="0" destOrd="0" presId="urn:microsoft.com/office/officeart/2005/8/layout/hierarchy3"/>
    <dgm:cxn modelId="{9E6D55D4-FA97-4C0F-94A2-5C6E8BFB3BB2}" type="presOf" srcId="{5E8014A0-06F9-4C04-8B8A-DBB7EA6C5376}" destId="{870E88E1-9EB6-4B7E-B9BC-8CD8D4F7B900}" srcOrd="0" destOrd="0" presId="urn:microsoft.com/office/officeart/2005/8/layout/hierarchy3"/>
    <dgm:cxn modelId="{6C533606-7FAE-46E3-B75C-12A92E50249D}" srcId="{866E39C8-8796-4A7F-8C30-C1941B2191B4}" destId="{E0A3D115-7C31-492A-9F42-79ABAD741E34}" srcOrd="1" destOrd="0" parTransId="{3EAAFC0F-9225-4F97-8E08-42D7E3BEE310}" sibTransId="{3C4BE2A9-FF40-4760-A8EA-8162E66C5852}"/>
    <dgm:cxn modelId="{5091E418-0A7D-46B8-8404-8808C6521C65}" srcId="{866E39C8-8796-4A7F-8C30-C1941B2191B4}" destId="{5EE46E9C-08E9-4A10-8A5F-3304D10B1A47}" srcOrd="2" destOrd="0" parTransId="{0FE6F0E0-30B6-4D5E-A28B-8F9643BA7B3C}" sibTransId="{EA43CF9F-2DEC-4E30-9588-3430F68A3ECD}"/>
    <dgm:cxn modelId="{46744EA5-4796-4D45-B30C-C697B59B8274}" type="presOf" srcId="{CD384E48-8D18-4B42-BA79-850B01717D25}" destId="{0D0F66F6-71D4-490F-BB93-E59375D22C6E}" srcOrd="0" destOrd="0" presId="urn:microsoft.com/office/officeart/2005/8/layout/hierarchy3"/>
    <dgm:cxn modelId="{DF74F4DF-8664-428D-9B0A-A4CF0664CDAB}" type="presOf" srcId="{2773BE9D-D57A-4302-9789-CBCD2E843DDF}" destId="{DAB26956-487E-4446-8293-089ACD7B8D66}" srcOrd="0" destOrd="0" presId="urn:microsoft.com/office/officeart/2005/8/layout/hierarchy3"/>
    <dgm:cxn modelId="{5F24DFF9-3034-43DB-8881-8DF9B368A581}" type="presOf" srcId="{5E8014A0-06F9-4C04-8B8A-DBB7EA6C5376}" destId="{6909B3BA-DC2C-4AB2-BA2A-3E4A6CA73044}" srcOrd="1" destOrd="0" presId="urn:microsoft.com/office/officeart/2005/8/layout/hierarchy3"/>
    <dgm:cxn modelId="{34A0E152-ED7E-4BA5-A7B2-96D1EF3A679D}" type="presOf" srcId="{2171ADCA-7FF4-4EEB-A381-18FF43687B0F}" destId="{F180835A-F51D-4FA7-99DB-81ED0F586788}" srcOrd="0" destOrd="0" presId="urn:microsoft.com/office/officeart/2005/8/layout/hierarchy3"/>
    <dgm:cxn modelId="{F5858B42-EBD0-4180-B389-D37E59C05F38}" srcId="{866E39C8-8796-4A7F-8C30-C1941B2191B4}" destId="{781E2514-B351-4995-ACA5-82E6F53D22A2}" srcOrd="0" destOrd="0" parTransId="{DD8C531D-C770-4B05-9989-251694F55F6C}" sibTransId="{390F7BD3-EA40-4C45-9D7D-0A0A64EB2CEF}"/>
    <dgm:cxn modelId="{2747A1F8-BAE5-44AB-A5D5-0484FE6AC406}" srcId="{5E8014A0-06F9-4C04-8B8A-DBB7EA6C5376}" destId="{3296A144-0C8F-4A46-AF7C-104B6987C990}" srcOrd="2" destOrd="0" parTransId="{5F55BEC7-9D25-41C2-8A11-D816A8EDE587}" sibTransId="{BF4F1292-4A80-46B1-929F-D4303C9F8CC6}"/>
    <dgm:cxn modelId="{471A4298-43DB-4826-8711-FE0315E66BB1}" type="presOf" srcId="{B3015E2D-49FE-4797-8F44-EC48E37E8FAE}" destId="{ECEBC591-1D25-459B-8795-D32517A735B3}" srcOrd="0" destOrd="0" presId="urn:microsoft.com/office/officeart/2005/8/layout/hierarchy3"/>
    <dgm:cxn modelId="{95D764CD-AE2B-4495-A94F-AF766262F11B}" type="presOf" srcId="{3296A144-0C8F-4A46-AF7C-104B6987C990}" destId="{E97BBB3C-CFE9-47B4-8412-FC11184B44AD}" srcOrd="0" destOrd="0" presId="urn:microsoft.com/office/officeart/2005/8/layout/hierarchy3"/>
    <dgm:cxn modelId="{55007EC6-1089-4C75-8106-D48D7744F112}" srcId="{5E8014A0-06F9-4C04-8B8A-DBB7EA6C5376}" destId="{722DD0D1-ED31-43FF-8BB1-1BA9A9510D5A}" srcOrd="0" destOrd="0" parTransId="{E718A4D4-A9C6-4637-AEE1-D67F58ABF2DB}" sibTransId="{86D2B288-754D-4E30-95C6-BD9271090403}"/>
    <dgm:cxn modelId="{237EE65C-2EDA-4F90-9216-1E77FDFF7FE4}" type="presOf" srcId="{DD8C531D-C770-4B05-9989-251694F55F6C}" destId="{2FDB7AB1-A80E-4A0E-946F-0E2E2DDC7403}" srcOrd="0" destOrd="0" presId="urn:microsoft.com/office/officeart/2005/8/layout/hierarchy3"/>
    <dgm:cxn modelId="{CE0463D7-E798-4F14-8C2A-3E3536E9C5A9}" type="presOf" srcId="{E0A3D115-7C31-492A-9F42-79ABAD741E34}" destId="{9D8B0ABF-FD0F-4468-B627-3CB49AD79CF8}" srcOrd="0" destOrd="0" presId="urn:microsoft.com/office/officeart/2005/8/layout/hierarchy3"/>
    <dgm:cxn modelId="{659A8CB8-98FA-450E-957D-59E971631FBA}" srcId="{2773BE9D-D57A-4302-9789-CBCD2E843DDF}" destId="{5E8014A0-06F9-4C04-8B8A-DBB7EA6C5376}" srcOrd="0" destOrd="0" parTransId="{2DF3869A-9EF4-4634-BC7C-DD2A44A0503A}" sibTransId="{718AAA58-6348-44FC-8513-AAB43D00A238}"/>
    <dgm:cxn modelId="{510C4407-158C-4F55-B9C6-C13975B124D4}" type="presOf" srcId="{5F55BEC7-9D25-41C2-8A11-D816A8EDE587}" destId="{42425910-B350-4E76-85D7-D31440A7B960}" srcOrd="0" destOrd="0" presId="urn:microsoft.com/office/officeart/2005/8/layout/hierarchy3"/>
    <dgm:cxn modelId="{71E2A4DD-32CE-491D-B694-58329F21AABD}" type="presOf" srcId="{866E39C8-8796-4A7F-8C30-C1941B2191B4}" destId="{983D662A-255E-41B2-8D32-1D8E05438A5C}" srcOrd="1" destOrd="0" presId="urn:microsoft.com/office/officeart/2005/8/layout/hierarchy3"/>
    <dgm:cxn modelId="{7DAC231D-1018-44F9-B62E-181FB1B0C012}" type="presOf" srcId="{0FE6F0E0-30B6-4D5E-A28B-8F9643BA7B3C}" destId="{D866AAC7-0492-45F5-9042-2425D2243111}" srcOrd="0" destOrd="0" presId="urn:microsoft.com/office/officeart/2005/8/layout/hierarchy3"/>
    <dgm:cxn modelId="{998C7D8B-8E77-4D2E-AE47-E98F95775F50}" type="presOf" srcId="{5EE46E9C-08E9-4A10-8A5F-3304D10B1A47}" destId="{A2413D1D-73C2-4C70-AC02-1072766AB6C2}" srcOrd="0" destOrd="0" presId="urn:microsoft.com/office/officeart/2005/8/layout/hierarchy3"/>
    <dgm:cxn modelId="{8AAFDEF1-6FF8-4EDF-8270-05AE7112FA4E}" type="presOf" srcId="{09AFA2EA-9000-4CE7-A42D-487C20409451}" destId="{D8869818-852D-43A3-934F-0460B484DC6B}" srcOrd="0" destOrd="0" presId="urn:microsoft.com/office/officeart/2005/8/layout/hierarchy3"/>
    <dgm:cxn modelId="{55CE05B2-D77F-44CC-A6E3-61157C2D6B7C}" srcId="{5E8014A0-06F9-4C04-8B8A-DBB7EA6C5376}" destId="{CD384E48-8D18-4B42-BA79-850B01717D25}" srcOrd="1" destOrd="0" parTransId="{2171ADCA-7FF4-4EEB-A381-18FF43687B0F}" sibTransId="{A4F81E02-C465-4734-B866-5F3DEF1C953F}"/>
    <dgm:cxn modelId="{5746C6CB-7FCE-40A3-B675-71EE0A0882AB}" type="presOf" srcId="{E718A4D4-A9C6-4637-AEE1-D67F58ABF2DB}" destId="{10A22438-2AD8-40F1-8E6B-A4ADFAB39CAD}" srcOrd="0" destOrd="0" presId="urn:microsoft.com/office/officeart/2005/8/layout/hierarchy3"/>
    <dgm:cxn modelId="{80E23B27-F3B5-42B6-A789-612B434B7D3D}" type="presOf" srcId="{3EAAFC0F-9225-4F97-8E08-42D7E3BEE310}" destId="{DC60E49E-A27A-4D4C-8E37-FFD79EB6089D}" srcOrd="0" destOrd="0" presId="urn:microsoft.com/office/officeart/2005/8/layout/hierarchy3"/>
    <dgm:cxn modelId="{6A8D36A4-DF60-409D-8DBF-6A3DE93B00FD}" srcId="{5E8014A0-06F9-4C04-8B8A-DBB7EA6C5376}" destId="{09AFA2EA-9000-4CE7-A42D-487C20409451}" srcOrd="3" destOrd="0" parTransId="{B3015E2D-49FE-4797-8F44-EC48E37E8FAE}" sibTransId="{B3BBDB00-3CCF-4A18-853B-83E79AE09063}"/>
    <dgm:cxn modelId="{22EC8B9B-0C2D-48A6-8F5E-9445D0B12D60}" type="presOf" srcId="{781E2514-B351-4995-ACA5-82E6F53D22A2}" destId="{BB798A4E-98BE-48A9-8881-208EBCF774DB}" srcOrd="0" destOrd="0" presId="urn:microsoft.com/office/officeart/2005/8/layout/hierarchy3"/>
    <dgm:cxn modelId="{E20E2ADD-853F-4991-AA89-79B200E5E87E}" type="presOf" srcId="{722DD0D1-ED31-43FF-8BB1-1BA9A9510D5A}" destId="{0443C550-98F5-4708-AE9D-7C988CF13312}" srcOrd="0" destOrd="0" presId="urn:microsoft.com/office/officeart/2005/8/layout/hierarchy3"/>
    <dgm:cxn modelId="{F2557592-AF14-4FA4-B127-2D6CB4D902F9}" type="presParOf" srcId="{DAB26956-487E-4446-8293-089ACD7B8D66}" destId="{7D1E97D9-538E-4C8F-87E0-2CEB6D20D07D}" srcOrd="0" destOrd="0" presId="urn:microsoft.com/office/officeart/2005/8/layout/hierarchy3"/>
    <dgm:cxn modelId="{47A7A3C5-6E81-47CA-A97B-2CF709342DAD}" type="presParOf" srcId="{7D1E97D9-538E-4C8F-87E0-2CEB6D20D07D}" destId="{879DDD90-BE47-42F1-9D9B-2BBA2B3BD2BC}" srcOrd="0" destOrd="0" presId="urn:microsoft.com/office/officeart/2005/8/layout/hierarchy3"/>
    <dgm:cxn modelId="{48FBD988-CDB3-4B91-A37C-74E5893CC77D}" type="presParOf" srcId="{879DDD90-BE47-42F1-9D9B-2BBA2B3BD2BC}" destId="{870E88E1-9EB6-4B7E-B9BC-8CD8D4F7B900}" srcOrd="0" destOrd="0" presId="urn:microsoft.com/office/officeart/2005/8/layout/hierarchy3"/>
    <dgm:cxn modelId="{1F63D15E-2DBD-45C5-AF8F-5006E4159E33}" type="presParOf" srcId="{879DDD90-BE47-42F1-9D9B-2BBA2B3BD2BC}" destId="{6909B3BA-DC2C-4AB2-BA2A-3E4A6CA73044}" srcOrd="1" destOrd="0" presId="urn:microsoft.com/office/officeart/2005/8/layout/hierarchy3"/>
    <dgm:cxn modelId="{2236104A-9E7D-4601-A048-C9A4259799C5}" type="presParOf" srcId="{7D1E97D9-538E-4C8F-87E0-2CEB6D20D07D}" destId="{B9C35A54-517D-48F0-A79F-4CD75E2A6EDE}" srcOrd="1" destOrd="0" presId="urn:microsoft.com/office/officeart/2005/8/layout/hierarchy3"/>
    <dgm:cxn modelId="{11938F3C-62FE-474D-B229-FA850A20332A}" type="presParOf" srcId="{B9C35A54-517D-48F0-A79F-4CD75E2A6EDE}" destId="{10A22438-2AD8-40F1-8E6B-A4ADFAB39CAD}" srcOrd="0" destOrd="0" presId="urn:microsoft.com/office/officeart/2005/8/layout/hierarchy3"/>
    <dgm:cxn modelId="{960BFEE3-26EA-405F-8A18-C1870136AAC0}" type="presParOf" srcId="{B9C35A54-517D-48F0-A79F-4CD75E2A6EDE}" destId="{0443C550-98F5-4708-AE9D-7C988CF13312}" srcOrd="1" destOrd="0" presId="urn:microsoft.com/office/officeart/2005/8/layout/hierarchy3"/>
    <dgm:cxn modelId="{CB4ADFD3-B43C-4947-A59D-A6675F937DB0}" type="presParOf" srcId="{B9C35A54-517D-48F0-A79F-4CD75E2A6EDE}" destId="{F180835A-F51D-4FA7-99DB-81ED0F586788}" srcOrd="2" destOrd="0" presId="urn:microsoft.com/office/officeart/2005/8/layout/hierarchy3"/>
    <dgm:cxn modelId="{10CD84B6-DB81-4283-B602-7F62CC1E63D1}" type="presParOf" srcId="{B9C35A54-517D-48F0-A79F-4CD75E2A6EDE}" destId="{0D0F66F6-71D4-490F-BB93-E59375D22C6E}" srcOrd="3" destOrd="0" presId="urn:microsoft.com/office/officeart/2005/8/layout/hierarchy3"/>
    <dgm:cxn modelId="{55B0D036-576B-4C7F-A4F8-61B011CCDBEA}" type="presParOf" srcId="{B9C35A54-517D-48F0-A79F-4CD75E2A6EDE}" destId="{42425910-B350-4E76-85D7-D31440A7B960}" srcOrd="4" destOrd="0" presId="urn:microsoft.com/office/officeart/2005/8/layout/hierarchy3"/>
    <dgm:cxn modelId="{CEA9F59F-97EC-46DC-BCFE-6FE4ECDACDDA}" type="presParOf" srcId="{B9C35A54-517D-48F0-A79F-4CD75E2A6EDE}" destId="{E97BBB3C-CFE9-47B4-8412-FC11184B44AD}" srcOrd="5" destOrd="0" presId="urn:microsoft.com/office/officeart/2005/8/layout/hierarchy3"/>
    <dgm:cxn modelId="{9AD96112-4688-4C22-945E-393B81B2A72E}" type="presParOf" srcId="{B9C35A54-517D-48F0-A79F-4CD75E2A6EDE}" destId="{ECEBC591-1D25-459B-8795-D32517A735B3}" srcOrd="6" destOrd="0" presId="urn:microsoft.com/office/officeart/2005/8/layout/hierarchy3"/>
    <dgm:cxn modelId="{905A1425-42F0-4827-B0C6-F6BC61226C3C}" type="presParOf" srcId="{B9C35A54-517D-48F0-A79F-4CD75E2A6EDE}" destId="{D8869818-852D-43A3-934F-0460B484DC6B}" srcOrd="7" destOrd="0" presId="urn:microsoft.com/office/officeart/2005/8/layout/hierarchy3"/>
    <dgm:cxn modelId="{95CD992A-991B-444F-B85E-22F5EC07458D}" type="presParOf" srcId="{DAB26956-487E-4446-8293-089ACD7B8D66}" destId="{B0ABB99E-A159-46AD-A814-A7C466A2A6FA}" srcOrd="1" destOrd="0" presId="urn:microsoft.com/office/officeart/2005/8/layout/hierarchy3"/>
    <dgm:cxn modelId="{C6CCF6B6-560C-46A9-9D8B-CB7A491B895E}" type="presParOf" srcId="{B0ABB99E-A159-46AD-A814-A7C466A2A6FA}" destId="{1B57D684-9AEC-4F0C-BBCA-9156C51BE3EC}" srcOrd="0" destOrd="0" presId="urn:microsoft.com/office/officeart/2005/8/layout/hierarchy3"/>
    <dgm:cxn modelId="{CC128F0E-AF90-4F20-8C89-03CE82F3E91E}" type="presParOf" srcId="{1B57D684-9AEC-4F0C-BBCA-9156C51BE3EC}" destId="{652ABA27-E79E-43B4-8D91-E0B8BA3C430D}" srcOrd="0" destOrd="0" presId="urn:microsoft.com/office/officeart/2005/8/layout/hierarchy3"/>
    <dgm:cxn modelId="{37327697-3608-422D-BF89-228B4A6CCD57}" type="presParOf" srcId="{1B57D684-9AEC-4F0C-BBCA-9156C51BE3EC}" destId="{983D662A-255E-41B2-8D32-1D8E05438A5C}" srcOrd="1" destOrd="0" presId="urn:microsoft.com/office/officeart/2005/8/layout/hierarchy3"/>
    <dgm:cxn modelId="{68EF22FB-960E-4349-A4AE-B0673136D8AF}" type="presParOf" srcId="{B0ABB99E-A159-46AD-A814-A7C466A2A6FA}" destId="{743159F1-354E-4E3C-B8CA-521667896492}" srcOrd="1" destOrd="0" presId="urn:microsoft.com/office/officeart/2005/8/layout/hierarchy3"/>
    <dgm:cxn modelId="{0287B104-1AB7-4F37-84F1-F24F87A67A6C}" type="presParOf" srcId="{743159F1-354E-4E3C-B8CA-521667896492}" destId="{2FDB7AB1-A80E-4A0E-946F-0E2E2DDC7403}" srcOrd="0" destOrd="0" presId="urn:microsoft.com/office/officeart/2005/8/layout/hierarchy3"/>
    <dgm:cxn modelId="{B658A0D7-FB41-407A-BCB4-F8672BA72AE8}" type="presParOf" srcId="{743159F1-354E-4E3C-B8CA-521667896492}" destId="{BB798A4E-98BE-48A9-8881-208EBCF774DB}" srcOrd="1" destOrd="0" presId="urn:microsoft.com/office/officeart/2005/8/layout/hierarchy3"/>
    <dgm:cxn modelId="{F3B8E3BA-BF38-4936-8E0C-FD6BDBEA6C85}" type="presParOf" srcId="{743159F1-354E-4E3C-B8CA-521667896492}" destId="{DC60E49E-A27A-4D4C-8E37-FFD79EB6089D}" srcOrd="2" destOrd="0" presId="urn:microsoft.com/office/officeart/2005/8/layout/hierarchy3"/>
    <dgm:cxn modelId="{EEF61272-0099-436E-8813-0007B7C6B8CF}" type="presParOf" srcId="{743159F1-354E-4E3C-B8CA-521667896492}" destId="{9D8B0ABF-FD0F-4468-B627-3CB49AD79CF8}" srcOrd="3" destOrd="0" presId="urn:microsoft.com/office/officeart/2005/8/layout/hierarchy3"/>
    <dgm:cxn modelId="{B86CD199-E5F5-449E-873D-F957AD8F5803}" type="presParOf" srcId="{743159F1-354E-4E3C-B8CA-521667896492}" destId="{D866AAC7-0492-45F5-9042-2425D2243111}" srcOrd="4" destOrd="0" presId="urn:microsoft.com/office/officeart/2005/8/layout/hierarchy3"/>
    <dgm:cxn modelId="{796A6AE9-837F-4583-905B-57895BE862BA}" type="presParOf" srcId="{743159F1-354E-4E3C-B8CA-521667896492}" destId="{A2413D1D-73C2-4C70-AC02-1072766AB6C2}" srcOrd="5" destOrd="0" presId="urn:microsoft.com/office/officeart/2005/8/layout/hierarchy3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AD01DB6-5CA8-4F77-B331-8016C8581C60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9357652A-489A-4EDA-A4F3-3DB58C2B3DCA}">
      <dgm:prSet phldrT="[Texto]"/>
      <dgm:spPr/>
      <dgm:t>
        <a:bodyPr/>
        <a:lstStyle/>
        <a:p>
          <a:r>
            <a:rPr lang="es-AR" dirty="0" smtClean="0"/>
            <a:t>FIT</a:t>
          </a:r>
        </a:p>
      </dgm:t>
    </dgm:pt>
    <dgm:pt modelId="{13CFEC1D-D232-459B-AF8B-B02984FF483C}" type="parTrans" cxnId="{F0060CC1-8553-4C3E-9043-631E25622503}">
      <dgm:prSet/>
      <dgm:spPr/>
      <dgm:t>
        <a:bodyPr/>
        <a:lstStyle/>
        <a:p>
          <a:endParaRPr lang="es-AR"/>
        </a:p>
      </dgm:t>
    </dgm:pt>
    <dgm:pt modelId="{E369DD06-505D-47F5-B20A-457CC7265105}" type="sibTrans" cxnId="{F0060CC1-8553-4C3E-9043-631E25622503}">
      <dgm:prSet/>
      <dgm:spPr/>
      <dgm:t>
        <a:bodyPr/>
        <a:lstStyle/>
        <a:p>
          <a:endParaRPr lang="es-AR"/>
        </a:p>
      </dgm:t>
    </dgm:pt>
    <dgm:pt modelId="{D5B8C621-31AA-4751-8DEB-8674AFE9C387}">
      <dgm:prSet phldrT="[Texto]"/>
      <dgm:spPr/>
      <dgm:t>
        <a:bodyPr/>
        <a:lstStyle/>
        <a:p>
          <a:r>
            <a:rPr lang="es-AR" dirty="0" smtClean="0"/>
            <a:t>Progresistas</a:t>
          </a:r>
          <a:endParaRPr lang="es-AR" dirty="0"/>
        </a:p>
      </dgm:t>
    </dgm:pt>
    <dgm:pt modelId="{732966AA-4758-43FE-8BF6-DD1CA26BFE24}" type="parTrans" cxnId="{44CDB5A1-91BE-42C1-8184-BFD93B6D232B}">
      <dgm:prSet/>
      <dgm:spPr/>
      <dgm:t>
        <a:bodyPr/>
        <a:lstStyle/>
        <a:p>
          <a:endParaRPr lang="es-AR"/>
        </a:p>
      </dgm:t>
    </dgm:pt>
    <dgm:pt modelId="{F1BD3D22-DC94-4FB1-ABD4-62B5ED6DD2A5}" type="sibTrans" cxnId="{44CDB5A1-91BE-42C1-8184-BFD93B6D232B}">
      <dgm:prSet/>
      <dgm:spPr/>
      <dgm:t>
        <a:bodyPr/>
        <a:lstStyle/>
        <a:p>
          <a:endParaRPr lang="es-AR"/>
        </a:p>
      </dgm:t>
    </dgm:pt>
    <dgm:pt modelId="{D145FD16-0A7B-44B0-9EA5-A87810F446FA}">
      <dgm:prSet phldrT="[Texto]"/>
      <dgm:spPr/>
      <dgm:t>
        <a:bodyPr/>
        <a:lstStyle/>
        <a:p>
          <a:r>
            <a:rPr lang="es-AR" dirty="0" smtClean="0"/>
            <a:t>FPV</a:t>
          </a:r>
          <a:endParaRPr lang="es-AR" dirty="0"/>
        </a:p>
      </dgm:t>
    </dgm:pt>
    <dgm:pt modelId="{49874DE2-151E-4D0A-A5B7-F8EA53BE6468}" type="parTrans" cxnId="{67AB4E51-020B-406B-9F7D-A4E0D937FB4E}">
      <dgm:prSet/>
      <dgm:spPr/>
      <dgm:t>
        <a:bodyPr/>
        <a:lstStyle/>
        <a:p>
          <a:endParaRPr lang="es-AR"/>
        </a:p>
      </dgm:t>
    </dgm:pt>
    <dgm:pt modelId="{04575771-C096-4E24-92D7-4406661D8A4A}" type="sibTrans" cxnId="{67AB4E51-020B-406B-9F7D-A4E0D937FB4E}">
      <dgm:prSet/>
      <dgm:spPr/>
      <dgm:t>
        <a:bodyPr/>
        <a:lstStyle/>
        <a:p>
          <a:endParaRPr lang="es-AR"/>
        </a:p>
      </dgm:t>
    </dgm:pt>
    <dgm:pt modelId="{E4A2FD8A-D824-4956-BE7F-F3A42CF19140}">
      <dgm:prSet phldrT="[Texto]"/>
      <dgm:spPr/>
      <dgm:t>
        <a:bodyPr/>
        <a:lstStyle/>
        <a:p>
          <a:r>
            <a:rPr lang="es-AR" dirty="0" smtClean="0"/>
            <a:t>UNA (FR)</a:t>
          </a:r>
          <a:endParaRPr lang="es-AR" dirty="0"/>
        </a:p>
      </dgm:t>
    </dgm:pt>
    <dgm:pt modelId="{EED50B4D-28ED-4BE5-AE56-67EC5CF891BD}" type="parTrans" cxnId="{330BF792-3818-444F-9775-A7A445527A0D}">
      <dgm:prSet/>
      <dgm:spPr/>
      <dgm:t>
        <a:bodyPr/>
        <a:lstStyle/>
        <a:p>
          <a:endParaRPr lang="es-AR"/>
        </a:p>
      </dgm:t>
    </dgm:pt>
    <dgm:pt modelId="{1E976777-3F31-4236-BCAE-D40E17209662}" type="sibTrans" cxnId="{330BF792-3818-444F-9775-A7A445527A0D}">
      <dgm:prSet/>
      <dgm:spPr/>
      <dgm:t>
        <a:bodyPr/>
        <a:lstStyle/>
        <a:p>
          <a:endParaRPr lang="es-AR"/>
        </a:p>
      </dgm:t>
    </dgm:pt>
    <dgm:pt modelId="{0A2B617E-900C-49B6-B425-5C6C8E05E5F3}">
      <dgm:prSet/>
      <dgm:spPr/>
      <dgm:t>
        <a:bodyPr/>
        <a:lstStyle/>
        <a:p>
          <a:r>
            <a:rPr lang="es-AR" dirty="0" smtClean="0"/>
            <a:t>R. </a:t>
          </a:r>
          <a:r>
            <a:rPr lang="es-AR" dirty="0" err="1" smtClean="0"/>
            <a:t>Saa</a:t>
          </a:r>
          <a:endParaRPr lang="es-AR" dirty="0"/>
        </a:p>
      </dgm:t>
    </dgm:pt>
    <dgm:pt modelId="{95C87E1B-1A3E-43AF-8393-34B992BC5C54}" type="parTrans" cxnId="{A9C62545-B71E-44DE-88CB-FBE8C92E762B}">
      <dgm:prSet/>
      <dgm:spPr/>
      <dgm:t>
        <a:bodyPr/>
        <a:lstStyle/>
        <a:p>
          <a:endParaRPr lang="es-AR"/>
        </a:p>
      </dgm:t>
    </dgm:pt>
    <dgm:pt modelId="{DCEA4EA3-B218-4670-8A0D-40AD7DEFBB53}" type="sibTrans" cxnId="{A9C62545-B71E-44DE-88CB-FBE8C92E762B}">
      <dgm:prSet/>
      <dgm:spPr/>
      <dgm:t>
        <a:bodyPr/>
        <a:lstStyle/>
        <a:p>
          <a:endParaRPr lang="es-AR"/>
        </a:p>
      </dgm:t>
    </dgm:pt>
    <dgm:pt modelId="{37EBDDA0-F5D4-4FB7-870D-54E52D8176D6}">
      <dgm:prSet/>
      <dgm:spPr/>
      <dgm:t>
        <a:bodyPr/>
        <a:lstStyle/>
        <a:p>
          <a:r>
            <a:rPr lang="es-AR" dirty="0" smtClean="0"/>
            <a:t>Cambiemos (PRO)</a:t>
          </a:r>
          <a:endParaRPr lang="es-AR" dirty="0"/>
        </a:p>
      </dgm:t>
    </dgm:pt>
    <dgm:pt modelId="{CBA2933E-62CA-4AA9-9159-C005C300BABF}" type="parTrans" cxnId="{2BFE1A13-F487-4E50-B4FD-B1C94F85D8B9}">
      <dgm:prSet/>
      <dgm:spPr/>
      <dgm:t>
        <a:bodyPr/>
        <a:lstStyle/>
        <a:p>
          <a:endParaRPr lang="es-AR"/>
        </a:p>
      </dgm:t>
    </dgm:pt>
    <dgm:pt modelId="{B229240F-FC1A-418F-AE98-A1015A25E7D8}" type="sibTrans" cxnId="{2BFE1A13-F487-4E50-B4FD-B1C94F85D8B9}">
      <dgm:prSet/>
      <dgm:spPr/>
      <dgm:t>
        <a:bodyPr/>
        <a:lstStyle/>
        <a:p>
          <a:endParaRPr lang="es-AR"/>
        </a:p>
      </dgm:t>
    </dgm:pt>
    <dgm:pt modelId="{9A3731AC-5E27-476B-B9B3-1FFA326CBE6E}" type="pres">
      <dgm:prSet presAssocID="{BAD01DB6-5CA8-4F77-B331-8016C8581C6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F5BA2215-9973-4400-927A-F8FCD2DFCFAC}" type="pres">
      <dgm:prSet presAssocID="{9357652A-489A-4EDA-A4F3-3DB58C2B3DCA}" presName="Name5" presStyleLbl="venn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7CE5A02A-1776-446F-AF91-9E86F630303E}" type="pres">
      <dgm:prSet presAssocID="{E369DD06-505D-47F5-B20A-457CC7265105}" presName="space" presStyleCnt="0"/>
      <dgm:spPr/>
    </dgm:pt>
    <dgm:pt modelId="{13F575A6-BD3E-4F1B-A77F-A2A1A50C647E}" type="pres">
      <dgm:prSet presAssocID="{D5B8C621-31AA-4751-8DEB-8674AFE9C387}" presName="Name5" presStyleLbl="venn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96F1C57E-DC0C-4E8E-BA77-5B3929E8D5F5}" type="pres">
      <dgm:prSet presAssocID="{F1BD3D22-DC94-4FB1-ABD4-62B5ED6DD2A5}" presName="space" presStyleCnt="0"/>
      <dgm:spPr/>
    </dgm:pt>
    <dgm:pt modelId="{F0B5B422-6428-4FFD-B260-9EBAAF03C5AB}" type="pres">
      <dgm:prSet presAssocID="{D145FD16-0A7B-44B0-9EA5-A87810F446FA}" presName="Name5" presStyleLbl="venn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D880A87C-B400-4ACD-858C-48F500E30256}" type="pres">
      <dgm:prSet presAssocID="{04575771-C096-4E24-92D7-4406661D8A4A}" presName="space" presStyleCnt="0"/>
      <dgm:spPr/>
    </dgm:pt>
    <dgm:pt modelId="{AF90C73F-C171-4A9E-8799-1EF1137093EC}" type="pres">
      <dgm:prSet presAssocID="{0A2B617E-900C-49B6-B425-5C6C8E05E5F3}" presName="Name5" presStyleLbl="venn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D495B5E-0019-4969-8968-2D5EF5C33735}" type="pres">
      <dgm:prSet presAssocID="{DCEA4EA3-B218-4670-8A0D-40AD7DEFBB53}" presName="space" presStyleCnt="0"/>
      <dgm:spPr/>
    </dgm:pt>
    <dgm:pt modelId="{979C0AA1-93D4-4634-A18C-118EA37053A1}" type="pres">
      <dgm:prSet presAssocID="{E4A2FD8A-D824-4956-BE7F-F3A42CF19140}" presName="Name5" presStyleLbl="venn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0174991-8F13-42FA-AD85-74E78CFA21CD}" type="pres">
      <dgm:prSet presAssocID="{1E976777-3F31-4236-BCAE-D40E17209662}" presName="space" presStyleCnt="0"/>
      <dgm:spPr/>
    </dgm:pt>
    <dgm:pt modelId="{92158C8E-7E91-47D6-9BEB-CAB03EF823A6}" type="pres">
      <dgm:prSet presAssocID="{37EBDDA0-F5D4-4FB7-870D-54E52D8176D6}" presName="Name5" presStyleLbl="venn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F0060CC1-8553-4C3E-9043-631E25622503}" srcId="{BAD01DB6-5CA8-4F77-B331-8016C8581C60}" destId="{9357652A-489A-4EDA-A4F3-3DB58C2B3DCA}" srcOrd="0" destOrd="0" parTransId="{13CFEC1D-D232-459B-AF8B-B02984FF483C}" sibTransId="{E369DD06-505D-47F5-B20A-457CC7265105}"/>
    <dgm:cxn modelId="{2BFE1A13-F487-4E50-B4FD-B1C94F85D8B9}" srcId="{BAD01DB6-5CA8-4F77-B331-8016C8581C60}" destId="{37EBDDA0-F5D4-4FB7-870D-54E52D8176D6}" srcOrd="5" destOrd="0" parTransId="{CBA2933E-62CA-4AA9-9159-C005C300BABF}" sibTransId="{B229240F-FC1A-418F-AE98-A1015A25E7D8}"/>
    <dgm:cxn modelId="{CEDB0EE1-5803-40A7-943B-A42603C8AC6B}" type="presOf" srcId="{E4A2FD8A-D824-4956-BE7F-F3A42CF19140}" destId="{979C0AA1-93D4-4634-A18C-118EA37053A1}" srcOrd="0" destOrd="0" presId="urn:microsoft.com/office/officeart/2005/8/layout/venn3"/>
    <dgm:cxn modelId="{BE08627A-4375-4AF3-B33E-4A7B6E8DCB22}" type="presOf" srcId="{9357652A-489A-4EDA-A4F3-3DB58C2B3DCA}" destId="{F5BA2215-9973-4400-927A-F8FCD2DFCFAC}" srcOrd="0" destOrd="0" presId="urn:microsoft.com/office/officeart/2005/8/layout/venn3"/>
    <dgm:cxn modelId="{77762C12-8C03-4D4B-B855-6191978C0B7E}" type="presOf" srcId="{BAD01DB6-5CA8-4F77-B331-8016C8581C60}" destId="{9A3731AC-5E27-476B-B9B3-1FFA326CBE6E}" srcOrd="0" destOrd="0" presId="urn:microsoft.com/office/officeart/2005/8/layout/venn3"/>
    <dgm:cxn modelId="{D418B2FB-44B7-4866-A67B-028B4A646F0D}" type="presOf" srcId="{37EBDDA0-F5D4-4FB7-870D-54E52D8176D6}" destId="{92158C8E-7E91-47D6-9BEB-CAB03EF823A6}" srcOrd="0" destOrd="0" presId="urn:microsoft.com/office/officeart/2005/8/layout/venn3"/>
    <dgm:cxn modelId="{D4B730E0-6195-4B8E-84A1-689A5CFAA1CF}" type="presOf" srcId="{D5B8C621-31AA-4751-8DEB-8674AFE9C387}" destId="{13F575A6-BD3E-4F1B-A77F-A2A1A50C647E}" srcOrd="0" destOrd="0" presId="urn:microsoft.com/office/officeart/2005/8/layout/venn3"/>
    <dgm:cxn modelId="{67AB4E51-020B-406B-9F7D-A4E0D937FB4E}" srcId="{BAD01DB6-5CA8-4F77-B331-8016C8581C60}" destId="{D145FD16-0A7B-44B0-9EA5-A87810F446FA}" srcOrd="2" destOrd="0" parTransId="{49874DE2-151E-4D0A-A5B7-F8EA53BE6468}" sibTransId="{04575771-C096-4E24-92D7-4406661D8A4A}"/>
    <dgm:cxn modelId="{F7A12DF8-C967-4FAD-9DC4-02796D5D4378}" type="presOf" srcId="{D145FD16-0A7B-44B0-9EA5-A87810F446FA}" destId="{F0B5B422-6428-4FFD-B260-9EBAAF03C5AB}" srcOrd="0" destOrd="0" presId="urn:microsoft.com/office/officeart/2005/8/layout/venn3"/>
    <dgm:cxn modelId="{1FDF56E0-0629-4C22-AE07-164C9731F1D6}" type="presOf" srcId="{0A2B617E-900C-49B6-B425-5C6C8E05E5F3}" destId="{AF90C73F-C171-4A9E-8799-1EF1137093EC}" srcOrd="0" destOrd="0" presId="urn:microsoft.com/office/officeart/2005/8/layout/venn3"/>
    <dgm:cxn modelId="{44CDB5A1-91BE-42C1-8184-BFD93B6D232B}" srcId="{BAD01DB6-5CA8-4F77-B331-8016C8581C60}" destId="{D5B8C621-31AA-4751-8DEB-8674AFE9C387}" srcOrd="1" destOrd="0" parTransId="{732966AA-4758-43FE-8BF6-DD1CA26BFE24}" sibTransId="{F1BD3D22-DC94-4FB1-ABD4-62B5ED6DD2A5}"/>
    <dgm:cxn modelId="{A9C62545-B71E-44DE-88CB-FBE8C92E762B}" srcId="{BAD01DB6-5CA8-4F77-B331-8016C8581C60}" destId="{0A2B617E-900C-49B6-B425-5C6C8E05E5F3}" srcOrd="3" destOrd="0" parTransId="{95C87E1B-1A3E-43AF-8393-34B992BC5C54}" sibTransId="{DCEA4EA3-B218-4670-8A0D-40AD7DEFBB53}"/>
    <dgm:cxn modelId="{330BF792-3818-444F-9775-A7A445527A0D}" srcId="{BAD01DB6-5CA8-4F77-B331-8016C8581C60}" destId="{E4A2FD8A-D824-4956-BE7F-F3A42CF19140}" srcOrd="4" destOrd="0" parTransId="{EED50B4D-28ED-4BE5-AE56-67EC5CF891BD}" sibTransId="{1E976777-3F31-4236-BCAE-D40E17209662}"/>
    <dgm:cxn modelId="{C05B70C9-EDD9-44C9-B25C-544EB75DDF84}" type="presParOf" srcId="{9A3731AC-5E27-476B-B9B3-1FFA326CBE6E}" destId="{F5BA2215-9973-4400-927A-F8FCD2DFCFAC}" srcOrd="0" destOrd="0" presId="urn:microsoft.com/office/officeart/2005/8/layout/venn3"/>
    <dgm:cxn modelId="{66B47AFA-288D-437F-A851-E91E1848CB2F}" type="presParOf" srcId="{9A3731AC-5E27-476B-B9B3-1FFA326CBE6E}" destId="{7CE5A02A-1776-446F-AF91-9E86F630303E}" srcOrd="1" destOrd="0" presId="urn:microsoft.com/office/officeart/2005/8/layout/venn3"/>
    <dgm:cxn modelId="{29427FFB-11CC-4FB9-8F74-73C4951A6E01}" type="presParOf" srcId="{9A3731AC-5E27-476B-B9B3-1FFA326CBE6E}" destId="{13F575A6-BD3E-4F1B-A77F-A2A1A50C647E}" srcOrd="2" destOrd="0" presId="urn:microsoft.com/office/officeart/2005/8/layout/venn3"/>
    <dgm:cxn modelId="{6ED89841-78F6-474C-B931-69B1AB940C4A}" type="presParOf" srcId="{9A3731AC-5E27-476B-B9B3-1FFA326CBE6E}" destId="{96F1C57E-DC0C-4E8E-BA77-5B3929E8D5F5}" srcOrd="3" destOrd="0" presId="urn:microsoft.com/office/officeart/2005/8/layout/venn3"/>
    <dgm:cxn modelId="{E143FB45-FA8B-4E90-AB68-94BD90971C1D}" type="presParOf" srcId="{9A3731AC-5E27-476B-B9B3-1FFA326CBE6E}" destId="{F0B5B422-6428-4FFD-B260-9EBAAF03C5AB}" srcOrd="4" destOrd="0" presId="urn:microsoft.com/office/officeart/2005/8/layout/venn3"/>
    <dgm:cxn modelId="{CDB13A89-5E8D-4EE6-B62C-17D1AF0FF4F8}" type="presParOf" srcId="{9A3731AC-5E27-476B-B9B3-1FFA326CBE6E}" destId="{D880A87C-B400-4ACD-858C-48F500E30256}" srcOrd="5" destOrd="0" presId="urn:microsoft.com/office/officeart/2005/8/layout/venn3"/>
    <dgm:cxn modelId="{1FA446C1-5CE4-4151-A6B5-292A315B04E9}" type="presParOf" srcId="{9A3731AC-5E27-476B-B9B3-1FFA326CBE6E}" destId="{AF90C73F-C171-4A9E-8799-1EF1137093EC}" srcOrd="6" destOrd="0" presId="urn:microsoft.com/office/officeart/2005/8/layout/venn3"/>
    <dgm:cxn modelId="{BE0F3561-FFF0-4CF0-972B-ADF60BEB1A4C}" type="presParOf" srcId="{9A3731AC-5E27-476B-B9B3-1FFA326CBE6E}" destId="{FD495B5E-0019-4969-8968-2D5EF5C33735}" srcOrd="7" destOrd="0" presId="urn:microsoft.com/office/officeart/2005/8/layout/venn3"/>
    <dgm:cxn modelId="{273537E5-531F-463F-AADD-8844BB2F8839}" type="presParOf" srcId="{9A3731AC-5E27-476B-B9B3-1FFA326CBE6E}" destId="{979C0AA1-93D4-4634-A18C-118EA37053A1}" srcOrd="8" destOrd="0" presId="urn:microsoft.com/office/officeart/2005/8/layout/venn3"/>
    <dgm:cxn modelId="{C95FB4D5-2C35-4043-9D24-46FFA5300D62}" type="presParOf" srcId="{9A3731AC-5E27-476B-B9B3-1FFA326CBE6E}" destId="{A0174991-8F13-42FA-AD85-74E78CFA21CD}" srcOrd="9" destOrd="0" presId="urn:microsoft.com/office/officeart/2005/8/layout/venn3"/>
    <dgm:cxn modelId="{7E5E1AB9-0EB1-4C16-869B-B5899CDF2714}" type="presParOf" srcId="{9A3731AC-5E27-476B-B9B3-1FFA326CBE6E}" destId="{92158C8E-7E91-47D6-9BEB-CAB03EF823A6}" srcOrd="10" destOrd="0" presId="urn:microsoft.com/office/officeart/2005/8/layout/venn3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0.92918</cdr:y>
    </cdr:from>
    <cdr:to>
      <cdr:x>0.37847</cdr:x>
      <cdr:y>1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0" y="4205427"/>
          <a:ext cx="3114668" cy="3205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s-AR" sz="1100" dirty="0" smtClean="0"/>
            <a:t>(*) Según </a:t>
          </a:r>
          <a:r>
            <a:rPr lang="es-AR" sz="1100" dirty="0" err="1" smtClean="0"/>
            <a:t>Zelaznik</a:t>
          </a:r>
          <a:r>
            <a:rPr lang="es-AR" sz="1100" dirty="0" smtClean="0"/>
            <a:t> es PJ no </a:t>
          </a:r>
          <a:r>
            <a:rPr lang="es-AR" sz="1100" dirty="0" err="1" smtClean="0"/>
            <a:t>Kirchnerista</a:t>
          </a:r>
          <a:endParaRPr lang="es-AR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F24EF4-45A5-40D2-90A0-7FFE6F6669FD}" type="datetimeFigureOut">
              <a:rPr lang="es-AR" smtClean="0"/>
              <a:pPr/>
              <a:t>05/09/2015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BB28E-2F69-4EC0-8F1C-1C618F54E64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AR" dirty="0" smtClean="0"/>
              <a:t>De las 9 eliminadas,</a:t>
            </a:r>
            <a:r>
              <a:rPr lang="es-AR" baseline="0" dirty="0" smtClean="0"/>
              <a:t> cuatro corresponden a internas de frentes/coaliciones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BB28E-2F69-4EC0-8F1C-1C618F54E642}" type="slidenum">
              <a:rPr lang="es-AR" smtClean="0"/>
              <a:pPr/>
              <a:t>5</a:t>
            </a:fld>
            <a:endParaRPr lang="es-A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1A259-9977-4A47-94E3-142E508D3DC9}" type="datetimeFigureOut">
              <a:rPr lang="es-AR" smtClean="0"/>
              <a:pPr/>
              <a:t>05/09/2015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D09A8-BAC7-40CA-A4F0-D6B73E3D0478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1A259-9977-4A47-94E3-142E508D3DC9}" type="datetimeFigureOut">
              <a:rPr lang="es-AR" smtClean="0"/>
              <a:pPr/>
              <a:t>05/09/2015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D09A8-BAC7-40CA-A4F0-D6B73E3D0478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1A259-9977-4A47-94E3-142E508D3DC9}" type="datetimeFigureOut">
              <a:rPr lang="es-AR" smtClean="0"/>
              <a:pPr/>
              <a:t>05/09/2015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D09A8-BAC7-40CA-A4F0-D6B73E3D0478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1A259-9977-4A47-94E3-142E508D3DC9}" type="datetimeFigureOut">
              <a:rPr lang="es-AR" smtClean="0"/>
              <a:pPr/>
              <a:t>05/09/2015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D09A8-BAC7-40CA-A4F0-D6B73E3D0478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1A259-9977-4A47-94E3-142E508D3DC9}" type="datetimeFigureOut">
              <a:rPr lang="es-AR" smtClean="0"/>
              <a:pPr/>
              <a:t>05/09/2015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D09A8-BAC7-40CA-A4F0-D6B73E3D0478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1A259-9977-4A47-94E3-142E508D3DC9}" type="datetimeFigureOut">
              <a:rPr lang="es-AR" smtClean="0"/>
              <a:pPr/>
              <a:t>05/09/2015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D09A8-BAC7-40CA-A4F0-D6B73E3D0478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1A259-9977-4A47-94E3-142E508D3DC9}" type="datetimeFigureOut">
              <a:rPr lang="es-AR" smtClean="0"/>
              <a:pPr/>
              <a:t>05/09/2015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D09A8-BAC7-40CA-A4F0-D6B73E3D0478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1A259-9977-4A47-94E3-142E508D3DC9}" type="datetimeFigureOut">
              <a:rPr lang="es-AR" smtClean="0"/>
              <a:pPr/>
              <a:t>05/09/2015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D09A8-BAC7-40CA-A4F0-D6B73E3D0478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1A259-9977-4A47-94E3-142E508D3DC9}" type="datetimeFigureOut">
              <a:rPr lang="es-AR" smtClean="0"/>
              <a:pPr/>
              <a:t>05/09/2015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D09A8-BAC7-40CA-A4F0-D6B73E3D0478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1A259-9977-4A47-94E3-142E508D3DC9}" type="datetimeFigureOut">
              <a:rPr lang="es-AR" smtClean="0"/>
              <a:pPr/>
              <a:t>05/09/2015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D09A8-BAC7-40CA-A4F0-D6B73E3D0478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1A259-9977-4A47-94E3-142E508D3DC9}" type="datetimeFigureOut">
              <a:rPr lang="es-AR" smtClean="0"/>
              <a:pPr/>
              <a:t>05/09/2015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D09A8-BAC7-40CA-A4F0-D6B73E3D0478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C1A259-9977-4A47-94E3-142E508D3DC9}" type="datetimeFigureOut">
              <a:rPr lang="es-AR" smtClean="0"/>
              <a:pPr/>
              <a:t>05/09/2015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7D09A8-BAC7-40CA-A4F0-D6B73E3D0478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es.wikipedia.org/wiki/Jorge_Altamira" TargetMode="External"/><Relationship Id="rId3" Type="http://schemas.openxmlformats.org/officeDocument/2006/relationships/hyperlink" Target="https://es.wikipedia.org/wiki/Ricardo_Alfons%C3%ADn" TargetMode="External"/><Relationship Id="rId7" Type="http://schemas.openxmlformats.org/officeDocument/2006/relationships/hyperlink" Target="https://es.wikipedia.org/wiki/Elisa_Carri%C3%B3" TargetMode="External"/><Relationship Id="rId2" Type="http://schemas.openxmlformats.org/officeDocument/2006/relationships/hyperlink" Target="https://es.wikipedia.org/wiki/Cristina_Fern%C3%A1ndez_de_Kirchner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s.wikipedia.org/wiki/Alberto_Rodr%C3%ADguez_Sa%C3%A1" TargetMode="External"/><Relationship Id="rId11" Type="http://schemas.openxmlformats.org/officeDocument/2006/relationships/hyperlink" Target="https://es.wikipedia.org/w/index.php?title=Jos%C3%A9_Bonacci&amp;action=edit&amp;redlink=1" TargetMode="External"/><Relationship Id="rId5" Type="http://schemas.openxmlformats.org/officeDocument/2006/relationships/hyperlink" Target="https://es.wikipedia.org/wiki/Hermes_Binner" TargetMode="External"/><Relationship Id="rId10" Type="http://schemas.openxmlformats.org/officeDocument/2006/relationships/hyperlink" Target="https://es.wikipedia.org/w/index.php?title=Sergio_Pastore_(pol%C3%ADtico)&amp;action=edit&amp;redlink=1" TargetMode="External"/><Relationship Id="rId4" Type="http://schemas.openxmlformats.org/officeDocument/2006/relationships/hyperlink" Target="https://es.wikipedia.org/wiki/Eduardo_Duhalde" TargetMode="External"/><Relationship Id="rId9" Type="http://schemas.openxmlformats.org/officeDocument/2006/relationships/hyperlink" Target="https://es.wikipedia.org/wiki/Alcira_Argumedo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AR" dirty="0" smtClean="0"/>
              <a:t>PASO 2015 – Funciones y efectos sobre el </a:t>
            </a:r>
            <a:r>
              <a:rPr lang="es-AR" smtClean="0"/>
              <a:t>Sistema Electoral</a:t>
            </a:r>
            <a:endParaRPr lang="es-AR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143000"/>
          </a:xfrm>
        </p:spPr>
        <p:txBody>
          <a:bodyPr>
            <a:normAutofit/>
          </a:bodyPr>
          <a:lstStyle/>
          <a:p>
            <a:r>
              <a:rPr lang="es-AR" sz="3000" u="sng" dirty="0" smtClean="0"/>
              <a:t>Modificación SE durante el </a:t>
            </a:r>
            <a:r>
              <a:rPr lang="es-AR" sz="3000" u="sng" dirty="0" err="1" smtClean="0"/>
              <a:t>kirchnerismo</a:t>
            </a:r>
            <a:r>
              <a:rPr lang="es-AR" sz="3000" u="sng" dirty="0" smtClean="0"/>
              <a:t> 2005-2009 </a:t>
            </a:r>
            <a:r>
              <a:rPr lang="es-AR" sz="3000" dirty="0" smtClean="0"/>
              <a:t>(Gerardo </a:t>
            </a:r>
            <a:r>
              <a:rPr lang="es-AR" sz="3000" dirty="0" err="1" smtClean="0"/>
              <a:t>Scherlis</a:t>
            </a:r>
            <a:r>
              <a:rPr lang="es-AR" sz="3000" dirty="0"/>
              <a:t> </a:t>
            </a:r>
            <a:r>
              <a:rPr lang="es-AR" sz="3000" dirty="0" smtClean="0"/>
              <a:t>- 2011)</a:t>
            </a:r>
            <a:endParaRPr lang="es-AR" sz="3000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1528"/>
                <a:gridCol w="2071702"/>
                <a:gridCol w="1894530"/>
                <a:gridCol w="1891684"/>
                <a:gridCol w="1400156"/>
              </a:tblGrid>
              <a:tr h="370840">
                <a:tc>
                  <a:txBody>
                    <a:bodyPr/>
                    <a:lstStyle/>
                    <a:p>
                      <a:r>
                        <a:rPr lang="es-AR" dirty="0" smtClean="0"/>
                        <a:t>Elección</a:t>
                      </a:r>
                      <a:r>
                        <a:rPr lang="es-AR" baseline="0" dirty="0" smtClean="0"/>
                        <a:t> 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Decisión Política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Objetivo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Norma</a:t>
                      </a:r>
                      <a:r>
                        <a:rPr lang="es-AR" baseline="0" dirty="0" smtClean="0"/>
                        <a:t> en conflicto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Reforma Legislativa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dirty="0" smtClean="0"/>
                        <a:t>2005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Unificación de elecciones legislativas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Nacionalizar la elección – Plebiscitar</a:t>
                      </a:r>
                      <a:r>
                        <a:rPr lang="es-AR" baseline="0" dirty="0" smtClean="0"/>
                        <a:t> al gobierno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Arts. 53 y 54 del Cód. Electoral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Sí.</a:t>
                      </a:r>
                      <a:r>
                        <a:rPr lang="es-AR" baseline="0" dirty="0" smtClean="0"/>
                        <a:t> Ley 25893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dirty="0" smtClean="0"/>
                        <a:t>2007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Colectoras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Conformar</a:t>
                      </a:r>
                      <a:r>
                        <a:rPr lang="es-AR" baseline="0" dirty="0" smtClean="0"/>
                        <a:t> una coalición amplia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Arts. 60-62 del Cód. Electoral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No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dirty="0" smtClean="0"/>
                        <a:t>2009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Adelantamiento</a:t>
                      </a:r>
                      <a:r>
                        <a:rPr lang="es-AR" baseline="0" dirty="0" smtClean="0"/>
                        <a:t> Electoral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Evitar elecciones con estancamiento económico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Art. 53 del Cód.</a:t>
                      </a:r>
                      <a:r>
                        <a:rPr lang="es-AR" baseline="0" dirty="0" smtClean="0"/>
                        <a:t> Electoral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Sí. Ley 26495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Candidaturas testimoniales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Reforzar</a:t>
                      </a:r>
                      <a:r>
                        <a:rPr lang="es-AR" baseline="0" dirty="0" smtClean="0"/>
                        <a:t> listas legislativas – Evitar defecciones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Art. 1 CN y 140 Cód.</a:t>
                      </a:r>
                      <a:r>
                        <a:rPr lang="es-AR" baseline="0" dirty="0" smtClean="0"/>
                        <a:t> Electoral.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No</a:t>
                      </a:r>
                      <a:endParaRPr lang="es-A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es-AR" sz="3000" u="sng" dirty="0" smtClean="0"/>
              <a:t>Modificación SE durante el </a:t>
            </a:r>
            <a:r>
              <a:rPr lang="es-AR" sz="3000" u="sng" dirty="0" err="1" smtClean="0"/>
              <a:t>kirchnerismo</a:t>
            </a:r>
            <a:r>
              <a:rPr lang="es-AR" sz="3000" u="sng" dirty="0" smtClean="0"/>
              <a:t> 2011-2015</a:t>
            </a:r>
            <a:endParaRPr lang="es-AR" sz="3000" u="sng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500034" y="1142984"/>
          <a:ext cx="8229600" cy="52178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966"/>
                <a:gridCol w="1785950"/>
                <a:gridCol w="2143140"/>
                <a:gridCol w="1743116"/>
                <a:gridCol w="1514428"/>
              </a:tblGrid>
              <a:tr h="673935">
                <a:tc>
                  <a:txBody>
                    <a:bodyPr/>
                    <a:lstStyle/>
                    <a:p>
                      <a:r>
                        <a:rPr lang="es-AR" dirty="0" smtClean="0"/>
                        <a:t>Elección</a:t>
                      </a:r>
                      <a:r>
                        <a:rPr lang="es-AR" baseline="0" dirty="0" smtClean="0"/>
                        <a:t> 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Decisión Política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Objetivo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Norma</a:t>
                      </a:r>
                      <a:r>
                        <a:rPr lang="es-AR" baseline="0" dirty="0" smtClean="0"/>
                        <a:t> en conflicto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Reforma Legislativa</a:t>
                      </a:r>
                      <a:endParaRPr lang="es-AR" dirty="0"/>
                    </a:p>
                  </a:txBody>
                  <a:tcPr/>
                </a:tc>
              </a:tr>
              <a:tr h="1829250">
                <a:tc>
                  <a:txBody>
                    <a:bodyPr/>
                    <a:lstStyle/>
                    <a:p>
                      <a:r>
                        <a:rPr lang="es-AR" dirty="0" smtClean="0"/>
                        <a:t>2011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PASO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Elección</a:t>
                      </a:r>
                      <a:r>
                        <a:rPr lang="es-AR" baseline="0" dirty="0" smtClean="0"/>
                        <a:t> popular de candidaturas nacionales – Umbrales para evitar la fragmentación del Sistema de Partidos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err="1" smtClean="0"/>
                        <a:t>Modif</a:t>
                      </a:r>
                      <a:r>
                        <a:rPr lang="es-AR" dirty="0" smtClean="0"/>
                        <a:t>.</a:t>
                      </a:r>
                      <a:r>
                        <a:rPr lang="es-AR" baseline="0" dirty="0" smtClean="0"/>
                        <a:t>  Sustancial del Cód. Electoral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Sí.</a:t>
                      </a:r>
                      <a:r>
                        <a:rPr lang="es-AR" baseline="0" dirty="0" smtClean="0"/>
                        <a:t> </a:t>
                      </a:r>
                      <a:r>
                        <a:rPr lang="es-AR" dirty="0" smtClean="0"/>
                        <a:t>Ley 26571</a:t>
                      </a:r>
                      <a:endParaRPr lang="es-AR" dirty="0"/>
                    </a:p>
                  </a:txBody>
                  <a:tcPr/>
                </a:tc>
              </a:tr>
              <a:tr h="1251592">
                <a:tc>
                  <a:txBody>
                    <a:bodyPr/>
                    <a:lstStyle/>
                    <a:p>
                      <a:r>
                        <a:rPr lang="es-AR" dirty="0" smtClean="0"/>
                        <a:t>2013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Ref. Elección miembros del Consejo de la Magistratura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Nacionalizar la</a:t>
                      </a:r>
                      <a:r>
                        <a:rPr lang="es-AR" baseline="0" dirty="0" smtClean="0"/>
                        <a:t> elección repitiendo el éxito del 2005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Art.</a:t>
                      </a:r>
                      <a:r>
                        <a:rPr lang="es-AR" baseline="0" dirty="0" smtClean="0"/>
                        <a:t> 114 CN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Sí.</a:t>
                      </a:r>
                      <a:r>
                        <a:rPr lang="es-AR" baseline="0" dirty="0" smtClean="0"/>
                        <a:t> </a:t>
                      </a:r>
                      <a:r>
                        <a:rPr lang="es-AR" dirty="0" smtClean="0"/>
                        <a:t>Ley</a:t>
                      </a:r>
                      <a:r>
                        <a:rPr lang="es-AR" baseline="0" dirty="0" smtClean="0"/>
                        <a:t> 26855 (*)</a:t>
                      </a:r>
                      <a:endParaRPr lang="es-AR" dirty="0"/>
                    </a:p>
                  </a:txBody>
                  <a:tcPr/>
                </a:tc>
              </a:tr>
              <a:tr h="1374119">
                <a:tc>
                  <a:txBody>
                    <a:bodyPr/>
                    <a:lstStyle/>
                    <a:p>
                      <a:r>
                        <a:rPr lang="es-AR" dirty="0" smtClean="0"/>
                        <a:t>2015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Ref.</a:t>
                      </a:r>
                      <a:r>
                        <a:rPr lang="es-AR" baseline="0" dirty="0" smtClean="0"/>
                        <a:t> Elección popular miembros del PARLASUR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Nacionalizar</a:t>
                      </a:r>
                      <a:r>
                        <a:rPr lang="es-AR" baseline="0" dirty="0" smtClean="0"/>
                        <a:t> la elección con una lista de candidatos legislativos en distrito único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Art. 53 Cód.</a:t>
                      </a:r>
                      <a:r>
                        <a:rPr lang="es-AR" baseline="0" dirty="0" smtClean="0"/>
                        <a:t> Electoral (y otros s/ PASO / Financiamiento)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Sí. Ley</a:t>
                      </a:r>
                      <a:r>
                        <a:rPr lang="es-AR" baseline="0" dirty="0" smtClean="0"/>
                        <a:t> 27120</a:t>
                      </a:r>
                      <a:endParaRPr lang="es-A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u="sng" dirty="0" smtClean="0"/>
              <a:t>Funciones de las PASO</a:t>
            </a:r>
            <a:endParaRPr lang="es-AR" u="sng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28596" y="1214422"/>
          <a:ext cx="8186766" cy="46259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u="sng" dirty="0" smtClean="0"/>
              <a:t>Internas para candidaturas presidenciales PASO 2011 / 2015</a:t>
            </a:r>
            <a:endParaRPr lang="es-AR" u="sng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PASO 2011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PASO 2015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dirty="0" smtClean="0"/>
                        <a:t>Candidaturas Totales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10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15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dirty="0" smtClean="0"/>
                        <a:t>Internas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0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3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dirty="0" smtClean="0"/>
                        <a:t>Candidaturas Eliminadas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3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9 (*)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 gridSpan="3">
                  <a:txBody>
                    <a:bodyPr/>
                    <a:lstStyle/>
                    <a:p>
                      <a:endParaRPr lang="es-AR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dirty="0" smtClean="0"/>
                        <a:t>(*) De las 9 eliminadas,</a:t>
                      </a:r>
                      <a:r>
                        <a:rPr lang="es-AR" baseline="0" dirty="0" smtClean="0"/>
                        <a:t> cuatro corresponden a internas de frentes/coaliciones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sz="3000" u="sng" dirty="0" smtClean="0"/>
              <a:t>Cantidad de bloques parlamentarios en Diputados antes/después de la sanción de las PASO</a:t>
            </a:r>
            <a:endParaRPr lang="es-AR" sz="3000" u="sng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043890" cy="4119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8778"/>
                <a:gridCol w="1608778"/>
                <a:gridCol w="1608778"/>
                <a:gridCol w="1608778"/>
                <a:gridCol w="1608778"/>
              </a:tblGrid>
              <a:tr h="370840">
                <a:tc>
                  <a:txBody>
                    <a:bodyPr/>
                    <a:lstStyle/>
                    <a:p>
                      <a:r>
                        <a:rPr lang="es-AR" dirty="0" smtClean="0"/>
                        <a:t>Nro. miembros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Nro.</a:t>
                      </a:r>
                      <a:r>
                        <a:rPr lang="es-AR" baseline="0" dirty="0" smtClean="0"/>
                        <a:t> Bloques AP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Nro. Promedio integrantes por bloque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dirty="0" smtClean="0"/>
                        <a:t>Nro. Bloques</a:t>
                      </a:r>
                      <a:r>
                        <a:rPr lang="es-AR" baseline="0" dirty="0" smtClean="0"/>
                        <a:t> DP</a:t>
                      </a:r>
                      <a:endParaRPr lang="es-AR" dirty="0" smtClean="0"/>
                    </a:p>
                    <a:p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dirty="0" smtClean="0"/>
                        <a:t>Nro. Promedio integrantes por bloque</a:t>
                      </a:r>
                    </a:p>
                    <a:p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dirty="0" smtClean="0"/>
                        <a:t>257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36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7,13(*)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26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9,88 (**)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 gridSpan="5">
                  <a:txBody>
                    <a:bodyPr/>
                    <a:lstStyle/>
                    <a:p>
                      <a:endParaRPr lang="es-AR" dirty="0" smtClean="0"/>
                    </a:p>
                    <a:p>
                      <a:r>
                        <a:rPr lang="es-AR" dirty="0" smtClean="0"/>
                        <a:t>(*)</a:t>
                      </a:r>
                      <a:r>
                        <a:rPr lang="es-AR" baseline="0" dirty="0" smtClean="0"/>
                        <a:t> Los cuatro bloques más importantes (FPV, UCR, Peronismo Federal y FAP) antes de la elección de 2011 reunían en total 174 diputados (67,70% del total). Otros seis bloques reunían 50 diputados (CC y PRO entre otros). Y el resto eran bloques de dos miembros ó unipersonales.</a:t>
                      </a:r>
                      <a:endParaRPr lang="es-AR" dirty="0" smtClean="0"/>
                    </a:p>
                    <a:p>
                      <a:endParaRPr lang="es-AR" dirty="0" smtClean="0"/>
                    </a:p>
                    <a:p>
                      <a:r>
                        <a:rPr lang="es-AR" dirty="0" smtClean="0"/>
                        <a:t>(**) Hay</a:t>
                      </a:r>
                      <a:r>
                        <a:rPr lang="es-AR" baseline="0" dirty="0" smtClean="0"/>
                        <a:t> cuatro bloques importantes (FPV-PJ, </a:t>
                      </a:r>
                      <a:r>
                        <a:rPr lang="es-AR" baseline="0" dirty="0" err="1" smtClean="0"/>
                        <a:t>Union</a:t>
                      </a:r>
                      <a:r>
                        <a:rPr lang="es-AR" baseline="0" dirty="0" smtClean="0"/>
                        <a:t> PRO, UCR, FR y FAP) que reúnen 211 diputados (82,1% del total). Luego hay tres interbloques de entre 5 y 7 miembros. El resto son bloques de dos miembros o unipersonales. </a:t>
                      </a:r>
                      <a:endParaRPr lang="es-A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sz="3000" u="sng" dirty="0" smtClean="0"/>
              <a:t>Cantidad de bloques parlamentarios en el Senado antes/después de la sanción de las PASO</a:t>
            </a:r>
            <a:endParaRPr lang="es-AR" sz="3000" u="sng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186765" cy="329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7353"/>
                <a:gridCol w="1637353"/>
                <a:gridCol w="1637353"/>
                <a:gridCol w="1637353"/>
                <a:gridCol w="1637353"/>
              </a:tblGrid>
              <a:tr h="370840">
                <a:tc>
                  <a:txBody>
                    <a:bodyPr/>
                    <a:lstStyle/>
                    <a:p>
                      <a:r>
                        <a:rPr lang="es-AR" dirty="0" smtClean="0"/>
                        <a:t>Nro. miembros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Nro.</a:t>
                      </a:r>
                      <a:r>
                        <a:rPr lang="es-AR" baseline="0" dirty="0" smtClean="0"/>
                        <a:t> Bloques AP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Nro. Promedio integrantes por bloque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dirty="0" smtClean="0"/>
                        <a:t>Nro. Bloques</a:t>
                      </a:r>
                      <a:r>
                        <a:rPr lang="es-AR" baseline="0" dirty="0" smtClean="0"/>
                        <a:t> DP</a:t>
                      </a:r>
                      <a:endParaRPr lang="es-A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dirty="0" smtClean="0"/>
                        <a:t>Nro. Promedio integrantes por bloque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dirty="0" smtClean="0"/>
                        <a:t>72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21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3,42 (*)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23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3,13 (**)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 gridSpan="5">
                  <a:txBody>
                    <a:bodyPr/>
                    <a:lstStyle/>
                    <a:p>
                      <a:r>
                        <a:rPr lang="es-AR" dirty="0" smtClean="0"/>
                        <a:t>(*) El Bloque del FPV osciló</a:t>
                      </a:r>
                      <a:r>
                        <a:rPr lang="es-AR" baseline="0" dirty="0" smtClean="0"/>
                        <a:t> entre 30 miembros cuando le fue regular y </a:t>
                      </a:r>
                      <a:r>
                        <a:rPr lang="es-AR" dirty="0" smtClean="0"/>
                        <a:t>40</a:t>
                      </a:r>
                      <a:r>
                        <a:rPr lang="es-AR" baseline="0" dirty="0" smtClean="0"/>
                        <a:t> miembros cuando ganó la elección (en general cuando coincidió legislativa y presidencial). </a:t>
                      </a:r>
                      <a:endParaRPr lang="es-AR" dirty="0"/>
                    </a:p>
                    <a:p>
                      <a:endParaRPr lang="es-AR" dirty="0"/>
                    </a:p>
                    <a:p>
                      <a:r>
                        <a:rPr lang="es-AR" dirty="0" smtClean="0"/>
                        <a:t>(**) El Bloque FPV-PJ cuenta</a:t>
                      </a:r>
                      <a:r>
                        <a:rPr lang="es-AR" baseline="0" dirty="0" smtClean="0"/>
                        <a:t> con 32 miembros actualmente (44,44%).  El otro gran bloque es la UCR (11 miembros). Los otros veintiún bloques tienen uno o dos miembros. Solo </a:t>
                      </a:r>
                      <a:r>
                        <a:rPr lang="es-AR" baseline="0" dirty="0" err="1" smtClean="0"/>
                        <a:t>Únión</a:t>
                      </a:r>
                      <a:r>
                        <a:rPr lang="es-AR" baseline="0" dirty="0" smtClean="0"/>
                        <a:t> por Entre Ríos cuenta con tres. Hay 28 partidos que tienen representación en el Senado.</a:t>
                      </a:r>
                      <a:endParaRPr lang="es-A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r>
              <a:rPr lang="es-AR" sz="3000" u="sng" dirty="0" smtClean="0"/>
              <a:t>Sobre los objetivos formales de las PASO</a:t>
            </a:r>
            <a:endParaRPr lang="es-AR" sz="3000" u="sng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928670"/>
            <a:ext cx="8229600" cy="5357850"/>
          </a:xfrm>
        </p:spPr>
        <p:txBody>
          <a:bodyPr>
            <a:noAutofit/>
          </a:bodyPr>
          <a:lstStyle/>
          <a:p>
            <a:r>
              <a:rPr lang="es-AR" sz="3000" dirty="0" smtClean="0"/>
              <a:t>Ningún partido resolvió sus candidaturas a presidente mediante internas.</a:t>
            </a:r>
          </a:p>
          <a:p>
            <a:r>
              <a:rPr lang="es-AR" sz="3000" dirty="0" smtClean="0"/>
              <a:t>Algunas alianzas/coaliciones se crearon (FIT, Cambiemos y UNA), solo como estrategia electoral. Sólo una (FIT) fue competitiva.</a:t>
            </a:r>
          </a:p>
          <a:p>
            <a:r>
              <a:rPr lang="es-AR" sz="3000" dirty="0" smtClean="0"/>
              <a:t>Los umbrales funcionaron: de las 25 formulas entre ambas paso, 12 no compitieron en octubre. </a:t>
            </a:r>
          </a:p>
          <a:p>
            <a:r>
              <a:rPr lang="es-AR" sz="3000" dirty="0" smtClean="0"/>
              <a:t>Se redujo la oferta electoral: es la más baja desde 1983, con solo 6 candidatos a presidente.  El promedio (1983-2007) es de 13,33 por elección. En 2011 –con la PASO- fueron 7 candidatos.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sz="3000" u="sng" dirty="0" smtClean="0"/>
              <a:t>Sobre los objetivos formales de las PASO (continuación</a:t>
            </a:r>
            <a:endParaRPr lang="es-ES" sz="30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es-AR" sz="3700" dirty="0" smtClean="0"/>
              <a:t>¿Disminuyó la fragmentación? ¿Había antes fragmentación?</a:t>
            </a:r>
          </a:p>
          <a:p>
            <a:pPr algn="just"/>
            <a:r>
              <a:rPr lang="es-AR" sz="3700" dirty="0" smtClean="0"/>
              <a:t>Se crearon listas de candidatos legislativos unificadas. Compiten 110 listas en todo el país. La cifra más baja desde 1983 también; en 2007 fueron 350, la cifra más alta (Julia Pomares, </a:t>
            </a:r>
            <a:r>
              <a:rPr lang="es-AR" sz="3700" dirty="0" err="1" smtClean="0"/>
              <a:t>Cippec</a:t>
            </a:r>
            <a:r>
              <a:rPr lang="es-AR" sz="3700" dirty="0" smtClean="0"/>
              <a:t> - OEAR). </a:t>
            </a:r>
          </a:p>
          <a:p>
            <a:pPr algn="just"/>
            <a:r>
              <a:rPr lang="es-AR" sz="3700" dirty="0" smtClean="0"/>
              <a:t>Esto es gracias no solo a la unificación en forma previa sino también a la eliminación de listas que no superaron el umbral. </a:t>
            </a:r>
          </a:p>
          <a:p>
            <a:pPr algn="just"/>
            <a:r>
              <a:rPr lang="es-AR" sz="3700" dirty="0" smtClean="0"/>
              <a:t>No obstante los bloques parlamentarios siguieron conformándose de igual forma hasta ahora. Veremos en el futuro, después de la nueva conformación (más adelante una proyección).</a:t>
            </a: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/>
          </a:bodyPr>
          <a:lstStyle/>
          <a:p>
            <a:r>
              <a:rPr lang="es-AR" sz="3500" u="sng" dirty="0" smtClean="0"/>
              <a:t>Efectos múltiples de las PASO</a:t>
            </a:r>
            <a:endParaRPr lang="es-AR" sz="3500" u="sng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285860"/>
          <a:ext cx="8229600" cy="48403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dirty="0" smtClean="0"/>
              <a:t>Ejemplos de discursos de campaña – PASO 2011 - FIT</a:t>
            </a:r>
            <a:endParaRPr lang="es-AR" dirty="0"/>
          </a:p>
        </p:txBody>
      </p:sp>
      <p:pic>
        <p:nvPicPr>
          <p:cNvPr id="9" name="8 Marcador de contenido" descr="fit_14deagosto_1-720x102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786" y="1643050"/>
            <a:ext cx="3185429" cy="4525963"/>
          </a:xfrm>
        </p:spPr>
      </p:pic>
      <p:pic>
        <p:nvPicPr>
          <p:cNvPr id="10" name="9 Imagen" descr="680x6801350536347_altamira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1934" y="1643050"/>
            <a:ext cx="4500594" cy="3571900"/>
          </a:xfrm>
          <a:prstGeom prst="rect">
            <a:avLst/>
          </a:prstGeom>
        </p:spPr>
      </p:pic>
      <p:sp>
        <p:nvSpPr>
          <p:cNvPr id="5" name="4 Elipse"/>
          <p:cNvSpPr/>
          <p:nvPr/>
        </p:nvSpPr>
        <p:spPr>
          <a:xfrm>
            <a:off x="6429388" y="2714620"/>
            <a:ext cx="2286016" cy="42862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Elipse"/>
          <p:cNvSpPr/>
          <p:nvPr/>
        </p:nvSpPr>
        <p:spPr>
          <a:xfrm>
            <a:off x="928662" y="2643182"/>
            <a:ext cx="3000396" cy="114300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dirty="0" smtClean="0"/>
              <a:t>Portada propaganda FIT - 10/2013</a:t>
            </a:r>
            <a:endParaRPr lang="es-AR" dirty="0"/>
          </a:p>
        </p:txBody>
      </p:sp>
      <p:pic>
        <p:nvPicPr>
          <p:cNvPr id="4" name="3 Marcador de contenido" descr="IMG_716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74764" y="1600200"/>
            <a:ext cx="3394472" cy="4525963"/>
          </a:xfrm>
        </p:spPr>
      </p:pic>
      <p:sp>
        <p:nvSpPr>
          <p:cNvPr id="6" name="5 Elipse"/>
          <p:cNvSpPr/>
          <p:nvPr/>
        </p:nvSpPr>
        <p:spPr>
          <a:xfrm>
            <a:off x="4786314" y="2143116"/>
            <a:ext cx="1357322" cy="157163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sz="3000" dirty="0" smtClean="0"/>
              <a:t>Contenido folletín propaganda FIT Octubre 2013 </a:t>
            </a:r>
            <a:endParaRPr lang="es-AR" sz="3000" dirty="0"/>
          </a:p>
        </p:txBody>
      </p:sp>
      <p:pic>
        <p:nvPicPr>
          <p:cNvPr id="4" name="3 Marcador de contenido" descr="IMG_716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1214422"/>
            <a:ext cx="8286808" cy="519711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25536"/>
          </a:xfrm>
        </p:spPr>
        <p:txBody>
          <a:bodyPr>
            <a:noAutofit/>
          </a:bodyPr>
          <a:lstStyle/>
          <a:p>
            <a:r>
              <a:rPr lang="es-ES" sz="2500" dirty="0" smtClean="0"/>
              <a:t>Propaganda del FIT para las PASO de 2011. Se le explica al elector el SE y le informa directamente el cálculo exacto de votos necesarios (400 mil) para superar la instancia de las primarias.</a:t>
            </a:r>
            <a:endParaRPr lang="es-ES" sz="2500" dirty="0"/>
          </a:p>
        </p:txBody>
      </p:sp>
      <p:pic>
        <p:nvPicPr>
          <p:cNvPr id="6" name="5 Marcador de contenido" descr="E1DA14D0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8794" y="1785926"/>
            <a:ext cx="5500726" cy="4554551"/>
          </a:xfrm>
        </p:spPr>
      </p:pic>
      <p:cxnSp>
        <p:nvCxnSpPr>
          <p:cNvPr id="8" name="7 Conector recto de flecha"/>
          <p:cNvCxnSpPr/>
          <p:nvPr/>
        </p:nvCxnSpPr>
        <p:spPr>
          <a:xfrm rot="10800000">
            <a:off x="7000892" y="2714620"/>
            <a:ext cx="92869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Elipse"/>
          <p:cNvSpPr/>
          <p:nvPr/>
        </p:nvSpPr>
        <p:spPr>
          <a:xfrm>
            <a:off x="2214546" y="1785926"/>
            <a:ext cx="2714644" cy="35719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CuadroTexto"/>
          <p:cNvSpPr txBox="1"/>
          <p:nvPr/>
        </p:nvSpPr>
        <p:spPr>
          <a:xfrm>
            <a:off x="7143768" y="2786058"/>
            <a:ext cx="1428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REQUISITOS PASO</a:t>
            </a:r>
            <a:endParaRPr lang="es-ES" dirty="0"/>
          </a:p>
        </p:txBody>
      </p:sp>
      <p:cxnSp>
        <p:nvCxnSpPr>
          <p:cNvPr id="12" name="11 Conector recto de flecha"/>
          <p:cNvCxnSpPr/>
          <p:nvPr/>
        </p:nvCxnSpPr>
        <p:spPr>
          <a:xfrm rot="10800000">
            <a:off x="7143768" y="4000504"/>
            <a:ext cx="85725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7143768" y="4071942"/>
            <a:ext cx="1428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Efectos PASO en el </a:t>
            </a:r>
            <a:r>
              <a:rPr lang="es-ES" dirty="0" err="1" smtClean="0"/>
              <a:t>S.Part</a:t>
            </a:r>
            <a:r>
              <a:rPr lang="es-ES" dirty="0" smtClean="0"/>
              <a:t>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000" dirty="0" smtClean="0"/>
              <a:t>Propaganda del FIT también que nuevamente menciona los 400 mil votos</a:t>
            </a:r>
            <a:endParaRPr lang="es-ES" sz="3000" dirty="0"/>
          </a:p>
        </p:txBody>
      </p:sp>
      <p:pic>
        <p:nvPicPr>
          <p:cNvPr id="4" name="3 Marcador de contenido" descr="F50C6ACDD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8860" y="1571612"/>
            <a:ext cx="4500594" cy="4525963"/>
          </a:xfrm>
        </p:spPr>
      </p:pic>
      <p:sp>
        <p:nvSpPr>
          <p:cNvPr id="5" name="4 Elipse"/>
          <p:cNvSpPr/>
          <p:nvPr/>
        </p:nvSpPr>
        <p:spPr>
          <a:xfrm>
            <a:off x="2571736" y="4643446"/>
            <a:ext cx="4286280" cy="64294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3000" dirty="0" smtClean="0"/>
              <a:t>Infografía que difundió el PO para felicitar a sus militantes por alcanzar el número de votos mínimos y superarlos</a:t>
            </a:r>
            <a:endParaRPr lang="es-ES" sz="3000" dirty="0"/>
          </a:p>
        </p:txBody>
      </p:sp>
      <p:pic>
        <p:nvPicPr>
          <p:cNvPr id="4" name="3 Marcador de contenido" descr="CA26EB38C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5984" y="1571612"/>
            <a:ext cx="3840290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96974"/>
          </a:xfrm>
        </p:spPr>
        <p:txBody>
          <a:bodyPr>
            <a:noAutofit/>
          </a:bodyPr>
          <a:lstStyle/>
          <a:p>
            <a:r>
              <a:rPr lang="es-ES" sz="2000" dirty="0" smtClean="0"/>
              <a:t>Afiche 2013. El FIT casi llegó al millón de votos nacionales, un crecimiento importante con respecto a 2011 (en elecciones legislativas los votos a fuerzas menores aumenta con respecto a las presidenciales por la mayor proporción de voto sincero).</a:t>
            </a:r>
            <a:endParaRPr lang="es-ES" sz="2000" dirty="0"/>
          </a:p>
        </p:txBody>
      </p:sp>
      <p:pic>
        <p:nvPicPr>
          <p:cNvPr id="4" name="3 Marcador de contenido" descr="1millon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8794" y="1857364"/>
            <a:ext cx="4929170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PASO 2015 - Alejandro </a:t>
            </a:r>
            <a:r>
              <a:rPr lang="es-ES" dirty="0" err="1" smtClean="0"/>
              <a:t>Bodart</a:t>
            </a:r>
            <a:r>
              <a:rPr lang="es-ES" dirty="0" smtClean="0"/>
              <a:t> -</a:t>
            </a:r>
            <a:endParaRPr lang="es-ES" dirty="0"/>
          </a:p>
        </p:txBody>
      </p:sp>
      <p:pic>
        <p:nvPicPr>
          <p:cNvPr id="6" name="5 Marcador de contenido" descr="ALE-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1500174"/>
            <a:ext cx="4038600" cy="3269473"/>
          </a:xfrm>
        </p:spPr>
      </p:pic>
      <p:pic>
        <p:nvPicPr>
          <p:cNvPr id="7" name="6 Marcador de contenido" descr="image1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3438" y="1500174"/>
            <a:ext cx="4038600" cy="3285914"/>
          </a:xfrm>
        </p:spPr>
      </p:pic>
      <p:sp>
        <p:nvSpPr>
          <p:cNvPr id="8" name="7 CuadroTexto"/>
          <p:cNvSpPr txBox="1"/>
          <p:nvPr/>
        </p:nvSpPr>
        <p:spPr>
          <a:xfrm>
            <a:off x="428596" y="5072074"/>
            <a:ext cx="8286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 smtClean="0"/>
              <a:t>Utilizó la estrategia de mencionar exactamente cuántos votos requería para pasar las PASO.</a:t>
            </a:r>
            <a:endParaRPr lang="es-ES" sz="2000" dirty="0"/>
          </a:p>
        </p:txBody>
      </p:sp>
      <p:sp>
        <p:nvSpPr>
          <p:cNvPr id="9" name="8 Elipse"/>
          <p:cNvSpPr/>
          <p:nvPr/>
        </p:nvSpPr>
        <p:spPr>
          <a:xfrm>
            <a:off x="2500298" y="2071678"/>
            <a:ext cx="1071570" cy="1143008"/>
          </a:xfrm>
          <a:prstGeom prst="ellipse">
            <a:avLst/>
          </a:prstGeom>
          <a:noFill/>
          <a:ln w="25400"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Elipse"/>
          <p:cNvSpPr/>
          <p:nvPr/>
        </p:nvSpPr>
        <p:spPr>
          <a:xfrm>
            <a:off x="6000760" y="4000504"/>
            <a:ext cx="714380" cy="64294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sz="2000" b="1" u="sng" dirty="0" smtClean="0"/>
              <a:t>Efectos de las PASO una vez desarrollados los comicios</a:t>
            </a:r>
            <a:r>
              <a:rPr lang="es-AR" sz="2000" dirty="0" smtClean="0"/>
              <a:t/>
            </a:r>
            <a:br>
              <a:rPr lang="es-AR" sz="2000" dirty="0" smtClean="0"/>
            </a:br>
            <a:r>
              <a:rPr lang="es-AR" sz="2000" dirty="0" smtClean="0"/>
              <a:t/>
            </a:r>
            <a:br>
              <a:rPr lang="es-AR" sz="2000" dirty="0" smtClean="0"/>
            </a:br>
            <a:r>
              <a:rPr lang="es-AR" sz="2000" u="sng" dirty="0" smtClean="0"/>
              <a:t>Resultados PASO 2011</a:t>
            </a:r>
            <a:endParaRPr lang="es-AR" sz="2000" u="sng" dirty="0"/>
          </a:p>
        </p:txBody>
      </p:sp>
      <p:pic>
        <p:nvPicPr>
          <p:cNvPr id="5" name="4 Marcador de contenido" descr="PASO2011 Resultados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8663" y="1564089"/>
            <a:ext cx="6786610" cy="470322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sz="3000" u="sng" dirty="0" smtClean="0"/>
              <a:t>RESULTADOS OCTUBRE 2011</a:t>
            </a:r>
            <a:endParaRPr lang="es-AR" sz="3000" u="sng" dirty="0"/>
          </a:p>
        </p:txBody>
      </p:sp>
      <p:pic>
        <p:nvPicPr>
          <p:cNvPr id="4" name="3 Marcador de contenido" descr="elecciones2011-resultados1-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0961" y="1600200"/>
            <a:ext cx="808207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/>
          </a:bodyPr>
          <a:lstStyle/>
          <a:p>
            <a:r>
              <a:rPr lang="es-AR" sz="2000" u="sng" dirty="0" smtClean="0"/>
              <a:t>Efecto fundamental: migración de votos</a:t>
            </a:r>
            <a:endParaRPr lang="es-AR" sz="2000" u="sng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500034" y="857232"/>
          <a:ext cx="8229600" cy="54305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370840">
                <a:tc>
                  <a:txBody>
                    <a:bodyPr/>
                    <a:lstStyle/>
                    <a:p>
                      <a:r>
                        <a:rPr lang="es-AR" dirty="0" smtClean="0"/>
                        <a:t>Candidato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PASO 2011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Gral.</a:t>
                      </a:r>
                      <a:r>
                        <a:rPr lang="es-AR" baseline="0" dirty="0" smtClean="0"/>
                        <a:t> 2011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err="1" smtClean="0"/>
                        <a:t>Dif</a:t>
                      </a:r>
                      <a:r>
                        <a:rPr lang="es-AR" dirty="0" smtClean="0"/>
                        <a:t>. porcentual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err="1" smtClean="0"/>
                        <a:t>Dif</a:t>
                      </a:r>
                      <a:r>
                        <a:rPr lang="es-AR" dirty="0" smtClean="0"/>
                        <a:t>.</a:t>
                      </a:r>
                      <a:r>
                        <a:rPr lang="es-AR" baseline="0" dirty="0" smtClean="0"/>
                        <a:t> </a:t>
                      </a:r>
                      <a:r>
                        <a:rPr lang="es-AR" baseline="0" dirty="0" err="1" smtClean="0"/>
                        <a:t>Cant</a:t>
                      </a:r>
                      <a:r>
                        <a:rPr lang="es-AR" baseline="0" dirty="0" smtClean="0"/>
                        <a:t>. de votos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Expectativas previas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sz="1800" u="sng" kern="1200" dirty="0" smtClean="0">
                          <a:hlinkClick r:id="rId2" tooltip="Cristina Fernández de Kirchner"/>
                        </a:rPr>
                        <a:t>Cristina Kirchner</a:t>
                      </a:r>
                      <a:r>
                        <a:rPr lang="es-AR" sz="1800" u="sng" kern="1200" dirty="0" smtClean="0"/>
                        <a:t> 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50,24 %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54,11%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+ 3,87%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+ de 1</a:t>
                      </a:r>
                      <a:r>
                        <a:rPr lang="es-AR" baseline="0" dirty="0" smtClean="0"/>
                        <a:t> M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Altas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sz="18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3" tooltip="Ricardo Alfonsín"/>
                        </a:rPr>
                        <a:t>Alfonsín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12,20%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11,14%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- 1,06%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Altas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sz="18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4" tooltip="Eduardo Duhalde"/>
                        </a:rPr>
                        <a:t>Duhalde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12,12%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5,86%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- 6,26%</a:t>
                      </a:r>
                      <a:endParaRPr lang="es-AR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Perdió + de 1,3 M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Altas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sz="1800" b="0" i="0" u="none" strike="noStrike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5" tooltip="Hermes Binner"/>
                        </a:rPr>
                        <a:t>Binner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10,18%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16,81%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+ 6,63%</a:t>
                      </a:r>
                      <a:endParaRPr lang="es-AR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+ de 1,5 M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Medias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sz="18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6" tooltip="Alberto Rodríguez Saá"/>
                        </a:rPr>
                        <a:t>Alberto Rodríguez </a:t>
                      </a:r>
                      <a:r>
                        <a:rPr lang="es-AR" sz="1800" b="0" i="0" u="none" strike="noStrike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6" tooltip="Alberto Rodríguez Saá"/>
                        </a:rPr>
                        <a:t>Saá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8,17%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7,96%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- 0,21%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Medias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sz="1800" b="0" i="0" u="none" strike="noStrike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7" tooltip="Elisa Carrió"/>
                        </a:rPr>
                        <a:t>Carrió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3,22%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1,82%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- 1,40%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Medias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sz="18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8" tooltip="Jorge Altamira"/>
                        </a:rPr>
                        <a:t>Altamira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2,46%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2,30%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- 0,16%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Bajas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sz="1800" b="0" i="0" u="none" strike="noStrike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9" tooltip="Alcira Argumedo"/>
                        </a:rPr>
                        <a:t>Argumedo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0,89%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--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--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--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Nulas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sz="18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10" tooltip="Sergio Pastore (político) (aún no redactado)"/>
                        </a:rPr>
                        <a:t>Pastore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0,30%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--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--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--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Nulas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sz="18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11" tooltip="José Bonacci (aún no redactado)"/>
                        </a:rPr>
                        <a:t>José </a:t>
                      </a:r>
                      <a:r>
                        <a:rPr lang="es-AR" sz="1800" b="0" i="0" u="none" strike="noStrike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11" tooltip="José Bonacci (aún no redactado)"/>
                        </a:rPr>
                        <a:t>Bonacci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0,23%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--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--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--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Nulas</a:t>
                      </a:r>
                      <a:endParaRPr lang="es-A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sz="3000" dirty="0" smtClean="0"/>
              <a:t>Mismo esquema para resultados PASO / </a:t>
            </a:r>
            <a:r>
              <a:rPr lang="es-AR" sz="3000" dirty="0" err="1" smtClean="0"/>
              <a:t>Grales</a:t>
            </a:r>
            <a:r>
              <a:rPr lang="es-AR" sz="3000" dirty="0" smtClean="0"/>
              <a:t> 2013 en </a:t>
            </a:r>
            <a:r>
              <a:rPr lang="es-AR" sz="3000" dirty="0" err="1" smtClean="0"/>
              <a:t>Pcia</a:t>
            </a:r>
            <a:r>
              <a:rPr lang="es-AR" sz="3000" dirty="0" smtClean="0"/>
              <a:t>. BSAS</a:t>
            </a:r>
            <a:endParaRPr lang="es-AR" sz="3000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7972452" cy="479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4121"/>
                <a:gridCol w="1254861"/>
                <a:gridCol w="1337831"/>
                <a:gridCol w="1555604"/>
                <a:gridCol w="1750035"/>
              </a:tblGrid>
              <a:tr h="370840">
                <a:tc>
                  <a:txBody>
                    <a:bodyPr/>
                    <a:lstStyle/>
                    <a:p>
                      <a:r>
                        <a:rPr lang="es-AR" dirty="0" smtClean="0"/>
                        <a:t>Candidato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PASO 2013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Gral.</a:t>
                      </a:r>
                      <a:r>
                        <a:rPr lang="es-AR" baseline="0" dirty="0" smtClean="0"/>
                        <a:t> 2013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err="1" smtClean="0"/>
                        <a:t>Dif</a:t>
                      </a:r>
                      <a:r>
                        <a:rPr lang="es-AR" dirty="0" smtClean="0"/>
                        <a:t>. porcentual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Expectativas previas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dirty="0" err="1" smtClean="0"/>
                        <a:t>Massa</a:t>
                      </a:r>
                      <a:r>
                        <a:rPr lang="es-AR" dirty="0" smtClean="0"/>
                        <a:t> 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34,93%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43,95%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+ 9,02%</a:t>
                      </a:r>
                      <a:endParaRPr lang="es-AR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Altas</a:t>
                      </a:r>
                      <a:r>
                        <a:rPr lang="es-AR" baseline="0" dirty="0" smtClean="0"/>
                        <a:t> 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dirty="0" err="1" smtClean="0"/>
                        <a:t>Insaurralde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30,00%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32,33%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+ 2,33%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Altas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dirty="0" err="1" smtClean="0"/>
                        <a:t>Stolbizer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11,15%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11,71%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+ 0,56%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Medias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dirty="0" smtClean="0"/>
                        <a:t>De </a:t>
                      </a:r>
                      <a:r>
                        <a:rPr lang="es-AR" dirty="0" err="1" smtClean="0"/>
                        <a:t>Narvaez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10,50%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5,43%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- 5,07%</a:t>
                      </a:r>
                      <a:endParaRPr lang="es-AR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Altas (*)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dirty="0" err="1" smtClean="0"/>
                        <a:t>Pitrola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3,85%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5,01%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+ 1,16%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Medias/bajas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dirty="0" smtClean="0"/>
                        <a:t>Venegas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1,53%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1,57%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+ 0,04%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Bajas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dirty="0" smtClean="0"/>
                        <a:t>Otros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2,30%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--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--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dirty="0" smtClean="0"/>
                        <a:t>Nulos/Blancos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6,06%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NO ESTAN</a:t>
                      </a:r>
                      <a:r>
                        <a:rPr lang="es-AR" baseline="0" dirty="0" smtClean="0"/>
                        <a:t> TOMADOS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</a:tr>
              <a:tr h="370840">
                <a:tc gridSpan="5">
                  <a:txBody>
                    <a:bodyPr/>
                    <a:lstStyle/>
                    <a:p>
                      <a:r>
                        <a:rPr lang="es-AR" dirty="0" smtClean="0"/>
                        <a:t>(*) Las</a:t>
                      </a:r>
                      <a:r>
                        <a:rPr lang="es-AR" baseline="0" dirty="0" smtClean="0"/>
                        <a:t> encuestas no obstante no le otorgaban más de 12/13 </a:t>
                      </a:r>
                      <a:r>
                        <a:rPr lang="es-AR" baseline="0" dirty="0" err="1" smtClean="0"/>
                        <a:t>ptos</a:t>
                      </a:r>
                      <a:r>
                        <a:rPr lang="es-AR" baseline="0" dirty="0" smtClean="0"/>
                        <a:t>. porcentuales. Pero la imagen era la de la elección de 2009, cuando le ganó a la fórmula Kirchner/</a:t>
                      </a:r>
                      <a:r>
                        <a:rPr lang="es-AR" baseline="0" dirty="0" err="1" smtClean="0"/>
                        <a:t>Scioli</a:t>
                      </a:r>
                      <a:r>
                        <a:rPr lang="es-AR" baseline="0" dirty="0" smtClean="0"/>
                        <a:t> en </a:t>
                      </a:r>
                      <a:r>
                        <a:rPr lang="es-AR" baseline="0" dirty="0" err="1" smtClean="0"/>
                        <a:t>Pcia</a:t>
                      </a:r>
                      <a:r>
                        <a:rPr lang="es-AR" baseline="0" dirty="0" smtClean="0"/>
                        <a:t>. </a:t>
                      </a:r>
                      <a:r>
                        <a:rPr lang="es-AR" baseline="0" dirty="0" err="1" smtClean="0"/>
                        <a:t>Bs.As</a:t>
                      </a:r>
                      <a:r>
                        <a:rPr lang="es-AR" baseline="0" dirty="0" smtClean="0"/>
                        <a:t>.</a:t>
                      </a:r>
                      <a:endParaRPr lang="es-A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r>
              <a:rPr lang="es-AR" sz="3000" dirty="0" smtClean="0"/>
              <a:t>RESULTADOS PASO 2015</a:t>
            </a:r>
            <a:endParaRPr lang="es-AR" sz="3000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500034" y="928670"/>
          <a:ext cx="8229600" cy="536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0198"/>
                <a:gridCol w="1243002"/>
                <a:gridCol w="1371600"/>
                <a:gridCol w="885860"/>
                <a:gridCol w="1428760"/>
                <a:gridCol w="1800180"/>
              </a:tblGrid>
              <a:tr h="370840">
                <a:tc>
                  <a:txBody>
                    <a:bodyPr/>
                    <a:lstStyle/>
                    <a:p>
                      <a:r>
                        <a:rPr lang="es-AR" dirty="0" smtClean="0"/>
                        <a:t>Candidato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PASO 2015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Gral.</a:t>
                      </a:r>
                      <a:r>
                        <a:rPr lang="es-AR" baseline="0" dirty="0" smtClean="0"/>
                        <a:t> 2015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err="1" smtClean="0"/>
                        <a:t>Dif</a:t>
                      </a:r>
                      <a:r>
                        <a:rPr lang="es-AR" dirty="0" smtClean="0"/>
                        <a:t>. porcentual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dirty="0" smtClean="0"/>
                        <a:t>Expectativas previas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Estuvo a la altura de las expectativas ?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dirty="0" err="1" smtClean="0"/>
                        <a:t>Scioli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38,41%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?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?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Altas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Sí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dirty="0" err="1" smtClean="0"/>
                        <a:t>Macri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24,28%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dirty="0" smtClean="0"/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?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Altas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Sí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dirty="0" smtClean="0"/>
                        <a:t>Sanz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3,45%</a:t>
                      </a:r>
                      <a:endParaRPr lang="es-AR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--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--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Bajas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Sí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dirty="0" err="1" smtClean="0"/>
                        <a:t>Carrió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2,34%</a:t>
                      </a:r>
                      <a:endParaRPr lang="es-AR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--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--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Bajas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Sí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dirty="0" err="1" smtClean="0"/>
                        <a:t>Massa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14,23%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?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?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Medias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Sí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dirty="0" smtClean="0"/>
                        <a:t>De la Sota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6,40%</a:t>
                      </a:r>
                      <a:endParaRPr lang="es-AR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--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--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Medias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No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dirty="0" err="1" smtClean="0"/>
                        <a:t>Stolbizer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3,51%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?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?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Bajas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Sí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dirty="0" smtClean="0"/>
                        <a:t>Del Caño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1,69%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?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?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Bajas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No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dirty="0" smtClean="0"/>
                        <a:t>Altamira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1,62%</a:t>
                      </a:r>
                      <a:endParaRPr lang="es-AR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--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--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Medias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No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dirty="0" smtClean="0"/>
                        <a:t>Adolfo R.</a:t>
                      </a:r>
                      <a:r>
                        <a:rPr lang="es-AR" baseline="0" dirty="0" smtClean="0"/>
                        <a:t> </a:t>
                      </a:r>
                      <a:r>
                        <a:rPr lang="es-AR" baseline="0" dirty="0" err="1" smtClean="0"/>
                        <a:t>Saa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2,11%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?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?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Medias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Sí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dirty="0" smtClean="0"/>
                        <a:t>Otros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1,98%</a:t>
                      </a:r>
                      <a:endParaRPr lang="es-AR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--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--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Nulas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Sí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 gridSpan="6">
                  <a:txBody>
                    <a:bodyPr/>
                    <a:lstStyle/>
                    <a:p>
                      <a:r>
                        <a:rPr lang="es-AR" dirty="0" smtClean="0"/>
                        <a:t>En Verde el</a:t>
                      </a:r>
                      <a:r>
                        <a:rPr lang="es-AR" baseline="0" dirty="0" smtClean="0"/>
                        <a:t> porcentaje de votos a repartir entre los que continúan</a:t>
                      </a:r>
                      <a:r>
                        <a:rPr lang="es-AR" baseline="0" dirty="0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:  </a:t>
                      </a:r>
                      <a:r>
                        <a:rPr lang="es-AR" b="1" baseline="0" dirty="0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15,79 %</a:t>
                      </a:r>
                      <a:endParaRPr lang="es-AR" b="1" dirty="0">
                        <a:solidFill>
                          <a:srgbClr val="00B05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54164"/>
          </a:xfrm>
        </p:spPr>
        <p:txBody>
          <a:bodyPr>
            <a:normAutofit fontScale="90000"/>
          </a:bodyPr>
          <a:lstStyle/>
          <a:p>
            <a:r>
              <a:rPr lang="es-AR" u="sng" dirty="0" smtClean="0"/>
              <a:t>Arco ideológico Izquierda-Derecha según las coaliciones en competencia </a:t>
            </a:r>
            <a:r>
              <a:rPr lang="es-AR" sz="3300" u="sng" dirty="0" smtClean="0"/>
              <a:t>(para poder proyectar la migración/retención de votos)</a:t>
            </a:r>
            <a:r>
              <a:rPr lang="es-AR" dirty="0" smtClean="0"/>
              <a:t>:</a:t>
            </a:r>
            <a:endParaRPr lang="es-AR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214282" y="2500306"/>
          <a:ext cx="8643998" cy="29289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11 Flecha izquierda y derecha"/>
          <p:cNvSpPr/>
          <p:nvPr/>
        </p:nvSpPr>
        <p:spPr>
          <a:xfrm>
            <a:off x="642910" y="2571744"/>
            <a:ext cx="7858180" cy="35719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Izquierda                                                 Centro                                              Derecha</a:t>
            </a:r>
            <a:endParaRPr lang="es-ES" dirty="0"/>
          </a:p>
        </p:txBody>
      </p:sp>
      <p:sp>
        <p:nvSpPr>
          <p:cNvPr id="18" name="17 Flecha izquierda, derecha y arriba"/>
          <p:cNvSpPr/>
          <p:nvPr/>
        </p:nvSpPr>
        <p:spPr>
          <a:xfrm>
            <a:off x="4572000" y="5072074"/>
            <a:ext cx="3571900" cy="785817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18 CuadroTexto"/>
          <p:cNvSpPr txBox="1"/>
          <p:nvPr/>
        </p:nvSpPr>
        <p:spPr>
          <a:xfrm>
            <a:off x="3714744" y="5429264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33%</a:t>
            </a:r>
            <a:endParaRPr lang="es-ES" dirty="0"/>
          </a:p>
        </p:txBody>
      </p:sp>
      <p:sp>
        <p:nvSpPr>
          <p:cNvPr id="20" name="19 CuadroTexto"/>
          <p:cNvSpPr txBox="1"/>
          <p:nvPr/>
        </p:nvSpPr>
        <p:spPr>
          <a:xfrm>
            <a:off x="6072198" y="4643446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33%</a:t>
            </a:r>
            <a:endParaRPr lang="es-ES" dirty="0"/>
          </a:p>
        </p:txBody>
      </p:sp>
      <p:sp>
        <p:nvSpPr>
          <p:cNvPr id="21" name="20 CuadroTexto"/>
          <p:cNvSpPr txBox="1"/>
          <p:nvPr/>
        </p:nvSpPr>
        <p:spPr>
          <a:xfrm>
            <a:off x="8143900" y="5357826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33%</a:t>
            </a:r>
            <a:endParaRPr lang="es-ES" dirty="0"/>
          </a:p>
        </p:txBody>
      </p:sp>
      <p:sp>
        <p:nvSpPr>
          <p:cNvPr id="22" name="21 Flecha arriba"/>
          <p:cNvSpPr/>
          <p:nvPr/>
        </p:nvSpPr>
        <p:spPr>
          <a:xfrm>
            <a:off x="1000100" y="4786322"/>
            <a:ext cx="285752" cy="42862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22 CuadroTexto"/>
          <p:cNvSpPr txBox="1"/>
          <p:nvPr/>
        </p:nvSpPr>
        <p:spPr>
          <a:xfrm>
            <a:off x="428596" y="5143512"/>
            <a:ext cx="1785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Conserva votos coalición</a:t>
            </a:r>
            <a:endParaRPr lang="es-ES" dirty="0"/>
          </a:p>
        </p:txBody>
      </p:sp>
      <p:sp>
        <p:nvSpPr>
          <p:cNvPr id="24" name="23 Forma libre"/>
          <p:cNvSpPr/>
          <p:nvPr/>
        </p:nvSpPr>
        <p:spPr>
          <a:xfrm>
            <a:off x="2015067" y="2899833"/>
            <a:ext cx="5604933" cy="427567"/>
          </a:xfrm>
          <a:custGeom>
            <a:avLst/>
            <a:gdLst>
              <a:gd name="connsiteX0" fmla="*/ 5604933 w 5604933"/>
              <a:gd name="connsiteY0" fmla="*/ 211667 h 427567"/>
              <a:gd name="connsiteX1" fmla="*/ 3471333 w 5604933"/>
              <a:gd name="connsiteY1" fmla="*/ 21167 h 427567"/>
              <a:gd name="connsiteX2" fmla="*/ 550333 w 5604933"/>
              <a:gd name="connsiteY2" fmla="*/ 338667 h 427567"/>
              <a:gd name="connsiteX3" fmla="*/ 169333 w 5604933"/>
              <a:gd name="connsiteY3" fmla="*/ 427567 h 427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04933" h="427567">
                <a:moveTo>
                  <a:pt x="5604933" y="211667"/>
                </a:moveTo>
                <a:cubicBezTo>
                  <a:pt x="4959349" y="105833"/>
                  <a:pt x="4313766" y="0"/>
                  <a:pt x="3471333" y="21167"/>
                </a:cubicBezTo>
                <a:cubicBezTo>
                  <a:pt x="2628900" y="42334"/>
                  <a:pt x="1100666" y="270934"/>
                  <a:pt x="550333" y="338667"/>
                </a:cubicBezTo>
                <a:cubicBezTo>
                  <a:pt x="0" y="406400"/>
                  <a:pt x="230716" y="416984"/>
                  <a:pt x="169333" y="427567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24 Flecha abajo"/>
          <p:cNvSpPr/>
          <p:nvPr/>
        </p:nvSpPr>
        <p:spPr>
          <a:xfrm>
            <a:off x="2143108" y="3286124"/>
            <a:ext cx="142876" cy="14287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25 CuadroTexto"/>
          <p:cNvSpPr txBox="1"/>
          <p:nvPr/>
        </p:nvSpPr>
        <p:spPr>
          <a:xfrm>
            <a:off x="1857356" y="3429000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+ 1% UCR</a:t>
            </a:r>
            <a:endParaRPr lang="es-ES" dirty="0"/>
          </a:p>
        </p:txBody>
      </p:sp>
      <p:sp>
        <p:nvSpPr>
          <p:cNvPr id="27" name="26 Flecha curvada hacia arriba"/>
          <p:cNvSpPr/>
          <p:nvPr/>
        </p:nvSpPr>
        <p:spPr>
          <a:xfrm>
            <a:off x="214282" y="6143644"/>
            <a:ext cx="857256" cy="428628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28" name="27 Flecha curvada hacia arriba"/>
          <p:cNvSpPr/>
          <p:nvPr/>
        </p:nvSpPr>
        <p:spPr>
          <a:xfrm>
            <a:off x="285720" y="6143644"/>
            <a:ext cx="2286016" cy="428628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29" name="28 Flecha curvada hacia arriba"/>
          <p:cNvSpPr/>
          <p:nvPr/>
        </p:nvSpPr>
        <p:spPr>
          <a:xfrm>
            <a:off x="285720" y="6143644"/>
            <a:ext cx="3643338" cy="428628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30" name="29 CuadroTexto"/>
          <p:cNvSpPr txBox="1"/>
          <p:nvPr/>
        </p:nvSpPr>
        <p:spPr>
          <a:xfrm>
            <a:off x="357158" y="5786454"/>
            <a:ext cx="392909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500" dirty="0" smtClean="0"/>
              <a:t>+ 0,66% otros      + 0,66% otros      +0,66% otros</a:t>
            </a:r>
            <a:endParaRPr lang="es-ES" sz="1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r>
              <a:rPr lang="es-AR" sz="3000" u="sng" dirty="0" smtClean="0"/>
              <a:t>Probables resultados en Octubre 2015</a:t>
            </a:r>
            <a:endParaRPr lang="es-AR" sz="3000" u="sng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571472" y="1000108"/>
          <a:ext cx="8040815" cy="53086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457135"/>
                <a:gridCol w="971757"/>
                <a:gridCol w="1071570"/>
                <a:gridCol w="1257280"/>
                <a:gridCol w="3283073"/>
              </a:tblGrid>
              <a:tr h="370840">
                <a:tc>
                  <a:txBody>
                    <a:bodyPr/>
                    <a:lstStyle/>
                    <a:p>
                      <a:r>
                        <a:rPr lang="es-AR" dirty="0" smtClean="0"/>
                        <a:t>Candidato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PASO 2015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Gral.</a:t>
                      </a:r>
                      <a:r>
                        <a:rPr lang="es-AR" baseline="0" dirty="0" smtClean="0"/>
                        <a:t> 2015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err="1" smtClean="0"/>
                        <a:t>Dif</a:t>
                      </a:r>
                      <a:r>
                        <a:rPr lang="es-AR" dirty="0" smtClean="0"/>
                        <a:t>. porcentual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Retuvo / Suma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dirty="0" err="1" smtClean="0"/>
                        <a:t>Scioli</a:t>
                      </a:r>
                      <a:r>
                        <a:rPr lang="es-AR" dirty="0" smtClean="0"/>
                        <a:t> (FPV)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38,41%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41,20%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+2,79%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400" dirty="0" smtClean="0"/>
                        <a:t>- Retiene votos propios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es-AR" sz="1400" dirty="0" smtClean="0"/>
                        <a:t>Suma</a:t>
                      </a:r>
                      <a:r>
                        <a:rPr lang="es-AR" sz="1400" baseline="0" dirty="0" smtClean="0"/>
                        <a:t> 33% de </a:t>
                      </a:r>
                      <a:r>
                        <a:rPr lang="es-AR" sz="1400" baseline="0" dirty="0" err="1" smtClean="0"/>
                        <a:t>De</a:t>
                      </a:r>
                      <a:r>
                        <a:rPr lang="es-AR" sz="1400" baseline="0" dirty="0" smtClean="0"/>
                        <a:t> la Sota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es-AR" sz="1400" baseline="0" dirty="0" smtClean="0"/>
                        <a:t> Suma 33% de “otros”</a:t>
                      </a:r>
                      <a:endParaRPr lang="es-AR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dirty="0" err="1" smtClean="0"/>
                        <a:t>Macri</a:t>
                      </a:r>
                      <a:r>
                        <a:rPr lang="es-AR" dirty="0" smtClean="0"/>
                        <a:t> (PRO)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24,28%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31,20%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+6,92%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400" dirty="0" smtClean="0"/>
                        <a:t>- Suma</a:t>
                      </a:r>
                      <a:r>
                        <a:rPr lang="es-AR" sz="1400" baseline="0" dirty="0" smtClean="0"/>
                        <a:t> 33% de </a:t>
                      </a:r>
                      <a:r>
                        <a:rPr lang="es-AR" sz="1400" baseline="0" dirty="0" err="1" smtClean="0"/>
                        <a:t>De</a:t>
                      </a:r>
                      <a:r>
                        <a:rPr lang="es-AR" sz="1400" baseline="0" dirty="0" smtClean="0"/>
                        <a:t> la Sota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s-AR" sz="1400" baseline="0" dirty="0" smtClean="0"/>
                        <a:t>Retiene los propios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s-AR" sz="1400" baseline="0" dirty="0" smtClean="0"/>
                        <a:t> Suma/pierde casi todo Cambiemos</a:t>
                      </a:r>
                      <a:endParaRPr lang="es-AR" sz="14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dirty="0" err="1" smtClean="0"/>
                        <a:t>Massa</a:t>
                      </a:r>
                      <a:r>
                        <a:rPr lang="es-AR" dirty="0" smtClean="0"/>
                        <a:t> (FR)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14,23%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16,36%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+2,13%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400" dirty="0" smtClean="0"/>
                        <a:t>- Retiene los propios</a:t>
                      </a:r>
                    </a:p>
                    <a:p>
                      <a:r>
                        <a:rPr lang="es-AR" sz="1400" dirty="0" smtClean="0"/>
                        <a:t>- Suma</a:t>
                      </a:r>
                      <a:r>
                        <a:rPr lang="es-AR" sz="1400" baseline="0" dirty="0" smtClean="0"/>
                        <a:t> solo 33% de </a:t>
                      </a:r>
                      <a:r>
                        <a:rPr lang="es-AR" sz="1400" baseline="0" dirty="0" err="1" smtClean="0"/>
                        <a:t>De</a:t>
                      </a:r>
                      <a:r>
                        <a:rPr lang="es-AR" sz="1400" baseline="0" dirty="0" smtClean="0"/>
                        <a:t> la Sota (no retiene los votos de UNA)</a:t>
                      </a:r>
                      <a:endParaRPr lang="es-AR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dirty="0" err="1" smtClean="0"/>
                        <a:t>Stolbizer</a:t>
                      </a:r>
                      <a:r>
                        <a:rPr lang="es-AR" dirty="0" smtClean="0"/>
                        <a:t> (GEN)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3,51%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5,17%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+1,66%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es-AR" sz="1400" dirty="0" smtClean="0"/>
                        <a:t>Retiene los propios. Suma 1% de </a:t>
                      </a:r>
                      <a:r>
                        <a:rPr lang="es-AR" sz="1400" dirty="0" err="1" smtClean="0"/>
                        <a:t>Carrio</a:t>
                      </a:r>
                      <a:r>
                        <a:rPr lang="es-AR" sz="1400" dirty="0" smtClean="0"/>
                        <a:t>/Sanz.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s-AR" sz="1400" baseline="0" dirty="0" smtClean="0"/>
                        <a:t> Suma 33% de “otros”</a:t>
                      </a:r>
                      <a:endParaRPr lang="es-AR" sz="14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dirty="0" smtClean="0"/>
                        <a:t>Del Caño (FIT)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1,69%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3,97%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+2,28%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es-AR" sz="1400" dirty="0" smtClean="0"/>
                        <a:t>Retiene</a:t>
                      </a:r>
                      <a:r>
                        <a:rPr lang="es-AR" sz="1400" baseline="0" dirty="0" smtClean="0"/>
                        <a:t> los propios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es-AR" sz="1400" baseline="0" dirty="0" smtClean="0"/>
                        <a:t> Suma los de FIT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s-AR" sz="1400" baseline="0" dirty="0" smtClean="0"/>
                        <a:t> Suma 33% de “otros”</a:t>
                      </a:r>
                      <a:endParaRPr lang="es-AR" sz="14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dirty="0" smtClean="0"/>
                        <a:t>Adolfo R.</a:t>
                      </a:r>
                      <a:r>
                        <a:rPr lang="es-AR" baseline="0" dirty="0" smtClean="0"/>
                        <a:t> </a:t>
                      </a:r>
                      <a:r>
                        <a:rPr lang="es-AR" baseline="0" dirty="0" err="1" smtClean="0"/>
                        <a:t>Saa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2,11%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2,11%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--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- Retiene</a:t>
                      </a:r>
                      <a:r>
                        <a:rPr lang="es-AR" baseline="0" dirty="0" smtClean="0"/>
                        <a:t> los propios. No suma.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 gridSpan="5">
                  <a:txBody>
                    <a:bodyPr/>
                    <a:lstStyle/>
                    <a:p>
                      <a:r>
                        <a:rPr lang="es-AR" dirty="0" smtClean="0"/>
                        <a:t>Solo faltaría considerar dónde pueden</a:t>
                      </a:r>
                      <a:r>
                        <a:rPr lang="es-AR" baseline="0" dirty="0" smtClean="0"/>
                        <a:t> ir los votos Blancos en PASO (por boleta corta)</a:t>
                      </a:r>
                      <a:endParaRPr lang="es-A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C151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3042" y="928669"/>
            <a:ext cx="4668564" cy="5429289"/>
          </a:xfrm>
        </p:spPr>
      </p:pic>
      <p:sp>
        <p:nvSpPr>
          <p:cNvPr id="6" name="5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68280"/>
          </a:xfrm>
        </p:spPr>
        <p:txBody>
          <a:bodyPr>
            <a:noAutofit/>
          </a:bodyPr>
          <a:lstStyle/>
          <a:p>
            <a:r>
              <a:rPr lang="es-AR" sz="2000" dirty="0" smtClean="0"/>
              <a:t>Javier </a:t>
            </a:r>
            <a:r>
              <a:rPr lang="es-AR" sz="2000" dirty="0" err="1" smtClean="0"/>
              <a:t>Zelaznik</a:t>
            </a:r>
            <a:r>
              <a:rPr lang="es-AR" sz="2000" dirty="0" smtClean="0"/>
              <a:t>, El Estadista Nro. 127, p. 13</a:t>
            </a:r>
            <a:endParaRPr lang="es-A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dirty="0" smtClean="0"/>
              <a:t>Bloques en diputados según la proyección para </a:t>
            </a:r>
            <a:r>
              <a:rPr lang="es-AR" sz="3300" dirty="0" smtClean="0"/>
              <a:t>2016/17</a:t>
            </a:r>
            <a:r>
              <a:rPr lang="es-AR" dirty="0" smtClean="0"/>
              <a:t> </a:t>
            </a:r>
            <a:r>
              <a:rPr lang="es-AR" sz="2000" dirty="0" smtClean="0"/>
              <a:t>(El Estadista Nro. 128, p. 11)</a:t>
            </a:r>
            <a:endParaRPr lang="es-AR" sz="2000" dirty="0"/>
          </a:p>
        </p:txBody>
      </p:sp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AR" sz="3500" u="sng" dirty="0" smtClean="0"/>
              <a:t>Voto PJ agrupado 2003-2015 (en elecciones presidenciales</a:t>
            </a:r>
            <a:endParaRPr lang="es-AR" sz="3500" u="sng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6736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900222"/>
                <a:gridCol w="2000264"/>
                <a:gridCol w="2143140"/>
                <a:gridCol w="2185974"/>
              </a:tblGrid>
              <a:tr h="370840">
                <a:tc>
                  <a:txBody>
                    <a:bodyPr/>
                    <a:lstStyle/>
                    <a:p>
                      <a:r>
                        <a:rPr lang="es-AR" dirty="0" smtClean="0"/>
                        <a:t>2003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2007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2011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2015 (proyección)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dirty="0" smtClean="0"/>
                        <a:t>Menem</a:t>
                      </a:r>
                      <a:r>
                        <a:rPr lang="es-AR" baseline="0" dirty="0" smtClean="0"/>
                        <a:t> (24,45%)</a:t>
                      </a:r>
                      <a:endParaRPr lang="es-AR" dirty="0" smtClean="0"/>
                    </a:p>
                    <a:p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err="1" smtClean="0"/>
                        <a:t>Lavagna</a:t>
                      </a:r>
                      <a:r>
                        <a:rPr lang="es-AR" dirty="0" smtClean="0"/>
                        <a:t> (16,91%)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dirty="0" smtClean="0"/>
                        <a:t>Duhalde (5,86%)</a:t>
                      </a:r>
                    </a:p>
                    <a:p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err="1" smtClean="0"/>
                        <a:t>Massa</a:t>
                      </a:r>
                      <a:r>
                        <a:rPr lang="es-AR" dirty="0" smtClean="0"/>
                        <a:t> (16,36%)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dirty="0" err="1" smtClean="0"/>
                        <a:t>Rodriguez</a:t>
                      </a:r>
                      <a:r>
                        <a:rPr lang="es-AR" baseline="0" dirty="0" smtClean="0"/>
                        <a:t> </a:t>
                      </a:r>
                      <a:r>
                        <a:rPr lang="es-AR" baseline="0" dirty="0" err="1" smtClean="0"/>
                        <a:t>Saa</a:t>
                      </a:r>
                      <a:r>
                        <a:rPr lang="es-AR" baseline="0" dirty="0" smtClean="0"/>
                        <a:t> (14,11 %)</a:t>
                      </a:r>
                      <a:endParaRPr lang="es-AR" dirty="0" smtClean="0"/>
                    </a:p>
                    <a:p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dirty="0" err="1" smtClean="0"/>
                        <a:t>Rodriguez</a:t>
                      </a:r>
                      <a:r>
                        <a:rPr lang="es-AR" baseline="0" dirty="0" smtClean="0"/>
                        <a:t> </a:t>
                      </a:r>
                      <a:r>
                        <a:rPr lang="es-AR" baseline="0" dirty="0" err="1" smtClean="0"/>
                        <a:t>Saa</a:t>
                      </a:r>
                      <a:r>
                        <a:rPr lang="es-AR" baseline="0" dirty="0" smtClean="0"/>
                        <a:t> (7,64 %)</a:t>
                      </a:r>
                      <a:endParaRPr lang="es-A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dirty="0" err="1" smtClean="0"/>
                        <a:t>Rodriguez</a:t>
                      </a:r>
                      <a:r>
                        <a:rPr lang="es-AR" baseline="0" dirty="0" smtClean="0"/>
                        <a:t> </a:t>
                      </a:r>
                      <a:r>
                        <a:rPr lang="es-AR" baseline="0" dirty="0" err="1" smtClean="0"/>
                        <a:t>Saa</a:t>
                      </a:r>
                      <a:r>
                        <a:rPr lang="es-AR" baseline="0" dirty="0" smtClean="0"/>
                        <a:t> (7,96 %)</a:t>
                      </a:r>
                      <a:endParaRPr lang="es-A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dirty="0" err="1" smtClean="0"/>
                        <a:t>Rodriguez</a:t>
                      </a:r>
                      <a:r>
                        <a:rPr lang="es-AR" baseline="0" dirty="0" smtClean="0"/>
                        <a:t> </a:t>
                      </a:r>
                      <a:r>
                        <a:rPr lang="es-AR" baseline="0" dirty="0" err="1" smtClean="0"/>
                        <a:t>Saa</a:t>
                      </a:r>
                      <a:r>
                        <a:rPr lang="es-AR" baseline="0" dirty="0" smtClean="0"/>
                        <a:t> (2,11 %)</a:t>
                      </a:r>
                      <a:endParaRPr lang="es-AR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dirty="0" smtClean="0"/>
                        <a:t>Kirchner (22,24%)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Cristina F. de Kirchner (45,28% )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dirty="0" smtClean="0"/>
                        <a:t>Cristina F. de Kirchner (54,11%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err="1" smtClean="0"/>
                        <a:t>Scioli</a:t>
                      </a:r>
                      <a:r>
                        <a:rPr lang="es-AR" dirty="0" smtClean="0"/>
                        <a:t> (41,20%)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dirty="0" smtClean="0"/>
                        <a:t>Total:</a:t>
                      </a:r>
                      <a:r>
                        <a:rPr lang="es-AR" baseline="0" dirty="0" smtClean="0"/>
                        <a:t> 60,80%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Total:</a:t>
                      </a:r>
                      <a:r>
                        <a:rPr lang="es-AR" baseline="0" dirty="0" smtClean="0"/>
                        <a:t> 69,83%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Total:</a:t>
                      </a:r>
                      <a:r>
                        <a:rPr lang="es-AR" baseline="0" dirty="0" smtClean="0"/>
                        <a:t> 67,93%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Total: 59,67%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 gridSpan="4">
                  <a:txBody>
                    <a:bodyPr/>
                    <a:lstStyle/>
                    <a:p>
                      <a:endParaRPr lang="es-AR" dirty="0" smtClean="0"/>
                    </a:p>
                    <a:p>
                      <a:r>
                        <a:rPr lang="es-AR" dirty="0" smtClean="0"/>
                        <a:t>Este cuadro muestra</a:t>
                      </a:r>
                      <a:r>
                        <a:rPr lang="es-AR" baseline="0" dirty="0" smtClean="0"/>
                        <a:t> un sistema de partido predominante, con alta estabilidad, baja fragmentación y alto </a:t>
                      </a:r>
                      <a:r>
                        <a:rPr lang="es-AR" baseline="0" dirty="0" err="1" smtClean="0"/>
                        <a:t>disciplinamiento</a:t>
                      </a:r>
                      <a:r>
                        <a:rPr lang="es-AR" baseline="0" dirty="0" smtClean="0"/>
                        <a:t> que permiten la gobernabilidad. La alta fragmentación de bloques en el Parlamento se explica por la falta de alianzas en los sectores no peronistas (Diputados) o por la dinámica de representación federal (Senadores)</a:t>
                      </a:r>
                      <a:endParaRPr lang="es-A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dirty="0" smtClean="0"/>
              <a:t>S.E. Miembros Argentinos al </a:t>
            </a:r>
            <a:r>
              <a:rPr lang="es-AR" dirty="0" err="1" smtClean="0"/>
              <a:t>Parlasur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 smtClean="0"/>
              <a:t>Sistema Mixto (inédito a nivel nacional)</a:t>
            </a:r>
          </a:p>
          <a:p>
            <a:r>
              <a:rPr lang="es-AR" dirty="0" smtClean="0"/>
              <a:t>En distrito único (todo el país) se eligen 19 representantes a repartir según sistema </a:t>
            </a:r>
            <a:r>
              <a:rPr lang="es-AR" dirty="0" err="1" smtClean="0"/>
              <a:t>D’Hont</a:t>
            </a:r>
            <a:r>
              <a:rPr lang="es-AR" dirty="0" smtClean="0"/>
              <a:t>.</a:t>
            </a:r>
          </a:p>
          <a:p>
            <a:r>
              <a:rPr lang="es-AR" dirty="0" smtClean="0"/>
              <a:t>En C.U. por provincia se elige un único representante a simple pluralidad de sufragios (24 representantes en total)</a:t>
            </a:r>
          </a:p>
          <a:p>
            <a:r>
              <a:rPr lang="es-AR" dirty="0" smtClean="0"/>
              <a:t>Argentina elije así 43 representantes.</a:t>
            </a:r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sz="2500" u="sng" dirty="0" smtClean="0"/>
              <a:t>Cómo quedaría compuesto el PARLASUR Argentino según la proyección realizada para octubre 2015</a:t>
            </a:r>
            <a:r>
              <a:rPr lang="es-AR" sz="2500" dirty="0" smtClean="0"/>
              <a:t> (según modelo mixto RP / MAYORIAS)</a:t>
            </a:r>
            <a:endParaRPr lang="es-AR" sz="2500" u="sng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AR" dirty="0" smtClean="0"/>
              <a:t>Distribución bancas por RP en Distrito Único nacional</a:t>
            </a:r>
            <a:endParaRPr lang="es-AR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sz="half" idx="2"/>
          </p:nvPr>
        </p:nvGraphicFramePr>
        <p:xfrm>
          <a:off x="457200" y="2174875"/>
          <a:ext cx="4040188" cy="395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5 Marcador de texto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s-AR" dirty="0" smtClean="0"/>
              <a:t>Distribución por mayorías a simple pluralidad de sufragios en CU por </a:t>
            </a:r>
            <a:r>
              <a:rPr lang="es-AR" dirty="0" err="1" smtClean="0"/>
              <a:t>Pcia</a:t>
            </a:r>
            <a:r>
              <a:rPr lang="es-AR" dirty="0" smtClean="0"/>
              <a:t>.</a:t>
            </a:r>
            <a:endParaRPr lang="es-AR" dirty="0"/>
          </a:p>
        </p:txBody>
      </p:sp>
      <p:graphicFrame>
        <p:nvGraphicFramePr>
          <p:cNvPr id="8" name="7 Marcador de contenido"/>
          <p:cNvGraphicFramePr>
            <a:graphicFrameLocks noGrp="1"/>
          </p:cNvGraphicFramePr>
          <p:nvPr>
            <p:ph sz="quarter" idx="4"/>
          </p:nvPr>
        </p:nvGraphicFramePr>
        <p:xfrm>
          <a:off x="4645025" y="2174875"/>
          <a:ext cx="4041775" cy="395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AR" sz="3000" u="sng" dirty="0" smtClean="0"/>
              <a:t>Cómo quedaría compuesto el PARLASUR Argentino según la proyección realizada para octubre 2015</a:t>
            </a:r>
            <a:r>
              <a:rPr lang="es-AR" sz="3000" dirty="0" smtClean="0"/>
              <a:t> (cuadro completo)</a:t>
            </a:r>
            <a:endParaRPr lang="es-AR" sz="3000" dirty="0"/>
          </a:p>
        </p:txBody>
      </p:sp>
      <p:graphicFrame>
        <p:nvGraphicFramePr>
          <p:cNvPr id="7" name="6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dirty="0" smtClean="0"/>
              <a:t>¿</a:t>
            </a:r>
            <a:r>
              <a:rPr lang="es-AR" u="sng" dirty="0" smtClean="0"/>
              <a:t>Qué hubiese pasado con la existencia de PASO en 2003?</a:t>
            </a:r>
            <a:endParaRPr lang="es-AR" u="sng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AR" dirty="0" smtClean="0"/>
              <a:t>Si el PJ hubiese dirimido sus internas en esta instancia (y no en la elección </a:t>
            </a:r>
            <a:r>
              <a:rPr lang="es-AR" dirty="0" err="1" smtClean="0"/>
              <a:t>gral</a:t>
            </a:r>
            <a:r>
              <a:rPr lang="es-AR" dirty="0" smtClean="0"/>
              <a:t>) Menem con 24,45 % hubiese sido el representante de ese espacio. Las candidaturas de </a:t>
            </a:r>
            <a:r>
              <a:rPr lang="es-AR" dirty="0" err="1" smtClean="0"/>
              <a:t>Rodriguez</a:t>
            </a:r>
            <a:r>
              <a:rPr lang="es-AR" dirty="0" smtClean="0"/>
              <a:t> </a:t>
            </a:r>
            <a:r>
              <a:rPr lang="es-AR" dirty="0" err="1" smtClean="0"/>
              <a:t>Saa</a:t>
            </a:r>
            <a:r>
              <a:rPr lang="es-AR" dirty="0" smtClean="0"/>
              <a:t> y N. Kirchner se hubieran eliminado.</a:t>
            </a:r>
          </a:p>
          <a:p>
            <a:endParaRPr lang="es-AR" dirty="0" smtClean="0"/>
          </a:p>
          <a:p>
            <a:r>
              <a:rPr lang="es-AR" dirty="0" err="1" smtClean="0"/>
              <a:t>Lopez</a:t>
            </a:r>
            <a:r>
              <a:rPr lang="es-AR" dirty="0" smtClean="0"/>
              <a:t> Murphy (14,11%) y </a:t>
            </a:r>
            <a:r>
              <a:rPr lang="es-AR" dirty="0" err="1" smtClean="0"/>
              <a:t>Carrió</a:t>
            </a:r>
            <a:r>
              <a:rPr lang="es-AR" dirty="0" smtClean="0"/>
              <a:t> (14,05%) hubiesen sido sus contrincantes. Y si ellos </a:t>
            </a:r>
            <a:r>
              <a:rPr lang="es-AR" smtClean="0"/>
              <a:t>hubieran competido </a:t>
            </a:r>
            <a:r>
              <a:rPr lang="es-AR" dirty="0" smtClean="0"/>
              <a:t>en una interna, sólo el primero habría quedado habilitado.</a:t>
            </a:r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u="sng" dirty="0" smtClean="0"/>
              <a:t>El efecto del diseño de la Boleta y la fragmentación del sistema de partidos.</a:t>
            </a:r>
            <a:endParaRPr lang="es-AR" u="sng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AR" dirty="0" smtClean="0"/>
              <a:t>La boleta en formato papel actual estimula el fortalecimiento de los partidos. Evita el corte de boleta por categorías.</a:t>
            </a:r>
          </a:p>
          <a:p>
            <a:endParaRPr lang="es-AR" dirty="0" smtClean="0"/>
          </a:p>
          <a:p>
            <a:r>
              <a:rPr lang="es-AR" dirty="0" smtClean="0"/>
              <a:t>La BU o BE estimulan el corte de boleta o la conformación de la misma por el propio elector. Este esquema no favorece la conformación de bloques y genera gobiernos divididos (ejecutivo, legislativo y gobiernos provinciales gobernados por distintos partidos).</a:t>
            </a:r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2383</TotalTime>
  <Words>2123</Words>
  <Application>Microsoft Office PowerPoint</Application>
  <PresentationFormat>Presentación en pantalla (4:3)</PresentationFormat>
  <Paragraphs>417</Paragraphs>
  <Slides>33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33</vt:i4>
      </vt:variant>
    </vt:vector>
  </HeadingPairs>
  <TitlesOfParts>
    <vt:vector size="34" baseType="lpstr">
      <vt:lpstr>Tema de Office</vt:lpstr>
      <vt:lpstr>PASO 2015 – Funciones y efectos sobre el Sistema Electoral</vt:lpstr>
      <vt:lpstr>Modificación SE durante el kirchnerismo 2005-2009 (Gerardo Scherlis - 2011)</vt:lpstr>
      <vt:lpstr>Modificación SE durante el kirchnerismo 2011-2015</vt:lpstr>
      <vt:lpstr>Funciones de las PASO</vt:lpstr>
      <vt:lpstr>Internas para candidaturas presidenciales PASO 2011 / 2015</vt:lpstr>
      <vt:lpstr>Cantidad de bloques parlamentarios en Diputados antes/después de la sanción de las PASO</vt:lpstr>
      <vt:lpstr>Cantidad de bloques parlamentarios en el Senado antes/después de la sanción de las PASO</vt:lpstr>
      <vt:lpstr>Sobre los objetivos formales de las PASO</vt:lpstr>
      <vt:lpstr>Sobre los objetivos formales de las PASO (continuación</vt:lpstr>
      <vt:lpstr>Efectos múltiples de las PASO</vt:lpstr>
      <vt:lpstr>Ejemplos de discursos de campaña – PASO 2011 - FIT</vt:lpstr>
      <vt:lpstr>Portada propaganda FIT - 10/2013</vt:lpstr>
      <vt:lpstr>Contenido folletín propaganda FIT Octubre 2013 </vt:lpstr>
      <vt:lpstr>Propaganda del FIT para las PASO de 2011. Se le explica al elector el SE y le informa directamente el cálculo exacto de votos necesarios (400 mil) para superar la instancia de las primarias.</vt:lpstr>
      <vt:lpstr>Propaganda del FIT también que nuevamente menciona los 400 mil votos</vt:lpstr>
      <vt:lpstr>Infografía que difundió el PO para felicitar a sus militantes por alcanzar el número de votos mínimos y superarlos</vt:lpstr>
      <vt:lpstr>Afiche 2013. El FIT casi llegó al millón de votos nacionales, un crecimiento importante con respecto a 2011 (en elecciones legislativas los votos a fuerzas menores aumenta con respecto a las presidenciales por la mayor proporción de voto sincero).</vt:lpstr>
      <vt:lpstr>PASO 2015 - Alejandro Bodart -</vt:lpstr>
      <vt:lpstr>Efectos de las PASO una vez desarrollados los comicios  Resultados PASO 2011</vt:lpstr>
      <vt:lpstr>RESULTADOS OCTUBRE 2011</vt:lpstr>
      <vt:lpstr>Efecto fundamental: migración de votos</vt:lpstr>
      <vt:lpstr>Mismo esquema para resultados PASO / Grales 2013 en Pcia. BSAS</vt:lpstr>
      <vt:lpstr>RESULTADOS PASO 2015</vt:lpstr>
      <vt:lpstr>Arco ideológico Izquierda-Derecha según las coaliciones en competencia (para poder proyectar la migración/retención de votos):</vt:lpstr>
      <vt:lpstr>Probables resultados en Octubre 2015</vt:lpstr>
      <vt:lpstr>Javier Zelaznik, El Estadista Nro. 127, p. 13</vt:lpstr>
      <vt:lpstr>Bloques en diputados según la proyección para 2016/17 (El Estadista Nro. 128, p. 11)</vt:lpstr>
      <vt:lpstr>Voto PJ agrupado 2003-2015 (en elecciones presidenciales</vt:lpstr>
      <vt:lpstr>S.E. Miembros Argentinos al Parlasur</vt:lpstr>
      <vt:lpstr>Cómo quedaría compuesto el PARLASUR Argentino según la proyección realizada para octubre 2015 (según modelo mixto RP / MAYORIAS)</vt:lpstr>
      <vt:lpstr>Cómo quedaría compuesto el PARLASUR Argentino según la proyección realizada para octubre 2015 (cuadro completo)</vt:lpstr>
      <vt:lpstr>¿Qué hubiese pasado con la existencia de PASO en 2003?</vt:lpstr>
      <vt:lpstr>El efecto del diseño de la Boleta y la fragmentación del sistema de partidos.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PASO 2015 – Efectos sobre el Sistema Electoral</dc:title>
  <dc:creator>Ezequiel</dc:creator>
  <cp:lastModifiedBy>Ezequiel</cp:lastModifiedBy>
  <cp:revision>126</cp:revision>
  <dcterms:created xsi:type="dcterms:W3CDTF">2015-08-22T12:53:47Z</dcterms:created>
  <dcterms:modified xsi:type="dcterms:W3CDTF">2015-09-05T12:33:42Z</dcterms:modified>
</cp:coreProperties>
</file>